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tes que intervienen en una importación: Roles y responsabilidades" id="{07F399E3-CA88-4395-9D89-39A56E88CDF4}">
          <p14:sldIdLst>
            <p14:sldId id="2561"/>
            <p14:sldId id="2562"/>
          </p14:sldIdLst>
        </p14:section>
        <p14:section name="Agentes aduanales" id="{B2D9FB49-BD0E-4822-BF57-F1DB9C827647}">
          <p14:sldIdLst>
            <p14:sldId id="2563"/>
            <p14:sldId id="2564"/>
            <p14:sldId id="2565"/>
            <p14:sldId id="2566"/>
          </p14:sldIdLst>
        </p14:section>
        <p14:section name="Transportistas y operadores logísticos" id="{03EEEC00-6FF0-4965-A16B-D851A2577302}">
          <p14:sldIdLst>
            <p14:sldId id="2567"/>
            <p14:sldId id="2568"/>
            <p14:sldId id="2569"/>
            <p14:sldId id="2570"/>
          </p14:sldIdLst>
        </p14:section>
        <p14:section name="Contratistas y proveedores" id="{2E8EBC42-831F-4D52-9783-E846CD7B2796}">
          <p14:sldIdLst>
            <p14:sldId id="2571"/>
            <p14:sldId id="2572"/>
            <p14:sldId id="2573"/>
            <p14:sldId id="2574"/>
          </p14:sldIdLst>
        </p14:section>
        <p14:section name="Agencias gubernamentales y reguladoras" id="{6C5A7BED-C275-442A-B2A9-2947246E15F0}">
          <p14:sldIdLst>
            <p14:sldId id="2575"/>
            <p14:sldId id="2576"/>
            <p14:sldId id="2577"/>
            <p14:sldId id="2578"/>
          </p14:sldIdLst>
        </p14:section>
        <p14:section name="Agentes de seguro y finanzas" id="{28DAAA36-7C35-4A81-BA8A-6718D6165627}">
          <p14:sldIdLst>
            <p14:sldId id="2579"/>
            <p14:sldId id="2580"/>
            <p14:sldId id="2581"/>
            <p14:sldId id="2582"/>
          </p14:sldIdLst>
        </p14:section>
        <p14:section name="Conclusión" id="{14BD01E3-CED1-41F6-8733-7FC7FF5588D1}">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29799-DD9F-4D65-BC09-86A94360D791}"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2ADCBF07-8378-45F2-8C61-A3558857A50B}">
      <dgm:prSet/>
      <dgm:spPr/>
      <dgm:t>
        <a:bodyPr/>
        <a:lstStyle/>
        <a:p>
          <a:pPr>
            <a:lnSpc>
              <a:spcPct val="100000"/>
            </a:lnSpc>
            <a:defRPr b="1"/>
          </a:pPr>
          <a:r>
            <a:rPr lang="es-CL"/>
            <a:t>Asesoramiento a Importadores</a:t>
          </a:r>
        </a:p>
      </dgm:t>
    </dgm:pt>
    <dgm:pt modelId="{B947A677-8F4A-44F0-81CC-00F40025162F}" type="parTrans" cxnId="{C77EC110-9C0A-4469-8D69-0034FB873C22}">
      <dgm:prSet/>
      <dgm:spPr/>
      <dgm:t>
        <a:bodyPr/>
        <a:lstStyle/>
        <a:p>
          <a:endParaRPr lang="es-CL"/>
        </a:p>
      </dgm:t>
    </dgm:pt>
    <dgm:pt modelId="{ED2B5C25-BE7F-4C0E-8DF9-5B1D200F25AD}" type="sibTrans" cxnId="{C77EC110-9C0A-4469-8D69-0034FB873C22}">
      <dgm:prSet/>
      <dgm:spPr/>
      <dgm:t>
        <a:bodyPr/>
        <a:lstStyle/>
        <a:p>
          <a:pPr>
            <a:lnSpc>
              <a:spcPct val="100000"/>
            </a:lnSpc>
            <a:defRPr b="1"/>
          </a:pPr>
          <a:endParaRPr lang="es-CL"/>
        </a:p>
      </dgm:t>
    </dgm:pt>
    <dgm:pt modelId="{7D774665-D316-423E-86C8-7561DE393B14}">
      <dgm:prSet/>
      <dgm:spPr/>
      <dgm:t>
        <a:bodyPr/>
        <a:lstStyle/>
        <a:p>
          <a:pPr>
            <a:lnSpc>
              <a:spcPct val="100000"/>
            </a:lnSpc>
          </a:pPr>
          <a:r>
            <a:rPr lang="es-CL"/>
            <a:t>Los agentes aduanales asesoran a los importadores sobre las regulaciones y requisitos necesarios, facilitando así el proceso de importación.</a:t>
          </a:r>
        </a:p>
      </dgm:t>
    </dgm:pt>
    <dgm:pt modelId="{CF53A9EE-0AED-4DDE-9B55-BFBE927F50C6}" type="parTrans" cxnId="{DFEA3BD8-91F9-40D0-B8DF-4F8058AB97BC}">
      <dgm:prSet/>
      <dgm:spPr/>
      <dgm:t>
        <a:bodyPr/>
        <a:lstStyle/>
        <a:p>
          <a:endParaRPr lang="es-CL"/>
        </a:p>
      </dgm:t>
    </dgm:pt>
    <dgm:pt modelId="{7568D48C-17AA-49EE-9D4A-D2D40063F69E}" type="sibTrans" cxnId="{DFEA3BD8-91F9-40D0-B8DF-4F8058AB97BC}">
      <dgm:prSet/>
      <dgm:spPr/>
      <dgm:t>
        <a:bodyPr/>
        <a:lstStyle/>
        <a:p>
          <a:endParaRPr lang="es-CL"/>
        </a:p>
      </dgm:t>
    </dgm:pt>
    <dgm:pt modelId="{1AD26AB9-1EEE-4142-BDD6-163B49E1EEB9}">
      <dgm:prSet/>
      <dgm:spPr/>
      <dgm:t>
        <a:bodyPr/>
        <a:lstStyle/>
        <a:p>
          <a:pPr>
            <a:lnSpc>
              <a:spcPct val="100000"/>
            </a:lnSpc>
            <a:defRPr b="1"/>
          </a:pPr>
          <a:r>
            <a:rPr lang="es-CL"/>
            <a:t>Preparación de Declaraciones</a:t>
          </a:r>
        </a:p>
      </dgm:t>
    </dgm:pt>
    <dgm:pt modelId="{5BE06C6F-BD07-4397-BF18-C01FEC70FCFA}" type="parTrans" cxnId="{BAB6B5DB-2B7F-4A63-9E3C-EE65E9220319}">
      <dgm:prSet/>
      <dgm:spPr/>
      <dgm:t>
        <a:bodyPr/>
        <a:lstStyle/>
        <a:p>
          <a:endParaRPr lang="es-CL"/>
        </a:p>
      </dgm:t>
    </dgm:pt>
    <dgm:pt modelId="{654686F9-4638-4F05-A182-920F902F384B}" type="sibTrans" cxnId="{BAB6B5DB-2B7F-4A63-9E3C-EE65E9220319}">
      <dgm:prSet/>
      <dgm:spPr/>
      <dgm:t>
        <a:bodyPr/>
        <a:lstStyle/>
        <a:p>
          <a:pPr>
            <a:lnSpc>
              <a:spcPct val="100000"/>
            </a:lnSpc>
            <a:defRPr b="1"/>
          </a:pPr>
          <a:endParaRPr lang="es-CL"/>
        </a:p>
      </dgm:t>
    </dgm:pt>
    <dgm:pt modelId="{6DB39A65-0E39-41D2-8458-B5E5F99E661D}">
      <dgm:prSet/>
      <dgm:spPr/>
      <dgm:t>
        <a:bodyPr/>
        <a:lstStyle/>
        <a:p>
          <a:pPr>
            <a:lnSpc>
              <a:spcPct val="100000"/>
            </a:lnSpc>
          </a:pPr>
          <a:r>
            <a:rPr lang="es-CL"/>
            <a:t>Preparar y presentar declaraciones aduaneras es una función crítica, asegurando que todos los documentos sean precisos y estén en orden.</a:t>
          </a:r>
        </a:p>
      </dgm:t>
    </dgm:pt>
    <dgm:pt modelId="{D91931FA-A397-4311-933E-9D481B506E9A}" type="parTrans" cxnId="{F4DDC809-1172-4DC9-A25E-FD4ADA4F7580}">
      <dgm:prSet/>
      <dgm:spPr/>
      <dgm:t>
        <a:bodyPr/>
        <a:lstStyle/>
        <a:p>
          <a:endParaRPr lang="es-CL"/>
        </a:p>
      </dgm:t>
    </dgm:pt>
    <dgm:pt modelId="{EA246757-CCA2-4731-931A-2619B2CB758C}" type="sibTrans" cxnId="{F4DDC809-1172-4DC9-A25E-FD4ADA4F7580}">
      <dgm:prSet/>
      <dgm:spPr/>
      <dgm:t>
        <a:bodyPr/>
        <a:lstStyle/>
        <a:p>
          <a:endParaRPr lang="es-CL"/>
        </a:p>
      </dgm:t>
    </dgm:pt>
    <dgm:pt modelId="{732107CE-37F8-45AE-9756-1522B2ACC72C}">
      <dgm:prSet/>
      <dgm:spPr/>
      <dgm:t>
        <a:bodyPr/>
        <a:lstStyle/>
        <a:p>
          <a:pPr>
            <a:lnSpc>
              <a:spcPct val="100000"/>
            </a:lnSpc>
            <a:defRPr b="1"/>
          </a:pPr>
          <a:r>
            <a:rPr lang="es-CL"/>
            <a:t>Cumplimiento Fiscal</a:t>
          </a:r>
        </a:p>
      </dgm:t>
    </dgm:pt>
    <dgm:pt modelId="{459085BD-0F98-444E-A208-E2B769C9D34B}" type="parTrans" cxnId="{E6CEA61B-A695-4985-AF9D-C8C633635C62}">
      <dgm:prSet/>
      <dgm:spPr/>
      <dgm:t>
        <a:bodyPr/>
        <a:lstStyle/>
        <a:p>
          <a:endParaRPr lang="es-CL"/>
        </a:p>
      </dgm:t>
    </dgm:pt>
    <dgm:pt modelId="{FCE8B6FC-5EC0-4A95-A262-AFDD35F6440C}" type="sibTrans" cxnId="{E6CEA61B-A695-4985-AF9D-C8C633635C62}">
      <dgm:prSet/>
      <dgm:spPr/>
      <dgm:t>
        <a:bodyPr/>
        <a:lstStyle/>
        <a:p>
          <a:endParaRPr lang="es-CL"/>
        </a:p>
      </dgm:t>
    </dgm:pt>
    <dgm:pt modelId="{2A94DEF9-79E1-4EB6-8F37-4A6FBFE0A24A}">
      <dgm:prSet/>
      <dgm:spPr/>
      <dgm:t>
        <a:bodyPr/>
        <a:lstStyle/>
        <a:p>
          <a:pPr>
            <a:lnSpc>
              <a:spcPct val="100000"/>
            </a:lnSpc>
          </a:pPr>
          <a:r>
            <a:rPr lang="es-CL"/>
            <a:t>Los agentes aduanales garantizan que se cumplan todas las obligaciones fiscales, ayudando a evitar problemas legales y retrasos en el proceso de importación.</a:t>
          </a:r>
        </a:p>
      </dgm:t>
    </dgm:pt>
    <dgm:pt modelId="{B1579480-8AA8-4CA3-91F6-61BDC5C171E5}" type="parTrans" cxnId="{0A7A6964-D206-4F9D-9DFF-E4AC30BD454A}">
      <dgm:prSet/>
      <dgm:spPr/>
      <dgm:t>
        <a:bodyPr/>
        <a:lstStyle/>
        <a:p>
          <a:endParaRPr lang="es-CL"/>
        </a:p>
      </dgm:t>
    </dgm:pt>
    <dgm:pt modelId="{00847A46-059C-4BFC-B338-C5169A65369E}" type="sibTrans" cxnId="{0A7A6964-D206-4F9D-9DFF-E4AC30BD454A}">
      <dgm:prSet/>
      <dgm:spPr/>
      <dgm:t>
        <a:bodyPr/>
        <a:lstStyle/>
        <a:p>
          <a:endParaRPr lang="es-CL"/>
        </a:p>
      </dgm:t>
    </dgm:pt>
    <dgm:pt modelId="{56086F47-3226-4854-9274-7C808B1E3987}" type="pres">
      <dgm:prSet presAssocID="{B6429799-DD9F-4D65-BC09-86A94360D791}" presName="Root" presStyleCnt="0">
        <dgm:presLayoutVars>
          <dgm:dir/>
          <dgm:resizeHandles val="exact"/>
        </dgm:presLayoutVars>
      </dgm:prSet>
      <dgm:spPr/>
    </dgm:pt>
    <dgm:pt modelId="{9B0FFA66-5388-4598-9913-4AF7DBDE18EE}" type="pres">
      <dgm:prSet presAssocID="{2ADCBF07-8378-45F2-8C61-A3558857A50B}" presName="Composite" presStyleCnt="0"/>
      <dgm:spPr/>
    </dgm:pt>
    <dgm:pt modelId="{4F6A952E-05B2-46B8-A147-4A06F017DF6D}" type="pres">
      <dgm:prSet presAssocID="{2ADCBF07-8378-45F2-8C61-A3558857A50B}"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5658" r="7593" b="2"/>
          <a:stretch/>
        </a:blipFill>
      </dgm:spPr>
      <dgm:extLst>
        <a:ext uri="{E40237B7-FDA0-4F09-8148-C483321AD2D9}">
          <dgm14:cNvPr xmlns:dgm14="http://schemas.microsoft.com/office/drawing/2010/diagram" id="0" name="" descr="Toma de dos gerentes mirando muestras mientras están de pie dentro de una planta de impresión y embalaje. Los diseños comerciales que se muestran en esta imagen representan una simulación de un producto real y han sido modificados o alterados lo suficiente por nuestro equipo de especialistas en retoque y diseño para que estén libres de cualquier infracción de derechos de autor"/>
        </a:ext>
      </dgm:extLst>
    </dgm:pt>
    <dgm:pt modelId="{505CB7B6-2843-4BD2-A76E-AA7B01EA5032}" type="pres">
      <dgm:prSet presAssocID="{2ADCBF07-8378-45F2-8C61-A3558857A50B}" presName="Subtitle" presStyleLbl="revTx" presStyleIdx="0" presStyleCnt="6">
        <dgm:presLayoutVars>
          <dgm:chMax val="0"/>
          <dgm:bulletEnabled/>
        </dgm:presLayoutVars>
      </dgm:prSet>
      <dgm:spPr/>
    </dgm:pt>
    <dgm:pt modelId="{29450C10-E026-433F-8B4C-D6CD0C80482F}" type="pres">
      <dgm:prSet presAssocID="{2ADCBF07-8378-45F2-8C61-A3558857A50B}" presName="Description" presStyleLbl="revTx" presStyleIdx="1" presStyleCnt="6">
        <dgm:presLayoutVars>
          <dgm:bulletEnabled/>
        </dgm:presLayoutVars>
      </dgm:prSet>
      <dgm:spPr/>
    </dgm:pt>
    <dgm:pt modelId="{1B21C813-3D09-4E0F-96D7-6F0DBC7090E6}" type="pres">
      <dgm:prSet presAssocID="{ED2B5C25-BE7F-4C0E-8DF9-5B1D200F25AD}" presName="sibTrans" presStyleLbl="sibTrans2D1" presStyleIdx="0" presStyleCnt="0"/>
      <dgm:spPr/>
    </dgm:pt>
    <dgm:pt modelId="{55E755D2-5411-4C63-8477-FDA5EB00278F}" type="pres">
      <dgm:prSet presAssocID="{1AD26AB9-1EEE-4142-BDD6-163B49E1EEB9}" presName="Composite" presStyleCnt="0"/>
      <dgm:spPr/>
    </dgm:pt>
    <dgm:pt modelId="{77530E5D-71A1-42C3-B494-BE750F7F2ED4}" type="pres">
      <dgm:prSet presAssocID="{1AD26AB9-1EEE-4142-BDD6-163B49E1EEB9}"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17282" r="2" b="15969"/>
          <a:stretch/>
        </a:blipFill>
      </dgm:spPr>
      <dgm:extLst>
        <a:ext uri="{E40237B7-FDA0-4F09-8148-C483321AD2D9}">
          <dgm14:cNvPr xmlns:dgm14="http://schemas.microsoft.com/office/drawing/2010/diagram" id="0" name="" descr="Primer plano de la documentación de custodia de los hijos"/>
        </a:ext>
      </dgm:extLst>
    </dgm:pt>
    <dgm:pt modelId="{C82E4C75-C4B7-41F5-AC57-F7C39CADCFE5}" type="pres">
      <dgm:prSet presAssocID="{1AD26AB9-1EEE-4142-BDD6-163B49E1EEB9}" presName="Subtitle" presStyleLbl="revTx" presStyleIdx="2" presStyleCnt="6">
        <dgm:presLayoutVars>
          <dgm:chMax val="0"/>
          <dgm:bulletEnabled/>
        </dgm:presLayoutVars>
      </dgm:prSet>
      <dgm:spPr/>
    </dgm:pt>
    <dgm:pt modelId="{435187D3-CB7D-4902-8932-C6DFEE1B1846}" type="pres">
      <dgm:prSet presAssocID="{1AD26AB9-1EEE-4142-BDD6-163B49E1EEB9}" presName="Description" presStyleLbl="revTx" presStyleIdx="3" presStyleCnt="6">
        <dgm:presLayoutVars>
          <dgm:bulletEnabled/>
        </dgm:presLayoutVars>
      </dgm:prSet>
      <dgm:spPr/>
    </dgm:pt>
    <dgm:pt modelId="{87F8B25C-822E-44FD-8726-7D7FCCEF598C}" type="pres">
      <dgm:prSet presAssocID="{654686F9-4638-4F05-A182-920F902F384B}" presName="sibTrans" presStyleLbl="sibTrans2D1" presStyleIdx="0" presStyleCnt="0"/>
      <dgm:spPr/>
    </dgm:pt>
    <dgm:pt modelId="{F0D486B4-B500-49D6-A6CF-67D89F864F34}" type="pres">
      <dgm:prSet presAssocID="{732107CE-37F8-45AE-9756-1522B2ACC72C}" presName="Composite" presStyleCnt="0"/>
      <dgm:spPr/>
    </dgm:pt>
    <dgm:pt modelId="{6738627A-0487-4EE0-9BAC-0C652395275D}" type="pres">
      <dgm:prSet presAssocID="{732107CE-37F8-45AE-9756-1522B2ACC72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20501" b="1"/>
          <a:stretch/>
        </a:blipFill>
      </dgm:spPr>
      <dgm:extLst>
        <a:ext uri="{E40237B7-FDA0-4F09-8148-C483321AD2D9}">
          <dgm14:cNvPr xmlns:dgm14="http://schemas.microsoft.com/office/drawing/2010/diagram" id="0" name="" descr="Fila de marcas de verificación rojas en un portapapeles."/>
        </a:ext>
      </dgm:extLst>
    </dgm:pt>
    <dgm:pt modelId="{85B16598-D894-4FDC-A800-2AE5A84E753B}" type="pres">
      <dgm:prSet presAssocID="{732107CE-37F8-45AE-9756-1522B2ACC72C}" presName="Subtitle" presStyleLbl="revTx" presStyleIdx="4" presStyleCnt="6">
        <dgm:presLayoutVars>
          <dgm:chMax val="0"/>
          <dgm:bulletEnabled/>
        </dgm:presLayoutVars>
      </dgm:prSet>
      <dgm:spPr/>
    </dgm:pt>
    <dgm:pt modelId="{4919BB00-B175-4EED-B81A-0E308442A459}" type="pres">
      <dgm:prSet presAssocID="{732107CE-37F8-45AE-9756-1522B2ACC72C}" presName="Description" presStyleLbl="revTx" presStyleIdx="5" presStyleCnt="6">
        <dgm:presLayoutVars>
          <dgm:bulletEnabled/>
        </dgm:presLayoutVars>
      </dgm:prSet>
      <dgm:spPr/>
    </dgm:pt>
  </dgm:ptLst>
  <dgm:cxnLst>
    <dgm:cxn modelId="{F4DDC809-1172-4DC9-A25E-FD4ADA4F7580}" srcId="{1AD26AB9-1EEE-4142-BDD6-163B49E1EEB9}" destId="{6DB39A65-0E39-41D2-8458-B5E5F99E661D}" srcOrd="0" destOrd="0" parTransId="{D91931FA-A397-4311-933E-9D481B506E9A}" sibTransId="{EA246757-CCA2-4731-931A-2619B2CB758C}"/>
    <dgm:cxn modelId="{C77EC110-9C0A-4469-8D69-0034FB873C22}" srcId="{B6429799-DD9F-4D65-BC09-86A94360D791}" destId="{2ADCBF07-8378-45F2-8C61-A3558857A50B}" srcOrd="0" destOrd="0" parTransId="{B947A677-8F4A-44F0-81CC-00F40025162F}" sibTransId="{ED2B5C25-BE7F-4C0E-8DF9-5B1D200F25AD}"/>
    <dgm:cxn modelId="{2E0EED18-3A0A-4002-AD07-DE677D56A9C9}" type="presOf" srcId="{6DB39A65-0E39-41D2-8458-B5E5F99E661D}" destId="{435187D3-CB7D-4902-8932-C6DFEE1B1846}" srcOrd="0" destOrd="0" presId="urn:microsoft.com/office/officeart/2024/3/layout/verticalVisualTextBlock1"/>
    <dgm:cxn modelId="{E6CEA61B-A695-4985-AF9D-C8C633635C62}" srcId="{B6429799-DD9F-4D65-BC09-86A94360D791}" destId="{732107CE-37F8-45AE-9756-1522B2ACC72C}" srcOrd="2" destOrd="0" parTransId="{459085BD-0F98-444E-A208-E2B769C9D34B}" sibTransId="{FCE8B6FC-5EC0-4A95-A262-AFDD35F6440C}"/>
    <dgm:cxn modelId="{0A7A6964-D206-4F9D-9DFF-E4AC30BD454A}" srcId="{732107CE-37F8-45AE-9756-1522B2ACC72C}" destId="{2A94DEF9-79E1-4EB6-8F37-4A6FBFE0A24A}" srcOrd="0" destOrd="0" parTransId="{B1579480-8AA8-4CA3-91F6-61BDC5C171E5}" sibTransId="{00847A46-059C-4BFC-B338-C5169A65369E}"/>
    <dgm:cxn modelId="{B2A43D65-2DE0-4D14-86E1-2218926A6926}" type="presOf" srcId="{7D774665-D316-423E-86C8-7561DE393B14}" destId="{29450C10-E026-433F-8B4C-D6CD0C80482F}" srcOrd="0" destOrd="0" presId="urn:microsoft.com/office/officeart/2024/3/layout/verticalVisualTextBlock1"/>
    <dgm:cxn modelId="{7F2E8F65-8F9B-4831-BA5D-988CF8C31232}" type="presOf" srcId="{1AD26AB9-1EEE-4142-BDD6-163B49E1EEB9}" destId="{C82E4C75-C4B7-41F5-AC57-F7C39CADCFE5}" srcOrd="0" destOrd="0" presId="urn:microsoft.com/office/officeart/2024/3/layout/verticalVisualTextBlock1"/>
    <dgm:cxn modelId="{4EAF7D7E-E551-4FE5-920A-7DEE41960679}" type="presOf" srcId="{B6429799-DD9F-4D65-BC09-86A94360D791}" destId="{56086F47-3226-4854-9274-7C808B1E3987}" srcOrd="0" destOrd="0" presId="urn:microsoft.com/office/officeart/2024/3/layout/verticalVisualTextBlock1"/>
    <dgm:cxn modelId="{8AD3AAA9-A8C4-48E4-BAD0-AF67F4F964BB}" type="presOf" srcId="{ED2B5C25-BE7F-4C0E-8DF9-5B1D200F25AD}" destId="{1B21C813-3D09-4E0F-96D7-6F0DBC7090E6}" srcOrd="0" destOrd="0" presId="urn:microsoft.com/office/officeart/2024/3/layout/verticalVisualTextBlock1"/>
    <dgm:cxn modelId="{DFEA3BD8-91F9-40D0-B8DF-4F8058AB97BC}" srcId="{2ADCBF07-8378-45F2-8C61-A3558857A50B}" destId="{7D774665-D316-423E-86C8-7561DE393B14}" srcOrd="0" destOrd="0" parTransId="{CF53A9EE-0AED-4DDE-9B55-BFBE927F50C6}" sibTransId="{7568D48C-17AA-49EE-9D4A-D2D40063F69E}"/>
    <dgm:cxn modelId="{BAB6B5DB-2B7F-4A63-9E3C-EE65E9220319}" srcId="{B6429799-DD9F-4D65-BC09-86A94360D791}" destId="{1AD26AB9-1EEE-4142-BDD6-163B49E1EEB9}" srcOrd="1" destOrd="0" parTransId="{5BE06C6F-BD07-4397-BF18-C01FEC70FCFA}" sibTransId="{654686F9-4638-4F05-A182-920F902F384B}"/>
    <dgm:cxn modelId="{03F20ADE-3B8A-41D6-9C2B-EDEA3B8196E6}" type="presOf" srcId="{2A94DEF9-79E1-4EB6-8F37-4A6FBFE0A24A}" destId="{4919BB00-B175-4EED-B81A-0E308442A459}" srcOrd="0" destOrd="0" presId="urn:microsoft.com/office/officeart/2024/3/layout/verticalVisualTextBlock1"/>
    <dgm:cxn modelId="{A5ECFBEA-43D7-42D8-BDEF-FDA984C42FDF}" type="presOf" srcId="{2ADCBF07-8378-45F2-8C61-A3558857A50B}" destId="{505CB7B6-2843-4BD2-A76E-AA7B01EA5032}" srcOrd="0" destOrd="0" presId="urn:microsoft.com/office/officeart/2024/3/layout/verticalVisualTextBlock1"/>
    <dgm:cxn modelId="{028F58F1-0496-4CEE-BA45-4DA4A831DB8C}" type="presOf" srcId="{732107CE-37F8-45AE-9756-1522B2ACC72C}" destId="{85B16598-D894-4FDC-A800-2AE5A84E753B}" srcOrd="0" destOrd="0" presId="urn:microsoft.com/office/officeart/2024/3/layout/verticalVisualTextBlock1"/>
    <dgm:cxn modelId="{8C3E23FC-6514-415D-8A72-FC7A7CDE17E7}" type="presOf" srcId="{654686F9-4638-4F05-A182-920F902F384B}" destId="{87F8B25C-822E-44FD-8726-7D7FCCEF598C}" srcOrd="0" destOrd="0" presId="urn:microsoft.com/office/officeart/2024/3/layout/verticalVisualTextBlock1"/>
    <dgm:cxn modelId="{466320FE-C1BA-487A-824A-BEEC9903F923}" type="presParOf" srcId="{56086F47-3226-4854-9274-7C808B1E3987}" destId="{9B0FFA66-5388-4598-9913-4AF7DBDE18EE}" srcOrd="0" destOrd="0" presId="urn:microsoft.com/office/officeart/2024/3/layout/verticalVisualTextBlock1"/>
    <dgm:cxn modelId="{B2B90567-7B94-42FD-9678-10F2622E8832}" type="presParOf" srcId="{9B0FFA66-5388-4598-9913-4AF7DBDE18EE}" destId="{4F6A952E-05B2-46B8-A147-4A06F017DF6D}" srcOrd="0" destOrd="0" presId="urn:microsoft.com/office/officeart/2024/3/layout/verticalVisualTextBlock1"/>
    <dgm:cxn modelId="{92967847-5F34-44E2-93D2-15116D53DC95}" type="presParOf" srcId="{9B0FFA66-5388-4598-9913-4AF7DBDE18EE}" destId="{505CB7B6-2843-4BD2-A76E-AA7B01EA5032}" srcOrd="1" destOrd="0" presId="urn:microsoft.com/office/officeart/2024/3/layout/verticalVisualTextBlock1"/>
    <dgm:cxn modelId="{9CC09836-6A21-4E61-BEC7-193266041688}" type="presParOf" srcId="{9B0FFA66-5388-4598-9913-4AF7DBDE18EE}" destId="{29450C10-E026-433F-8B4C-D6CD0C80482F}" srcOrd="2" destOrd="0" presId="urn:microsoft.com/office/officeart/2024/3/layout/verticalVisualTextBlock1"/>
    <dgm:cxn modelId="{35245D9C-6747-4AAD-8AA2-B04728CC75BA}" type="presParOf" srcId="{56086F47-3226-4854-9274-7C808B1E3987}" destId="{1B21C813-3D09-4E0F-96D7-6F0DBC7090E6}" srcOrd="1" destOrd="0" presId="urn:microsoft.com/office/officeart/2024/3/layout/verticalVisualTextBlock1"/>
    <dgm:cxn modelId="{EDF00475-8F10-4178-A4BD-8EB2088FD16C}" type="presParOf" srcId="{56086F47-3226-4854-9274-7C808B1E3987}" destId="{55E755D2-5411-4C63-8477-FDA5EB00278F}" srcOrd="2" destOrd="0" presId="urn:microsoft.com/office/officeart/2024/3/layout/verticalVisualTextBlock1"/>
    <dgm:cxn modelId="{5C016610-4CCF-41C4-9932-609A4920308D}" type="presParOf" srcId="{55E755D2-5411-4C63-8477-FDA5EB00278F}" destId="{77530E5D-71A1-42C3-B494-BE750F7F2ED4}" srcOrd="0" destOrd="0" presId="urn:microsoft.com/office/officeart/2024/3/layout/verticalVisualTextBlock1"/>
    <dgm:cxn modelId="{FD170103-BC83-4C4D-A98E-812714A993D9}" type="presParOf" srcId="{55E755D2-5411-4C63-8477-FDA5EB00278F}" destId="{C82E4C75-C4B7-41F5-AC57-F7C39CADCFE5}" srcOrd="1" destOrd="0" presId="urn:microsoft.com/office/officeart/2024/3/layout/verticalVisualTextBlock1"/>
    <dgm:cxn modelId="{B53521E0-C777-44EF-A8DB-D6D7D216F3B8}" type="presParOf" srcId="{55E755D2-5411-4C63-8477-FDA5EB00278F}" destId="{435187D3-CB7D-4902-8932-C6DFEE1B1846}" srcOrd="2" destOrd="0" presId="urn:microsoft.com/office/officeart/2024/3/layout/verticalVisualTextBlock1"/>
    <dgm:cxn modelId="{ECE4C7D8-4DB7-4070-9EC1-00ADA383D392}" type="presParOf" srcId="{56086F47-3226-4854-9274-7C808B1E3987}" destId="{87F8B25C-822E-44FD-8726-7D7FCCEF598C}" srcOrd="3" destOrd="0" presId="urn:microsoft.com/office/officeart/2024/3/layout/verticalVisualTextBlock1"/>
    <dgm:cxn modelId="{A7F4E626-F3F2-4A4B-B1C0-AF98C699D8EE}" type="presParOf" srcId="{56086F47-3226-4854-9274-7C808B1E3987}" destId="{F0D486B4-B500-49D6-A6CF-67D89F864F34}" srcOrd="4" destOrd="0" presId="urn:microsoft.com/office/officeart/2024/3/layout/verticalVisualTextBlock1"/>
    <dgm:cxn modelId="{4996772A-A145-4CC4-96D9-EB22FD404A8C}" type="presParOf" srcId="{F0D486B4-B500-49D6-A6CF-67D89F864F34}" destId="{6738627A-0487-4EE0-9BAC-0C652395275D}" srcOrd="0" destOrd="0" presId="urn:microsoft.com/office/officeart/2024/3/layout/verticalVisualTextBlock1"/>
    <dgm:cxn modelId="{DBC74CC1-588C-469A-B610-D0D9DDE77C17}" type="presParOf" srcId="{F0D486B4-B500-49D6-A6CF-67D89F864F34}" destId="{85B16598-D894-4FDC-A800-2AE5A84E753B}" srcOrd="1" destOrd="0" presId="urn:microsoft.com/office/officeart/2024/3/layout/verticalVisualTextBlock1"/>
    <dgm:cxn modelId="{25EF8F3A-94E5-4346-A308-986BC77D9AD5}" type="presParOf" srcId="{F0D486B4-B500-49D6-A6CF-67D89F864F34}" destId="{4919BB00-B175-4EED-B81A-0E308442A45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BF1EB-95FB-44D6-9ABB-7DD7FC925A71}"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DB074450-84E9-474D-8A72-BA0535C386DF}">
      <dgm:prSet/>
      <dgm:spPr/>
      <dgm:t>
        <a:bodyPr/>
        <a:lstStyle/>
        <a:p>
          <a:pPr>
            <a:lnSpc>
              <a:spcPct val="100000"/>
            </a:lnSpc>
            <a:defRPr b="1"/>
          </a:pPr>
          <a:r>
            <a:rPr lang="es-MX"/>
            <a:t>Roles de los Agentes de Importación</a:t>
          </a:r>
          <a:endParaRPr lang="en-US"/>
        </a:p>
      </dgm:t>
    </dgm:pt>
    <dgm:pt modelId="{F2A9852C-EA23-46FD-9CF3-A1855F7D9EFB}" type="parTrans" cxnId="{F773986A-BB64-4101-9107-F05E9EE79ED2}">
      <dgm:prSet/>
      <dgm:spPr/>
      <dgm:t>
        <a:bodyPr/>
        <a:lstStyle/>
        <a:p>
          <a:endParaRPr lang="en-US"/>
        </a:p>
      </dgm:t>
    </dgm:pt>
    <dgm:pt modelId="{B9344853-C50D-41D4-A9C9-498D385B0191}" type="sibTrans" cxnId="{F773986A-BB64-4101-9107-F05E9EE79ED2}">
      <dgm:prSet/>
      <dgm:spPr/>
      <dgm:t>
        <a:bodyPr/>
        <a:lstStyle/>
        <a:p>
          <a:pPr>
            <a:lnSpc>
              <a:spcPct val="100000"/>
            </a:lnSpc>
            <a:defRPr b="1"/>
          </a:pPr>
          <a:endParaRPr lang="en-US"/>
        </a:p>
      </dgm:t>
    </dgm:pt>
    <dgm:pt modelId="{5BF52A8C-7BED-463F-BBD1-A9E98617AEAB}">
      <dgm:prSet/>
      <dgm:spPr/>
      <dgm:t>
        <a:bodyPr/>
        <a:lstStyle/>
        <a:p>
          <a:pPr>
            <a:lnSpc>
              <a:spcPct val="100000"/>
            </a:lnSpc>
          </a:pPr>
          <a:r>
            <a:rPr lang="es-MX"/>
            <a:t>Los agentes de importación tienen roles cruciales en garantizar el cumplimiento de las normativas y el flujo de mercancías.</a:t>
          </a:r>
          <a:endParaRPr lang="en-US"/>
        </a:p>
      </dgm:t>
    </dgm:pt>
    <dgm:pt modelId="{98B06F9E-E412-469F-92C4-F1F223EBE317}" type="parTrans" cxnId="{35DA1307-DD28-4A22-94FD-7D8457A6E66D}">
      <dgm:prSet/>
      <dgm:spPr/>
      <dgm:t>
        <a:bodyPr/>
        <a:lstStyle/>
        <a:p>
          <a:endParaRPr lang="en-US"/>
        </a:p>
      </dgm:t>
    </dgm:pt>
    <dgm:pt modelId="{BA3BF8D2-D2F0-4FF6-87CE-5A6F77E0E5C0}" type="sibTrans" cxnId="{35DA1307-DD28-4A22-94FD-7D8457A6E66D}">
      <dgm:prSet/>
      <dgm:spPr/>
      <dgm:t>
        <a:bodyPr/>
        <a:lstStyle/>
        <a:p>
          <a:endParaRPr lang="en-US"/>
        </a:p>
      </dgm:t>
    </dgm:pt>
    <dgm:pt modelId="{0D153783-9A29-4854-AD80-EB33013FE83F}">
      <dgm:prSet/>
      <dgm:spPr/>
      <dgm:t>
        <a:bodyPr/>
        <a:lstStyle/>
        <a:p>
          <a:pPr>
            <a:lnSpc>
              <a:spcPct val="100000"/>
            </a:lnSpc>
            <a:defRPr b="1"/>
          </a:pPr>
          <a:r>
            <a:rPr lang="es-MX"/>
            <a:t>Optimización de la Cadena de Suministro</a:t>
          </a:r>
          <a:endParaRPr lang="en-US"/>
        </a:p>
      </dgm:t>
    </dgm:pt>
    <dgm:pt modelId="{673C4300-1FA0-48B0-8605-972B2B25C510}" type="parTrans" cxnId="{2D37BDCD-9467-48C6-8DE2-173587E08F94}">
      <dgm:prSet/>
      <dgm:spPr/>
      <dgm:t>
        <a:bodyPr/>
        <a:lstStyle/>
        <a:p>
          <a:endParaRPr lang="en-US"/>
        </a:p>
      </dgm:t>
    </dgm:pt>
    <dgm:pt modelId="{3FE4983D-DDEA-40E8-A2E7-A6EA3796B9E0}" type="sibTrans" cxnId="{2D37BDCD-9467-48C6-8DE2-173587E08F94}">
      <dgm:prSet/>
      <dgm:spPr/>
      <dgm:t>
        <a:bodyPr/>
        <a:lstStyle/>
        <a:p>
          <a:pPr>
            <a:lnSpc>
              <a:spcPct val="100000"/>
            </a:lnSpc>
            <a:defRPr b="1"/>
          </a:pPr>
          <a:endParaRPr lang="en-US"/>
        </a:p>
      </dgm:t>
    </dgm:pt>
    <dgm:pt modelId="{F93B9B81-BEAD-4E67-AFA7-83F051FA0245}">
      <dgm:prSet/>
      <dgm:spPr/>
      <dgm:t>
        <a:bodyPr/>
        <a:lstStyle/>
        <a:p>
          <a:pPr>
            <a:lnSpc>
              <a:spcPct val="100000"/>
            </a:lnSpc>
          </a:pPr>
          <a:r>
            <a:rPr lang="es-MX"/>
            <a:t>Comprender las funciones de los agentes ayuda a los importadores a optimizar sus procesos y mejorar la eficiencia operativa.</a:t>
          </a:r>
          <a:endParaRPr lang="en-US"/>
        </a:p>
      </dgm:t>
    </dgm:pt>
    <dgm:pt modelId="{A7369585-C268-47DC-AB4B-59830E0D03E1}" type="parTrans" cxnId="{D6662929-142A-4BF6-B248-9F1C40D729FE}">
      <dgm:prSet/>
      <dgm:spPr/>
      <dgm:t>
        <a:bodyPr/>
        <a:lstStyle/>
        <a:p>
          <a:endParaRPr lang="en-US"/>
        </a:p>
      </dgm:t>
    </dgm:pt>
    <dgm:pt modelId="{E994D2C8-092C-494D-9013-20DBA7FA8C2B}" type="sibTrans" cxnId="{D6662929-142A-4BF6-B248-9F1C40D729FE}">
      <dgm:prSet/>
      <dgm:spPr/>
      <dgm:t>
        <a:bodyPr/>
        <a:lstStyle/>
        <a:p>
          <a:endParaRPr lang="en-US"/>
        </a:p>
      </dgm:t>
    </dgm:pt>
    <dgm:pt modelId="{557DEDF6-401A-4BD2-9531-3B6953B50149}">
      <dgm:prSet/>
      <dgm:spPr/>
      <dgm:t>
        <a:bodyPr/>
        <a:lstStyle/>
        <a:p>
          <a:pPr>
            <a:lnSpc>
              <a:spcPct val="100000"/>
            </a:lnSpc>
            <a:defRPr b="1"/>
          </a:pPr>
          <a:r>
            <a:rPr lang="es-MX"/>
            <a:t>Importancia de la Conformidad</a:t>
          </a:r>
          <a:endParaRPr lang="en-US"/>
        </a:p>
      </dgm:t>
    </dgm:pt>
    <dgm:pt modelId="{62DEC194-A2B7-4EF9-B15F-A7AA72ECE780}" type="parTrans" cxnId="{66413BC9-618C-448B-B368-3DC517F85E37}">
      <dgm:prSet/>
      <dgm:spPr/>
      <dgm:t>
        <a:bodyPr/>
        <a:lstStyle/>
        <a:p>
          <a:endParaRPr lang="en-US"/>
        </a:p>
      </dgm:t>
    </dgm:pt>
    <dgm:pt modelId="{F2093394-9164-4B6B-B5FD-E6F92ADFC000}" type="sibTrans" cxnId="{66413BC9-618C-448B-B368-3DC517F85E37}">
      <dgm:prSet/>
      <dgm:spPr/>
      <dgm:t>
        <a:bodyPr/>
        <a:lstStyle/>
        <a:p>
          <a:endParaRPr lang="en-US"/>
        </a:p>
      </dgm:t>
    </dgm:pt>
    <dgm:pt modelId="{16E725FE-D678-4339-8061-8F399083E2CD}">
      <dgm:prSet/>
      <dgm:spPr/>
      <dgm:t>
        <a:bodyPr/>
        <a:lstStyle/>
        <a:p>
          <a:pPr>
            <a:lnSpc>
              <a:spcPct val="100000"/>
            </a:lnSpc>
          </a:pPr>
          <a:r>
            <a:rPr lang="es-MX"/>
            <a:t>La conformidad con las normativas es esencial para evitar problemas legales y asegurar operaciones exitosas.</a:t>
          </a:r>
          <a:endParaRPr lang="en-US"/>
        </a:p>
      </dgm:t>
    </dgm:pt>
    <dgm:pt modelId="{03899371-4C6F-4F8C-9B6C-F39E383D2983}" type="parTrans" cxnId="{4B421467-DA37-445A-BECF-1EA2C3AF5391}">
      <dgm:prSet/>
      <dgm:spPr/>
      <dgm:t>
        <a:bodyPr/>
        <a:lstStyle/>
        <a:p>
          <a:endParaRPr lang="en-US"/>
        </a:p>
      </dgm:t>
    </dgm:pt>
    <dgm:pt modelId="{AA5C9C25-9946-4A00-B561-BE652F7364F1}" type="sibTrans" cxnId="{4B421467-DA37-445A-BECF-1EA2C3AF5391}">
      <dgm:prSet/>
      <dgm:spPr/>
      <dgm:t>
        <a:bodyPr/>
        <a:lstStyle/>
        <a:p>
          <a:endParaRPr lang="en-US"/>
        </a:p>
      </dgm:t>
    </dgm:pt>
    <dgm:pt modelId="{7E0D4B6B-0325-42BF-A960-1CC0EC6F9063}" type="pres">
      <dgm:prSet presAssocID="{E58BF1EB-95FB-44D6-9ABB-7DD7FC925A71}" presName="Name0" presStyleCnt="0">
        <dgm:presLayoutVars>
          <dgm:dir/>
          <dgm:resizeHandles val="exact"/>
        </dgm:presLayoutVars>
      </dgm:prSet>
      <dgm:spPr/>
    </dgm:pt>
    <dgm:pt modelId="{8437CCE9-0CEE-4653-A02F-F4CFB438A910}" type="pres">
      <dgm:prSet presAssocID="{DB074450-84E9-474D-8A72-BA0535C386DF}" presName="compNode" presStyleCnt="0"/>
      <dgm:spPr/>
    </dgm:pt>
    <dgm:pt modelId="{ED34A9AF-0A3A-4E0E-9308-3952F741E028}" type="pres">
      <dgm:prSet presAssocID="{DB074450-84E9-474D-8A72-BA0535C386DF}" presName="pictRect" presStyleLbl="revTx" presStyleIdx="0" presStyleCnt="6">
        <dgm:presLayoutVars>
          <dgm:chMax val="0"/>
          <dgm:bulletEnabled/>
        </dgm:presLayoutVars>
      </dgm:prSet>
      <dgm:spPr/>
    </dgm:pt>
    <dgm:pt modelId="{35D9DB9F-48EA-46DF-A916-0BB091753C2C}" type="pres">
      <dgm:prSet presAssocID="{DB074450-84E9-474D-8A72-BA0535C386DF}" presName="textRect" presStyleLbl="revTx" presStyleIdx="1" presStyleCnt="6">
        <dgm:presLayoutVars>
          <dgm:bulletEnabled/>
        </dgm:presLayoutVars>
      </dgm:prSet>
      <dgm:spPr/>
    </dgm:pt>
    <dgm:pt modelId="{FE2D0D96-F5B5-4D79-8F1B-ADBD8859AAB1}" type="pres">
      <dgm:prSet presAssocID="{B9344853-C50D-41D4-A9C9-498D385B0191}" presName="sibTrans" presStyleLbl="sibTrans2D1" presStyleIdx="0" presStyleCnt="0"/>
      <dgm:spPr/>
    </dgm:pt>
    <dgm:pt modelId="{C8F7D281-6E9F-47E9-9193-187F26FD1208}" type="pres">
      <dgm:prSet presAssocID="{0D153783-9A29-4854-AD80-EB33013FE83F}" presName="compNode" presStyleCnt="0"/>
      <dgm:spPr/>
    </dgm:pt>
    <dgm:pt modelId="{F3C37CCF-D6E5-4CE6-A483-9DC10B8AE197}" type="pres">
      <dgm:prSet presAssocID="{0D153783-9A29-4854-AD80-EB33013FE83F}" presName="pictRect" presStyleLbl="revTx" presStyleIdx="2" presStyleCnt="6">
        <dgm:presLayoutVars>
          <dgm:chMax val="0"/>
          <dgm:bulletEnabled/>
        </dgm:presLayoutVars>
      </dgm:prSet>
      <dgm:spPr/>
    </dgm:pt>
    <dgm:pt modelId="{3A7A5EFF-57CF-45BD-80AE-0C9A2B4244FA}" type="pres">
      <dgm:prSet presAssocID="{0D153783-9A29-4854-AD80-EB33013FE83F}" presName="textRect" presStyleLbl="revTx" presStyleIdx="3" presStyleCnt="6">
        <dgm:presLayoutVars>
          <dgm:bulletEnabled/>
        </dgm:presLayoutVars>
      </dgm:prSet>
      <dgm:spPr/>
    </dgm:pt>
    <dgm:pt modelId="{17208B0C-DD00-47E1-B17B-09A2F4DD63A0}" type="pres">
      <dgm:prSet presAssocID="{3FE4983D-DDEA-40E8-A2E7-A6EA3796B9E0}" presName="sibTrans" presStyleLbl="sibTrans2D1" presStyleIdx="0" presStyleCnt="0"/>
      <dgm:spPr/>
    </dgm:pt>
    <dgm:pt modelId="{AF810348-B6ED-4E35-BF59-C5837C86C151}" type="pres">
      <dgm:prSet presAssocID="{557DEDF6-401A-4BD2-9531-3B6953B50149}" presName="compNode" presStyleCnt="0"/>
      <dgm:spPr/>
    </dgm:pt>
    <dgm:pt modelId="{E9D05985-85EE-40D9-B4D0-057114E82D98}" type="pres">
      <dgm:prSet presAssocID="{557DEDF6-401A-4BD2-9531-3B6953B50149}" presName="pictRect" presStyleLbl="revTx" presStyleIdx="4" presStyleCnt="6">
        <dgm:presLayoutVars>
          <dgm:chMax val="0"/>
          <dgm:bulletEnabled/>
        </dgm:presLayoutVars>
      </dgm:prSet>
      <dgm:spPr/>
    </dgm:pt>
    <dgm:pt modelId="{64C59FA4-5DB9-4D80-BB59-AD5EBB7F3D79}" type="pres">
      <dgm:prSet presAssocID="{557DEDF6-401A-4BD2-9531-3B6953B50149}" presName="textRect" presStyleLbl="revTx" presStyleIdx="5" presStyleCnt="6">
        <dgm:presLayoutVars>
          <dgm:bulletEnabled/>
        </dgm:presLayoutVars>
      </dgm:prSet>
      <dgm:spPr/>
    </dgm:pt>
  </dgm:ptLst>
  <dgm:cxnLst>
    <dgm:cxn modelId="{35DA1307-DD28-4A22-94FD-7D8457A6E66D}" srcId="{DB074450-84E9-474D-8A72-BA0535C386DF}" destId="{5BF52A8C-7BED-463F-BBD1-A9E98617AEAB}" srcOrd="0" destOrd="0" parTransId="{98B06F9E-E412-469F-92C4-F1F223EBE317}" sibTransId="{BA3BF8D2-D2F0-4FF6-87CE-5A6F77E0E5C0}"/>
    <dgm:cxn modelId="{D592530E-3246-4252-8B6B-EF11EEA0E0B2}" type="presOf" srcId="{F93B9B81-BEAD-4E67-AFA7-83F051FA0245}" destId="{3A7A5EFF-57CF-45BD-80AE-0C9A2B4244FA}" srcOrd="0" destOrd="0" presId="urn:microsoft.com/office/officeart/2024/3/layout/hArchList1"/>
    <dgm:cxn modelId="{D6662929-142A-4BF6-B248-9F1C40D729FE}" srcId="{0D153783-9A29-4854-AD80-EB33013FE83F}" destId="{F93B9B81-BEAD-4E67-AFA7-83F051FA0245}" srcOrd="0" destOrd="0" parTransId="{A7369585-C268-47DC-AB4B-59830E0D03E1}" sibTransId="{E994D2C8-092C-494D-9013-20DBA7FA8C2B}"/>
    <dgm:cxn modelId="{3CF77B3B-2DDA-42D9-B74D-21BA26D51E3B}" type="presOf" srcId="{E58BF1EB-95FB-44D6-9ABB-7DD7FC925A71}" destId="{7E0D4B6B-0325-42BF-A960-1CC0EC6F9063}" srcOrd="0" destOrd="0" presId="urn:microsoft.com/office/officeart/2024/3/layout/hArchList1"/>
    <dgm:cxn modelId="{0266CA5B-8C49-4927-90C4-EECF2C26B29B}" type="presOf" srcId="{16E725FE-D678-4339-8061-8F399083E2CD}" destId="{64C59FA4-5DB9-4D80-BB59-AD5EBB7F3D79}" srcOrd="0" destOrd="0" presId="urn:microsoft.com/office/officeart/2024/3/layout/hArchList1"/>
    <dgm:cxn modelId="{964E0562-3FD5-486A-BC69-61AF621E5AE6}" type="presOf" srcId="{DB074450-84E9-474D-8A72-BA0535C386DF}" destId="{ED34A9AF-0A3A-4E0E-9308-3952F741E028}" srcOrd="0" destOrd="0" presId="urn:microsoft.com/office/officeart/2024/3/layout/hArchList1"/>
    <dgm:cxn modelId="{57F08B62-90F9-46EF-A7AC-16928AA2844F}" type="presOf" srcId="{557DEDF6-401A-4BD2-9531-3B6953B50149}" destId="{E9D05985-85EE-40D9-B4D0-057114E82D98}" srcOrd="0" destOrd="0" presId="urn:microsoft.com/office/officeart/2024/3/layout/hArchList1"/>
    <dgm:cxn modelId="{6B841F43-D75D-48EE-B6D1-923CEF9D01BE}" type="presOf" srcId="{3FE4983D-DDEA-40E8-A2E7-A6EA3796B9E0}" destId="{17208B0C-DD00-47E1-B17B-09A2F4DD63A0}" srcOrd="0" destOrd="0" presId="urn:microsoft.com/office/officeart/2024/3/layout/hArchList1"/>
    <dgm:cxn modelId="{4B421467-DA37-445A-BECF-1EA2C3AF5391}" srcId="{557DEDF6-401A-4BD2-9531-3B6953B50149}" destId="{16E725FE-D678-4339-8061-8F399083E2CD}" srcOrd="0" destOrd="0" parTransId="{03899371-4C6F-4F8C-9B6C-F39E383D2983}" sibTransId="{AA5C9C25-9946-4A00-B561-BE652F7364F1}"/>
    <dgm:cxn modelId="{F773986A-BB64-4101-9107-F05E9EE79ED2}" srcId="{E58BF1EB-95FB-44D6-9ABB-7DD7FC925A71}" destId="{DB074450-84E9-474D-8A72-BA0535C386DF}" srcOrd="0" destOrd="0" parTransId="{F2A9852C-EA23-46FD-9CF3-A1855F7D9EFB}" sibTransId="{B9344853-C50D-41D4-A9C9-498D385B0191}"/>
    <dgm:cxn modelId="{CD6C9172-80D2-449B-B427-22B511B57E85}" type="presOf" srcId="{B9344853-C50D-41D4-A9C9-498D385B0191}" destId="{FE2D0D96-F5B5-4D79-8F1B-ADBD8859AAB1}" srcOrd="0" destOrd="0" presId="urn:microsoft.com/office/officeart/2024/3/layout/hArchList1"/>
    <dgm:cxn modelId="{DD26C582-69D1-490B-B008-375838A1A2CF}" type="presOf" srcId="{5BF52A8C-7BED-463F-BBD1-A9E98617AEAB}" destId="{35D9DB9F-48EA-46DF-A916-0BB091753C2C}" srcOrd="0" destOrd="0" presId="urn:microsoft.com/office/officeart/2024/3/layout/hArchList1"/>
    <dgm:cxn modelId="{C3E414B5-EAFF-4279-A17D-F057B3084EC4}" type="presOf" srcId="{0D153783-9A29-4854-AD80-EB33013FE83F}" destId="{F3C37CCF-D6E5-4CE6-A483-9DC10B8AE197}" srcOrd="0" destOrd="0" presId="urn:microsoft.com/office/officeart/2024/3/layout/hArchList1"/>
    <dgm:cxn modelId="{66413BC9-618C-448B-B368-3DC517F85E37}" srcId="{E58BF1EB-95FB-44D6-9ABB-7DD7FC925A71}" destId="{557DEDF6-401A-4BD2-9531-3B6953B50149}" srcOrd="2" destOrd="0" parTransId="{62DEC194-A2B7-4EF9-B15F-A7AA72ECE780}" sibTransId="{F2093394-9164-4B6B-B5FD-E6F92ADFC000}"/>
    <dgm:cxn modelId="{2D37BDCD-9467-48C6-8DE2-173587E08F94}" srcId="{E58BF1EB-95FB-44D6-9ABB-7DD7FC925A71}" destId="{0D153783-9A29-4854-AD80-EB33013FE83F}" srcOrd="1" destOrd="0" parTransId="{673C4300-1FA0-48B0-8605-972B2B25C510}" sibTransId="{3FE4983D-DDEA-40E8-A2E7-A6EA3796B9E0}"/>
    <dgm:cxn modelId="{B11A113B-559A-4E07-9959-D54EDB9E59F3}" type="presParOf" srcId="{7E0D4B6B-0325-42BF-A960-1CC0EC6F9063}" destId="{8437CCE9-0CEE-4653-A02F-F4CFB438A910}" srcOrd="0" destOrd="0" presId="urn:microsoft.com/office/officeart/2024/3/layout/hArchList1"/>
    <dgm:cxn modelId="{1D1DFF4A-F4A7-4BB2-8EAD-CE14B4D1DF7D}" type="presParOf" srcId="{8437CCE9-0CEE-4653-A02F-F4CFB438A910}" destId="{ED34A9AF-0A3A-4E0E-9308-3952F741E028}" srcOrd="0" destOrd="0" presId="urn:microsoft.com/office/officeart/2024/3/layout/hArchList1"/>
    <dgm:cxn modelId="{92302BAC-5EA5-4C1D-A131-18AAEB54FDBF}" type="presParOf" srcId="{8437CCE9-0CEE-4653-A02F-F4CFB438A910}" destId="{35D9DB9F-48EA-46DF-A916-0BB091753C2C}" srcOrd="1" destOrd="0" presId="urn:microsoft.com/office/officeart/2024/3/layout/hArchList1"/>
    <dgm:cxn modelId="{550E5550-5B4F-448B-9298-CC3CED5C390F}" type="presParOf" srcId="{7E0D4B6B-0325-42BF-A960-1CC0EC6F9063}" destId="{FE2D0D96-F5B5-4D79-8F1B-ADBD8859AAB1}" srcOrd="1" destOrd="0" presId="urn:microsoft.com/office/officeart/2024/3/layout/hArchList1"/>
    <dgm:cxn modelId="{7BA7F409-6BA7-45FE-BA93-6BE3235C48A7}" type="presParOf" srcId="{7E0D4B6B-0325-42BF-A960-1CC0EC6F9063}" destId="{C8F7D281-6E9F-47E9-9193-187F26FD1208}" srcOrd="2" destOrd="0" presId="urn:microsoft.com/office/officeart/2024/3/layout/hArchList1"/>
    <dgm:cxn modelId="{AFFCB610-E722-4A88-A334-4E74A0028575}" type="presParOf" srcId="{C8F7D281-6E9F-47E9-9193-187F26FD1208}" destId="{F3C37CCF-D6E5-4CE6-A483-9DC10B8AE197}" srcOrd="0" destOrd="0" presId="urn:microsoft.com/office/officeart/2024/3/layout/hArchList1"/>
    <dgm:cxn modelId="{E62C2E64-7127-49FF-AC16-122D3251E645}" type="presParOf" srcId="{C8F7D281-6E9F-47E9-9193-187F26FD1208}" destId="{3A7A5EFF-57CF-45BD-80AE-0C9A2B4244FA}" srcOrd="1" destOrd="0" presId="urn:microsoft.com/office/officeart/2024/3/layout/hArchList1"/>
    <dgm:cxn modelId="{59738996-3D08-4C17-BCCA-3C84FA9BEF01}" type="presParOf" srcId="{7E0D4B6B-0325-42BF-A960-1CC0EC6F9063}" destId="{17208B0C-DD00-47E1-B17B-09A2F4DD63A0}" srcOrd="3" destOrd="0" presId="urn:microsoft.com/office/officeart/2024/3/layout/hArchList1"/>
    <dgm:cxn modelId="{ABE6B8FD-1D07-4398-89D5-C2DBD2F66DBF}" type="presParOf" srcId="{7E0D4B6B-0325-42BF-A960-1CC0EC6F9063}" destId="{AF810348-B6ED-4E35-BF59-C5837C86C151}" srcOrd="4" destOrd="0" presId="urn:microsoft.com/office/officeart/2024/3/layout/hArchList1"/>
    <dgm:cxn modelId="{FBF0F570-D67B-49C5-92F6-3D6B6540D67B}" type="presParOf" srcId="{AF810348-B6ED-4E35-BF59-C5837C86C151}" destId="{E9D05985-85EE-40D9-B4D0-057114E82D98}" srcOrd="0" destOrd="0" presId="urn:microsoft.com/office/officeart/2024/3/layout/hArchList1"/>
    <dgm:cxn modelId="{3A21E97B-6EC7-416C-A753-4993FCF361EA}" type="presParOf" srcId="{AF810348-B6ED-4E35-BF59-C5837C86C151}" destId="{64C59FA4-5DB9-4D80-BB59-AD5EBB7F3D79}"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A952E-05B2-46B8-A147-4A06F017DF6D}">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5658" r="7593" b="2"/>
          <a:stretch/>
        </a:blipFill>
        <a:ln>
          <a:noFill/>
        </a:ln>
        <a:effectLst/>
      </dsp:spPr>
      <dsp:style>
        <a:lnRef idx="0">
          <a:scrgbClr r="0" g="0" b="0"/>
        </a:lnRef>
        <a:fillRef idx="3">
          <a:scrgbClr r="0" g="0" b="0"/>
        </a:fillRef>
        <a:effectRef idx="2">
          <a:scrgbClr r="0" g="0" b="0"/>
        </a:effectRef>
        <a:fontRef idx="minor">
          <a:schemeClr val="lt1"/>
        </a:fontRef>
      </dsp:style>
    </dsp:sp>
    <dsp:sp modelId="{505CB7B6-2843-4BD2-A76E-AA7B01EA5032}">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Asesoramiento a Importadores</a:t>
          </a:r>
        </a:p>
      </dsp:txBody>
      <dsp:txXfrm>
        <a:off x="2034553" y="0"/>
        <a:ext cx="4155226" cy="370034"/>
      </dsp:txXfrm>
    </dsp:sp>
    <dsp:sp modelId="{29450C10-E026-433F-8B4C-D6CD0C80482F}">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agentes aduanales asesoran a los importadores sobre las regulaciones y requisitos necesarios, facilitando así el proceso de importación.</a:t>
          </a:r>
        </a:p>
      </dsp:txBody>
      <dsp:txXfrm>
        <a:off x="2034553" y="370034"/>
        <a:ext cx="4155226" cy="1484518"/>
      </dsp:txXfrm>
    </dsp:sp>
    <dsp:sp modelId="{77530E5D-71A1-42C3-B494-BE750F7F2ED4}">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17282" r="2" b="15969"/>
          <a:stretch/>
        </a:blipFill>
        <a:ln>
          <a:noFill/>
        </a:ln>
        <a:effectLst/>
      </dsp:spPr>
      <dsp:style>
        <a:lnRef idx="0">
          <a:scrgbClr r="0" g="0" b="0"/>
        </a:lnRef>
        <a:fillRef idx="3">
          <a:scrgbClr r="0" g="0" b="0"/>
        </a:fillRef>
        <a:effectRef idx="2">
          <a:scrgbClr r="0" g="0" b="0"/>
        </a:effectRef>
        <a:fontRef idx="minor">
          <a:schemeClr val="lt1"/>
        </a:fontRef>
      </dsp:style>
    </dsp:sp>
    <dsp:sp modelId="{C82E4C75-C4B7-41F5-AC57-F7C39CADCFE5}">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Preparación de Declaraciones</a:t>
          </a:r>
        </a:p>
      </dsp:txBody>
      <dsp:txXfrm>
        <a:off x="2034553" y="2002917"/>
        <a:ext cx="4155226" cy="370034"/>
      </dsp:txXfrm>
    </dsp:sp>
    <dsp:sp modelId="{435187D3-CB7D-4902-8932-C6DFEE1B1846}">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Preparar y presentar declaraciones aduaneras es una función crítica, asegurando que todos los documentos sean precisos y estén en orden.</a:t>
          </a:r>
        </a:p>
      </dsp:txBody>
      <dsp:txXfrm>
        <a:off x="2034553" y="2372952"/>
        <a:ext cx="4155226" cy="1484518"/>
      </dsp:txXfrm>
    </dsp:sp>
    <dsp:sp modelId="{6738627A-0487-4EE0-9BAC-0C652395275D}">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20501" b="1"/>
          <a:stretch/>
        </a:blipFill>
        <a:ln>
          <a:noFill/>
        </a:ln>
        <a:effectLst/>
      </dsp:spPr>
      <dsp:style>
        <a:lnRef idx="0">
          <a:scrgbClr r="0" g="0" b="0"/>
        </a:lnRef>
        <a:fillRef idx="3">
          <a:scrgbClr r="0" g="0" b="0"/>
        </a:fillRef>
        <a:effectRef idx="2">
          <a:scrgbClr r="0" g="0" b="0"/>
        </a:effectRef>
        <a:fontRef idx="minor">
          <a:schemeClr val="lt1"/>
        </a:fontRef>
      </dsp:style>
    </dsp:sp>
    <dsp:sp modelId="{85B16598-D894-4FDC-A800-2AE5A84E753B}">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Cumplimiento Fiscal</a:t>
          </a:r>
        </a:p>
      </dsp:txBody>
      <dsp:txXfrm>
        <a:off x="2034553" y="4005834"/>
        <a:ext cx="4155226" cy="370034"/>
      </dsp:txXfrm>
    </dsp:sp>
    <dsp:sp modelId="{4919BB00-B175-4EED-B81A-0E308442A459}">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agentes aduanales garantizan que se cumplan todas las obligaciones fiscales, ayudando a evitar problemas legales y retrasos en el proceso de importación.</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4A9AF-0A3A-4E0E-9308-3952F741E028}">
      <dsp:nvSpPr>
        <dsp:cNvPr id="0" name=""/>
        <dsp:cNvSpPr/>
      </dsp:nvSpPr>
      <dsp:spPr>
        <a:xfrm>
          <a:off x="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Roles de los Agentes de Importación</a:t>
          </a:r>
          <a:endParaRPr lang="en-US" sz="1800" kern="1200"/>
        </a:p>
      </dsp:txBody>
      <dsp:txXfrm>
        <a:off x="0" y="0"/>
        <a:ext cx="3403282" cy="624969"/>
      </dsp:txXfrm>
    </dsp:sp>
    <dsp:sp modelId="{35D9DB9F-48EA-46DF-A916-0BB091753C2C}">
      <dsp:nvSpPr>
        <dsp:cNvPr id="0" name=""/>
        <dsp:cNvSpPr/>
      </dsp:nvSpPr>
      <dsp:spPr>
        <a:xfrm>
          <a:off x="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Los agentes de importación tienen roles cruciales en garantizar el cumplimiento de las normativas y el flujo de mercancías.</a:t>
          </a:r>
          <a:endParaRPr lang="en-US" sz="1400" kern="1200"/>
        </a:p>
      </dsp:txBody>
      <dsp:txXfrm>
        <a:off x="0" y="624969"/>
        <a:ext cx="3403282" cy="1887445"/>
      </dsp:txXfrm>
    </dsp:sp>
    <dsp:sp modelId="{F3C37CCF-D6E5-4CE6-A483-9DC10B8AE197}">
      <dsp:nvSpPr>
        <dsp:cNvPr id="0" name=""/>
        <dsp:cNvSpPr/>
      </dsp:nvSpPr>
      <dsp:spPr>
        <a:xfrm>
          <a:off x="374361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Optimización de la Cadena de Suministro</a:t>
          </a:r>
          <a:endParaRPr lang="en-US" sz="1800" kern="1200"/>
        </a:p>
      </dsp:txBody>
      <dsp:txXfrm>
        <a:off x="3743610" y="0"/>
        <a:ext cx="3403282" cy="624969"/>
      </dsp:txXfrm>
    </dsp:sp>
    <dsp:sp modelId="{3A7A5EFF-57CF-45BD-80AE-0C9A2B4244FA}">
      <dsp:nvSpPr>
        <dsp:cNvPr id="0" name=""/>
        <dsp:cNvSpPr/>
      </dsp:nvSpPr>
      <dsp:spPr>
        <a:xfrm>
          <a:off x="374361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Comprender las funciones de los agentes ayuda a los importadores a optimizar sus procesos y mejorar la eficiencia operativa.</a:t>
          </a:r>
          <a:endParaRPr lang="en-US" sz="1400" kern="1200"/>
        </a:p>
      </dsp:txBody>
      <dsp:txXfrm>
        <a:off x="3743610" y="624969"/>
        <a:ext cx="3403282" cy="1887445"/>
      </dsp:txXfrm>
    </dsp:sp>
    <dsp:sp modelId="{E9D05985-85EE-40D9-B4D0-057114E82D98}">
      <dsp:nvSpPr>
        <dsp:cNvPr id="0" name=""/>
        <dsp:cNvSpPr/>
      </dsp:nvSpPr>
      <dsp:spPr>
        <a:xfrm>
          <a:off x="7487221"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 la Conformidad</a:t>
          </a:r>
          <a:endParaRPr lang="en-US" sz="1800" kern="1200"/>
        </a:p>
      </dsp:txBody>
      <dsp:txXfrm>
        <a:off x="7487221" y="0"/>
        <a:ext cx="3403282" cy="624969"/>
      </dsp:txXfrm>
    </dsp:sp>
    <dsp:sp modelId="{64C59FA4-5DB9-4D80-BB59-AD5EBB7F3D79}">
      <dsp:nvSpPr>
        <dsp:cNvPr id="0" name=""/>
        <dsp:cNvSpPr/>
      </dsp:nvSpPr>
      <dsp:spPr>
        <a:xfrm>
          <a:off x="7487221"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 conformidad con las normativas es esencial para evitar problemas legales y asegurar operaciones exitosas.</a:t>
          </a:r>
          <a:endParaRPr lang="en-US" sz="1400" kern="1200"/>
        </a:p>
      </dsp:txBody>
      <dsp:txXfrm>
        <a:off x="7487221" y="624969"/>
        <a:ext cx="3403282" cy="18874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FC9E0-CF6E-4C4D-8BDA-62CBA878D941}"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416B3-27C7-4241-A2AB-25BCA2FC0DCE}" type="slidenum">
              <a:rPr lang="es-CL" smtClean="0"/>
              <a:t>‹Nº›</a:t>
            </a:fld>
            <a:endParaRPr lang="es-CL"/>
          </a:p>
        </p:txBody>
      </p:sp>
    </p:spTree>
    <p:extLst>
      <p:ext uri="{BB962C8B-B14F-4D97-AF65-F5344CB8AC3E}">
        <p14:creationId xmlns:p14="http://schemas.microsoft.com/office/powerpoint/2010/main" val="408357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La importación implica la colaboración de diversos agentes que desempeñan roles cruciales en el proceso. En esta presentación, analizaremos las funciones de los agentes aduanales, transportistas, contratistas, agencias gubernamentales y agentes de seguro, así como sus responsabilidades en la cadena de suministro.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a:t>
            </a:fld>
            <a:endParaRPr lang="es-CL"/>
          </a:p>
        </p:txBody>
      </p:sp>
    </p:spTree>
    <p:extLst>
      <p:ext uri="{BB962C8B-B14F-4D97-AF65-F5344CB8AC3E}">
        <p14:creationId xmlns:p14="http://schemas.microsoft.com/office/powerpoint/2010/main" val="158221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gestión logística y de distribución implica planificar y ejecutar el movimiento de mercancías desde el punto de origen al destino final. Esto incluye la selección de rutas eficientes y la coordinación con otros agentes en la cadena de suministro.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10</a:t>
            </a:fld>
            <a:endParaRPr lang="es-CL"/>
          </a:p>
        </p:txBody>
      </p:sp>
    </p:spTree>
    <p:extLst>
      <p:ext uri="{BB962C8B-B14F-4D97-AF65-F5344CB8AC3E}">
        <p14:creationId xmlns:p14="http://schemas.microsoft.com/office/powerpoint/2010/main" val="161544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contratistas y proveedores juegan un papel crucial en el proceso de importación, ya que son responsables de proporcionar los bienes o servicios que se importan. La selección adecuada de estos socios comerciales es vital para el éxito de la operación.</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11</a:t>
            </a:fld>
            <a:endParaRPr lang="es-CL"/>
          </a:p>
        </p:txBody>
      </p:sp>
    </p:spTree>
    <p:extLst>
      <p:ext uri="{BB962C8B-B14F-4D97-AF65-F5344CB8AC3E}">
        <p14:creationId xmlns:p14="http://schemas.microsoft.com/office/powerpoint/2010/main" val="425354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selección de proveedores internacionales implica evaluar a los posibles socios en función de su capacidad de producción, calidad de productos y reputación. Una buena selección puede reducir riesgos y mejorar la eficiencia en la importación.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12</a:t>
            </a:fld>
            <a:endParaRPr lang="es-CL"/>
          </a:p>
        </p:txBody>
      </p:sp>
    </p:spTree>
    <p:extLst>
      <p:ext uri="{BB962C8B-B14F-4D97-AF65-F5344CB8AC3E}">
        <p14:creationId xmlns:p14="http://schemas.microsoft.com/office/powerpoint/2010/main" val="184253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negociación de términos y condiciones es esencial para asegurar relaciones comerciales favorables. Esto incluye discutir precios, plazos de pago y condiciones de entrega, lo que puede impactar significativamente en los costos y márgenes de beneficio.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13</a:t>
            </a:fld>
            <a:endParaRPr lang="es-CL"/>
          </a:p>
        </p:txBody>
      </p:sp>
    </p:spTree>
    <p:extLst>
      <p:ext uri="{BB962C8B-B14F-4D97-AF65-F5344CB8AC3E}">
        <p14:creationId xmlns:p14="http://schemas.microsoft.com/office/powerpoint/2010/main" val="244153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gestión de contratos implica asegurar que se cumplan las obligaciones acordadas tanto por el importador como por el proveedor. Esto incluye supervisar el cumplimiento de plazos y condiciones, así como resolver cualquier disputa que pueda surgir.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14</a:t>
            </a:fld>
            <a:endParaRPr lang="es-CL"/>
          </a:p>
        </p:txBody>
      </p:sp>
    </p:spTree>
    <p:extLst>
      <p:ext uri="{BB962C8B-B14F-4D97-AF65-F5344CB8AC3E}">
        <p14:creationId xmlns:p14="http://schemas.microsoft.com/office/powerpoint/2010/main" val="323222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Las agencias gubernamentales y reguladoras son responsables de establecer y hacer cumplir las normativas de importación. Estas regulaciones aseguran que los bienes importados cumplan con los estándares de seguridad y calidad del país receptor.</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15</a:t>
            </a:fld>
            <a:endParaRPr lang="es-CL"/>
          </a:p>
        </p:txBody>
      </p:sp>
    </p:spTree>
    <p:extLst>
      <p:ext uri="{BB962C8B-B14F-4D97-AF65-F5344CB8AC3E}">
        <p14:creationId xmlns:p14="http://schemas.microsoft.com/office/powerpoint/2010/main" val="183731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de importación varían según el país y pueden incluir aranceles, cuotas y requisitos específicos de documentación. Es fundamental que los importadores estén al tanto de estas normativas para evitar sanciones y problemas en la aduana.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16</a:t>
            </a:fld>
            <a:endParaRPr lang="es-CL"/>
          </a:p>
        </p:txBody>
      </p:sp>
    </p:spTree>
    <p:extLst>
      <p:ext uri="{BB962C8B-B14F-4D97-AF65-F5344CB8AC3E}">
        <p14:creationId xmlns:p14="http://schemas.microsoft.com/office/powerpoint/2010/main" val="2818712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inspecciones y certificaciones son parte del proceso de importación y pueden ser requeridas por las autoridades para garantizar que los productos cumplan con los requisitos legales y de calidad. Esto incluye controles de seguridad y salud.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17</a:t>
            </a:fld>
            <a:endParaRPr lang="es-CL"/>
          </a:p>
        </p:txBody>
      </p:sp>
    </p:spTree>
    <p:extLst>
      <p:ext uri="{BB962C8B-B14F-4D97-AF65-F5344CB8AC3E}">
        <p14:creationId xmlns:p14="http://schemas.microsoft.com/office/powerpoint/2010/main" val="475639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procedimientos de cumplimiento son necesarios para asegurar que las importaciones se realicen de acuerdo con las leyes y regulaciones. Esto incluye la presentación de documentos, el pago de aranceles y la coordinación con las autoridades competentes.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18</a:t>
            </a:fld>
            <a:endParaRPr lang="es-CL"/>
          </a:p>
        </p:txBody>
      </p:sp>
    </p:spTree>
    <p:extLst>
      <p:ext uri="{BB962C8B-B14F-4D97-AF65-F5344CB8AC3E}">
        <p14:creationId xmlns:p14="http://schemas.microsoft.com/office/powerpoint/2010/main" val="2101077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agentes de seguro y finanzas ayudan a mitigar los riesgos asociados con la importación. Aseguran que las mercancías estén cubiertas durante el transporte y facilitan financiamiento para las transacciones internacionales.</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19</a:t>
            </a:fld>
            <a:endParaRPr lang="es-CL"/>
          </a:p>
        </p:txBody>
      </p:sp>
    </p:spTree>
    <p:extLst>
      <p:ext uri="{BB962C8B-B14F-4D97-AF65-F5344CB8AC3E}">
        <p14:creationId xmlns:p14="http://schemas.microsoft.com/office/powerpoint/2010/main" val="337614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Abordaremos los diferentes agentes involucrados en una importación, comenzando con los agentes aduanales y su papel en el proceso de despacho. Luego, examinaremos a los transportistas y operadores logísticos, así como sus responsabilidades. Continuaremos con los contratistas y proveedores, y su impacto en la selección y gestión de contratos. Después, analizaremos las agencias gubernamentales y reguladoras, y finalizaremos con los agentes de seguro y finanzas.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2</a:t>
            </a:fld>
            <a:endParaRPr lang="es-CL"/>
          </a:p>
        </p:txBody>
      </p:sp>
    </p:spTree>
    <p:extLst>
      <p:ext uri="{BB962C8B-B14F-4D97-AF65-F5344CB8AC3E}">
        <p14:creationId xmlns:p14="http://schemas.microsoft.com/office/powerpoint/2010/main" val="340458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seguro de carga protege contra pérdidas o daños durante el transporte. Es crucial para los importadores, ya que cualquier incidente puede resultar en pérdidas significativas. Evaluar las pólizas adecuadamente es esencial.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20</a:t>
            </a:fld>
            <a:endParaRPr lang="es-CL"/>
          </a:p>
        </p:txBody>
      </p:sp>
    </p:spTree>
    <p:extLst>
      <p:ext uri="{BB962C8B-B14F-4D97-AF65-F5344CB8AC3E}">
        <p14:creationId xmlns:p14="http://schemas.microsoft.com/office/powerpoint/2010/main" val="149906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financiación y los pagos internacionales son aspectos clave en el comercio exterior. Los importadores deben evaluar opciones de financiamiento y métodos de pago, como cartas de crédito, para garantizar la seguridad de las transacciones.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21</a:t>
            </a:fld>
            <a:endParaRPr lang="es-CL"/>
          </a:p>
        </p:txBody>
      </p:sp>
    </p:spTree>
    <p:extLst>
      <p:ext uri="{BB962C8B-B14F-4D97-AF65-F5344CB8AC3E}">
        <p14:creationId xmlns:p14="http://schemas.microsoft.com/office/powerpoint/2010/main" val="137150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mitigación de riesgos financieros implica estrategias para reducir la exposición a riesgos cambiarios, fluctuaciones de precios y otros factores que pueden impactar las operaciones de importación. Esto incluye el uso de coberturas y seguros.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22</a:t>
            </a:fld>
            <a:endParaRPr lang="es-CL"/>
          </a:p>
        </p:txBody>
      </p:sp>
    </p:spTree>
    <p:extLst>
      <p:ext uri="{BB962C8B-B14F-4D97-AF65-F5344CB8AC3E}">
        <p14:creationId xmlns:p14="http://schemas.microsoft.com/office/powerpoint/2010/main" val="115640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En resumen, los agentes que intervienen en una importación desempeñan roles vitales que aseguran que el proceso se realice de manera fluida y dentro de las normativas. Comprender sus funciones y responsabilidades es esencial para cualquier importador que busque optimizar su cadena de suministro.</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23</a:t>
            </a:fld>
            <a:endParaRPr lang="es-CL"/>
          </a:p>
        </p:txBody>
      </p:sp>
    </p:spTree>
    <p:extLst>
      <p:ext uri="{BB962C8B-B14F-4D97-AF65-F5344CB8AC3E}">
        <p14:creationId xmlns:p14="http://schemas.microsoft.com/office/powerpoint/2010/main" val="280804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agentes aduanales son fundamentales en el proceso de importación, ya que aseguran que los envíos cumplan con las normativas aduaneras. Su papel es facilitar el despacho aduanal, lo que incluye la presentación de documentación y la coordinación con las autoridades aduaneras.</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3</a:t>
            </a:fld>
            <a:endParaRPr lang="es-CL"/>
          </a:p>
        </p:txBody>
      </p:sp>
    </p:spTree>
    <p:extLst>
      <p:ext uri="{BB962C8B-B14F-4D97-AF65-F5344CB8AC3E}">
        <p14:creationId xmlns:p14="http://schemas.microsoft.com/office/powerpoint/2010/main" val="220650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agentes aduanales tienen varias funciones, incluyendo asesorar a los importadores sobre regulaciones, preparar y presentar declaraciones aduaneras y garantizar que se cumplan todas las obligaciones fiscales. Su experiencia es clave para evitar problemas legales y retrasos.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4</a:t>
            </a:fld>
            <a:endParaRPr lang="es-CL"/>
          </a:p>
        </p:txBody>
      </p:sp>
    </p:spTree>
    <p:extLst>
      <p:ext uri="{BB962C8B-B14F-4D97-AF65-F5344CB8AC3E}">
        <p14:creationId xmlns:p14="http://schemas.microsoft.com/office/powerpoint/2010/main" val="55510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proceso de despacho aduanal implica varios pasos, desde la presentación de la declaración aduanera hasta la liberación de la mercancía. Los agentes aduanales manejan toda la documentación necesaria y se aseguran de que se sigan los procedimientos adecuados.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5</a:t>
            </a:fld>
            <a:endParaRPr lang="es-CL"/>
          </a:p>
        </p:txBody>
      </p:sp>
    </p:spTree>
    <p:extLst>
      <p:ext uri="{BB962C8B-B14F-4D97-AF65-F5344CB8AC3E}">
        <p14:creationId xmlns:p14="http://schemas.microsoft.com/office/powerpoint/2010/main" val="241292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Para el despacho aduanal, se requiere una serie de documentos, como facturas comerciales, listas de empaque, certificados de origen y documentos de transporte. Los agentes aduanales ayudan a los importadores a reunir y verificar toda esta documentación.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6</a:t>
            </a:fld>
            <a:endParaRPr lang="es-CL"/>
          </a:p>
        </p:txBody>
      </p:sp>
    </p:spTree>
    <p:extLst>
      <p:ext uri="{BB962C8B-B14F-4D97-AF65-F5344CB8AC3E}">
        <p14:creationId xmlns:p14="http://schemas.microsoft.com/office/powerpoint/2010/main" val="405814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transportistas y operadores logísticos son responsables de mover las mercancías a través de diversas modalidades de transporte. Su papel es esencial para asegurar que los envíos lleguen a su destino de manera eficiente y puntual.</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7</a:t>
            </a:fld>
            <a:endParaRPr lang="es-CL"/>
          </a:p>
        </p:txBody>
      </p:sp>
    </p:spTree>
    <p:extLst>
      <p:ext uri="{BB962C8B-B14F-4D97-AF65-F5344CB8AC3E}">
        <p14:creationId xmlns:p14="http://schemas.microsoft.com/office/powerpoint/2010/main" val="216730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Existen varios tipos de transporte utilizados en las importaciones: marítimo, aéreo y terrestre. Cada modo tiene sus propias ventajas y desventajas en términos de costo, tiempo y seguridad, y la elección depende de las necesidades específicas del envío.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8</a:t>
            </a:fld>
            <a:endParaRPr lang="es-CL"/>
          </a:p>
        </p:txBody>
      </p:sp>
    </p:spTree>
    <p:extLst>
      <p:ext uri="{BB962C8B-B14F-4D97-AF65-F5344CB8AC3E}">
        <p14:creationId xmlns:p14="http://schemas.microsoft.com/office/powerpoint/2010/main" val="81106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transportistas y operadores logísticos son responsables de la gestión de la cadena de suministro, que incluye la coordinación de la carga, el seguimiento de los envíos y la gestión de cualquier inconveniente que pueda surgir durante el transporte.
Origen de imagen: biblioteca de contenido de Microsoft 365
</a:t>
            </a:r>
          </a:p>
        </p:txBody>
      </p:sp>
      <p:sp>
        <p:nvSpPr>
          <p:cNvPr id="4" name="Marcador de número de diapositiva 3"/>
          <p:cNvSpPr>
            <a:spLocks noGrp="1"/>
          </p:cNvSpPr>
          <p:nvPr>
            <p:ph type="sldNum" sz="quarter" idx="5"/>
          </p:nvPr>
        </p:nvSpPr>
        <p:spPr/>
        <p:txBody>
          <a:bodyPr/>
          <a:lstStyle/>
          <a:p>
            <a:fld id="{3DD51BD4-EEAD-45E1-847C-530838CE9CCE}" type="slidenum">
              <a:rPr lang="es-CL" smtClean="0"/>
              <a:t>9</a:t>
            </a:fld>
            <a:endParaRPr lang="es-CL"/>
          </a:p>
        </p:txBody>
      </p:sp>
    </p:spTree>
    <p:extLst>
      <p:ext uri="{BB962C8B-B14F-4D97-AF65-F5344CB8AC3E}">
        <p14:creationId xmlns:p14="http://schemas.microsoft.com/office/powerpoint/2010/main" val="238458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7/2/2025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14723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7/2/2025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39769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7/2/2025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40782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7/2/2025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1456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7/2/2025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80972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7/2/2025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53572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7/2/2025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44901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7/2/2025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021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7/2/2025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89313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7/2/2025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57896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7/2/2025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96090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7/2/2025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74115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Imagen 3" descr="Muelle comercial con buque de carga portacontenedores, buque de descarga de contenedores y grúa">
            <a:extLst>
              <a:ext uri="{FF2B5EF4-FFF2-40B4-BE49-F238E27FC236}">
                <a16:creationId xmlns:a16="http://schemas.microsoft.com/office/drawing/2014/main" id="{AB2E7D06-0565-492A-82AC-48C079F924DE}"/>
              </a:ext>
            </a:extLst>
          </p:cNvPr>
          <p:cNvPicPr>
            <a:picLocks noChangeAspect="1"/>
          </p:cNvPicPr>
          <p:nvPr/>
        </p:nvPicPr>
        <p:blipFill>
          <a:blip r:embed="rId3"/>
          <a:srcRect l="9091" t="8522" b="569"/>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F16F79-9AA1-B51A-0E80-5DED026E2E52}"/>
              </a:ext>
            </a:extLst>
          </p:cNvPr>
          <p:cNvSpPr>
            <a:spLocks noGrp="1"/>
          </p:cNvSpPr>
          <p:nvPr>
            <p:ph type="ctrTitle"/>
          </p:nvPr>
        </p:nvSpPr>
        <p:spPr>
          <a:xfrm>
            <a:off x="7620001" y="822960"/>
            <a:ext cx="4286054" cy="3474720"/>
          </a:xfrm>
        </p:spPr>
        <p:txBody>
          <a:bodyPr anchor="b">
            <a:normAutofit/>
          </a:bodyPr>
          <a:lstStyle/>
          <a:p>
            <a:pPr algn="l"/>
            <a:r>
              <a:rPr lang="es-CL" sz="3600"/>
              <a:t>Agentes que intervienen en una importación: Roles y responsabilidades</a:t>
            </a:r>
          </a:p>
        </p:txBody>
      </p:sp>
      <p:sp>
        <p:nvSpPr>
          <p:cNvPr id="3" name="Subtítulo 2">
            <a:extLst>
              <a:ext uri="{FF2B5EF4-FFF2-40B4-BE49-F238E27FC236}">
                <a16:creationId xmlns:a16="http://schemas.microsoft.com/office/drawing/2014/main" id="{AE315C82-6176-C516-8DEA-E43B975C3CC1}"/>
              </a:ext>
            </a:extLst>
          </p:cNvPr>
          <p:cNvSpPr>
            <a:spLocks noGrp="1"/>
          </p:cNvSpPr>
          <p:nvPr>
            <p:ph type="subTitle" idx="1"/>
          </p:nvPr>
        </p:nvSpPr>
        <p:spPr>
          <a:xfrm>
            <a:off x="7620001" y="4419600"/>
            <a:ext cx="3931920" cy="1386840"/>
          </a:xfrm>
        </p:spPr>
        <p:txBody>
          <a:bodyPr anchor="t">
            <a:normAutofit/>
          </a:bodyPr>
          <a:lstStyle/>
          <a:p>
            <a:pPr algn="l"/>
            <a:r>
              <a:rPr lang="es-CL" sz="2200"/>
              <a:t>Colaboración esencial en el proceso de importación</a:t>
            </a:r>
          </a:p>
        </p:txBody>
      </p:sp>
    </p:spTree>
    <p:extLst>
      <p:ext uri="{BB962C8B-B14F-4D97-AF65-F5344CB8AC3E}">
        <p14:creationId xmlns:p14="http://schemas.microsoft.com/office/powerpoint/2010/main" val="26126905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295696-6DBB-FBD6-DAD8-9AB1A12265A2}"/>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Gestión de la logística y distribución</a:t>
            </a:r>
          </a:p>
        </p:txBody>
      </p:sp>
      <p:pic>
        <p:nvPicPr>
          <p:cNvPr id="5" name="Marcador de contenido 4" descr="Concepto de envío y logística, caja de carga">
            <a:extLst>
              <a:ext uri="{FF2B5EF4-FFF2-40B4-BE49-F238E27FC236}">
                <a16:creationId xmlns:a16="http://schemas.microsoft.com/office/drawing/2014/main" id="{947627F5-A810-4C69-A144-FEAA8DD4F7DF}"/>
              </a:ext>
            </a:extLst>
          </p:cNvPr>
          <p:cNvPicPr>
            <a:picLocks noGrp="1" noChangeAspect="1"/>
          </p:cNvPicPr>
          <p:nvPr>
            <p:ph sz="half" idx="1"/>
          </p:nvPr>
        </p:nvPicPr>
        <p:blipFill>
          <a:blip r:embed="rId3"/>
          <a:srcRect l="22022" r="23562"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7D684EF4-BBFB-1CEC-1936-7B74203717D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Planificación del Movimiento de Mercancías</a:t>
            </a:r>
          </a:p>
          <a:p>
            <a:pPr marL="0" lvl="1" indent="0">
              <a:buNone/>
            </a:pPr>
            <a:r>
              <a:rPr lang="es-MX" sz="1400"/>
              <a:t>La gestión logística se centra en planificar el movimiento de mercancías desde el origen hasta el destino final de manera eficiente.</a:t>
            </a:r>
          </a:p>
          <a:p>
            <a:pPr marL="0" indent="0">
              <a:spcBef>
                <a:spcPts val="2500"/>
              </a:spcBef>
              <a:buNone/>
            </a:pPr>
            <a:r>
              <a:rPr lang="es-MX" sz="1400" b="1"/>
              <a:t>Selección de Rutas Eficientes</a:t>
            </a:r>
          </a:p>
          <a:p>
            <a:pPr marL="0" lvl="1" indent="0">
              <a:buNone/>
            </a:pPr>
            <a:r>
              <a:rPr lang="es-MX" sz="1400"/>
              <a:t>Elegir rutas eficientes es crucial para minimizar costos y tiempo en la distribución de productos en la cadena de suministro.</a:t>
            </a:r>
          </a:p>
          <a:p>
            <a:pPr marL="0" indent="0">
              <a:spcBef>
                <a:spcPts val="2500"/>
              </a:spcBef>
              <a:buNone/>
            </a:pPr>
            <a:r>
              <a:rPr lang="es-MX" sz="1400" b="1"/>
              <a:t>Coordinación en la Cadena de Suministro</a:t>
            </a:r>
          </a:p>
          <a:p>
            <a:pPr marL="0" lvl="1" indent="0">
              <a:buNone/>
            </a:pPr>
            <a:r>
              <a:rPr lang="es-MX" sz="1400"/>
              <a:t>La coordinación con otros agentes en la cadena de suministro garantiza que el movimiento de mercancías sea fluido y oportuno.</a:t>
            </a:r>
            <a:endParaRPr lang="es-CL" sz="1400"/>
          </a:p>
        </p:txBody>
      </p:sp>
    </p:spTree>
    <p:extLst>
      <p:ext uri="{BB962C8B-B14F-4D97-AF65-F5344CB8AC3E}">
        <p14:creationId xmlns:p14="http://schemas.microsoft.com/office/powerpoint/2010/main" val="855764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A8504385-2BA3-615B-C33A-2D85218DD9C7}"/>
              </a:ext>
            </a:extLst>
          </p:cNvPr>
          <p:cNvSpPr>
            <a:spLocks noGrp="1"/>
          </p:cNvSpPr>
          <p:nvPr>
            <p:ph type="ctrTitle"/>
          </p:nvPr>
        </p:nvSpPr>
        <p:spPr>
          <a:xfrm>
            <a:off x="277091" y="1814321"/>
            <a:ext cx="7772400" cy="4560920"/>
          </a:xfrm>
        </p:spPr>
        <p:txBody>
          <a:bodyPr anchor="b">
            <a:normAutofit/>
          </a:bodyPr>
          <a:lstStyle/>
          <a:p>
            <a:pPr algn="l"/>
            <a:r>
              <a:rPr lang="es-CL" sz="7400"/>
              <a:t>Contratistas y proveedores</a:t>
            </a:r>
          </a:p>
        </p:txBody>
      </p:sp>
    </p:spTree>
    <p:extLst>
      <p:ext uri="{BB962C8B-B14F-4D97-AF65-F5344CB8AC3E}">
        <p14:creationId xmlns:p14="http://schemas.microsoft.com/office/powerpoint/2010/main" val="35844832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2F05453-B89E-2C97-E5E8-877AD2BF5496}"/>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Selección de proveedores internacionales</a:t>
            </a:r>
          </a:p>
        </p:txBody>
      </p:sp>
      <p:pic>
        <p:nvPicPr>
          <p:cNvPr id="5" name="Marcador de contenido 4" descr="Joven empleado de oficina sosteniendo documento y trabajando con computadora portátil">
            <a:extLst>
              <a:ext uri="{FF2B5EF4-FFF2-40B4-BE49-F238E27FC236}">
                <a16:creationId xmlns:a16="http://schemas.microsoft.com/office/drawing/2014/main" id="{DA32578E-EDCE-4015-81ED-48F587D55C39}"/>
              </a:ext>
            </a:extLst>
          </p:cNvPr>
          <p:cNvPicPr>
            <a:picLocks noGrp="1" noChangeAspect="1"/>
          </p:cNvPicPr>
          <p:nvPr>
            <p:ph sz="half" idx="1"/>
          </p:nvPr>
        </p:nvPicPr>
        <p:blipFill>
          <a:blip r:embed="rId3"/>
          <a:srcRect l="30412" r="21795"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980FB6B0-13CC-66D7-0505-BD3AE0F8ACF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Evaluación de Proveedores</a:t>
            </a:r>
          </a:p>
          <a:p>
            <a:pPr marL="0" lvl="1" indent="0">
              <a:buNone/>
            </a:pPr>
            <a:r>
              <a:rPr lang="es-MX" sz="1400"/>
              <a:t>La evaluación de proveedores es crucial para entender su capacidad de producción y calidad de productos antes de tomar decisiones.</a:t>
            </a:r>
          </a:p>
          <a:p>
            <a:pPr marL="0" indent="0">
              <a:spcBef>
                <a:spcPts val="2500"/>
              </a:spcBef>
              <a:buNone/>
            </a:pPr>
            <a:r>
              <a:rPr lang="es-MX" sz="1400" b="1"/>
              <a:t>Importancia de la Calidad</a:t>
            </a:r>
          </a:p>
          <a:p>
            <a:pPr marL="0" lvl="1" indent="0">
              <a:buNone/>
            </a:pPr>
            <a:r>
              <a:rPr lang="es-MX" sz="1400"/>
              <a:t>La calidad de los productos es un factor determinante que puede afectar la reputación de tu negocio y la satisfacción del cliente.</a:t>
            </a:r>
          </a:p>
          <a:p>
            <a:pPr marL="0" indent="0">
              <a:spcBef>
                <a:spcPts val="2500"/>
              </a:spcBef>
              <a:buNone/>
            </a:pPr>
            <a:r>
              <a:rPr lang="es-MX" sz="1400" b="1"/>
              <a:t>Reducción de Riesgos</a:t>
            </a:r>
          </a:p>
          <a:p>
            <a:pPr marL="0" lvl="1" indent="0">
              <a:buNone/>
            </a:pPr>
            <a:r>
              <a:rPr lang="es-MX" sz="1400"/>
              <a:t>Una buena selección de proveedores puede ayudar a mitigar riesgos en la cadena de suministro y mejorar la eficiencia en la importación.</a:t>
            </a:r>
            <a:endParaRPr lang="es-CL" sz="1400"/>
          </a:p>
        </p:txBody>
      </p:sp>
    </p:spTree>
    <p:extLst>
      <p:ext uri="{BB962C8B-B14F-4D97-AF65-F5344CB8AC3E}">
        <p14:creationId xmlns:p14="http://schemas.microsoft.com/office/powerpoint/2010/main" val="574829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E1FB3A-A721-ADD4-F79B-EC9CA71F35B8}"/>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Negociación de términos y condiciones</a:t>
            </a:r>
          </a:p>
        </p:txBody>
      </p:sp>
      <p:sp>
        <p:nvSpPr>
          <p:cNvPr id="4" name="Marcador de contenido 3">
            <a:extLst>
              <a:ext uri="{FF2B5EF4-FFF2-40B4-BE49-F238E27FC236}">
                <a16:creationId xmlns:a16="http://schemas.microsoft.com/office/drawing/2014/main" id="{B4A147C7-AA64-20A5-DB83-61DED891511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Negociación</a:t>
            </a:r>
          </a:p>
          <a:p>
            <a:pPr marL="0" lvl="1" indent="0">
              <a:buNone/>
            </a:pPr>
            <a:r>
              <a:rPr lang="es-MX" sz="1400"/>
              <a:t>La negociación de términos y condiciones es crucial para establecer relaciones comerciales sólidas y beneficiosas.</a:t>
            </a:r>
          </a:p>
          <a:p>
            <a:pPr marL="0" indent="0">
              <a:spcBef>
                <a:spcPts val="2500"/>
              </a:spcBef>
              <a:buNone/>
            </a:pPr>
            <a:r>
              <a:rPr lang="es-MX" sz="1400" b="1"/>
              <a:t>Discusión de Precios</a:t>
            </a:r>
          </a:p>
          <a:p>
            <a:pPr marL="0" lvl="1" indent="0">
              <a:buNone/>
            </a:pPr>
            <a:r>
              <a:rPr lang="es-MX" sz="1400"/>
              <a:t>Discutir precios es fundamental, ya que impacta directamente en los márgenes de beneficio de la empresa.</a:t>
            </a:r>
          </a:p>
          <a:p>
            <a:pPr marL="0" indent="0">
              <a:spcBef>
                <a:spcPts val="2500"/>
              </a:spcBef>
              <a:buNone/>
            </a:pPr>
            <a:r>
              <a:rPr lang="es-MX" sz="1400" b="1"/>
              <a:t>Plazos de Pago y Entrega</a:t>
            </a:r>
          </a:p>
          <a:p>
            <a:pPr marL="0" lvl="1" indent="0">
              <a:buNone/>
            </a:pPr>
            <a:r>
              <a:rPr lang="es-MX" sz="1400"/>
              <a:t>Negociar plazos de pago y condiciones de entrega es esencial para asegurar un flujo de caja saludable.</a:t>
            </a:r>
            <a:endParaRPr lang="es-CL" sz="1400"/>
          </a:p>
        </p:txBody>
      </p:sp>
      <p:pic>
        <p:nvPicPr>
          <p:cNvPr id="5" name="Marcador de contenido 4" descr="Acuerdo comercial, concepto de lluvia de ideas. El propietario, los asesores y el socio discuten la reunión financiera en la oficina de la mesa.">
            <a:extLst>
              <a:ext uri="{FF2B5EF4-FFF2-40B4-BE49-F238E27FC236}">
                <a16:creationId xmlns:a16="http://schemas.microsoft.com/office/drawing/2014/main" id="{8128A454-0965-4CE9-9C1C-EAF36A89BFA7}"/>
              </a:ext>
            </a:extLst>
          </p:cNvPr>
          <p:cNvPicPr>
            <a:picLocks noGrp="1" noChangeAspect="1"/>
          </p:cNvPicPr>
          <p:nvPr>
            <p:ph sz="half" idx="1"/>
          </p:nvPr>
        </p:nvPicPr>
        <p:blipFill>
          <a:blip r:embed="rId3"/>
          <a:srcRect l="33744" r="19085"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824815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133D51-D444-3221-46E4-1D8185F010BC}"/>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Gestión de contratos</a:t>
            </a:r>
          </a:p>
        </p:txBody>
      </p:sp>
      <p:sp>
        <p:nvSpPr>
          <p:cNvPr id="4" name="Marcador de contenido 3">
            <a:extLst>
              <a:ext uri="{FF2B5EF4-FFF2-40B4-BE49-F238E27FC236}">
                <a16:creationId xmlns:a16="http://schemas.microsoft.com/office/drawing/2014/main" id="{43174EE6-9F2C-3583-FF4A-531E63827D5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Cumplimiento de Obligaciones</a:t>
            </a:r>
          </a:p>
          <a:p>
            <a:pPr marL="0" lvl="1" indent="0">
              <a:buNone/>
            </a:pPr>
            <a:r>
              <a:rPr lang="es-MX" sz="1400"/>
              <a:t>La gestión de contratos asegura que tanto el importador como el proveedor cumplan con sus obligaciones acordadas, lo que es crucial para una buena relación comercial.</a:t>
            </a:r>
          </a:p>
          <a:p>
            <a:pPr marL="0" indent="0">
              <a:spcBef>
                <a:spcPts val="2500"/>
              </a:spcBef>
              <a:buNone/>
            </a:pPr>
            <a:r>
              <a:rPr lang="es-MX" sz="1400" b="1"/>
              <a:t>Supervisión de Plazos</a:t>
            </a:r>
          </a:p>
          <a:p>
            <a:pPr marL="0" lvl="1" indent="0">
              <a:buNone/>
            </a:pPr>
            <a:r>
              <a:rPr lang="es-MX" sz="1400"/>
              <a:t>Es vital supervisar el cumplimiento de plazos y condiciones para evitar retrasos y problemas en el proceso contractual.</a:t>
            </a:r>
          </a:p>
          <a:p>
            <a:pPr marL="0" indent="0">
              <a:spcBef>
                <a:spcPts val="2500"/>
              </a:spcBef>
              <a:buNone/>
            </a:pPr>
            <a:r>
              <a:rPr lang="es-MX" sz="1400" b="1"/>
              <a:t>Resolución de Disputas</a:t>
            </a:r>
          </a:p>
          <a:p>
            <a:pPr marL="0" lvl="1" indent="0">
              <a:buNone/>
            </a:pPr>
            <a:r>
              <a:rPr lang="es-MX" sz="1400"/>
              <a:t>La gestión de contratos también implica resolver cualquier disputa que surja durante la vigencia del contrato, asegurando así la continuidad de la relación comercial.</a:t>
            </a:r>
            <a:endParaRPr lang="es-CL" sz="1400"/>
          </a:p>
        </p:txBody>
      </p:sp>
      <p:pic>
        <p:nvPicPr>
          <p:cNvPr id="5" name="Marcador de contenido 4" descr="Empresarios dándose la mano durante una reunión en una oficina">
            <a:extLst>
              <a:ext uri="{FF2B5EF4-FFF2-40B4-BE49-F238E27FC236}">
                <a16:creationId xmlns:a16="http://schemas.microsoft.com/office/drawing/2014/main" id="{34DED710-046E-460D-9230-DD2733BEE503}"/>
              </a:ext>
            </a:extLst>
          </p:cNvPr>
          <p:cNvPicPr>
            <a:picLocks noGrp="1" noChangeAspect="1"/>
          </p:cNvPicPr>
          <p:nvPr>
            <p:ph sz="half" idx="1"/>
          </p:nvPr>
        </p:nvPicPr>
        <p:blipFill>
          <a:blip r:embed="rId3"/>
          <a:srcRect l="30199" r="22630"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048738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61D573EE-D790-E8AC-10BD-424331226C48}"/>
              </a:ext>
            </a:extLst>
          </p:cNvPr>
          <p:cNvSpPr>
            <a:spLocks noGrp="1"/>
          </p:cNvSpPr>
          <p:nvPr>
            <p:ph type="ctrTitle"/>
          </p:nvPr>
        </p:nvSpPr>
        <p:spPr>
          <a:xfrm>
            <a:off x="277091" y="1814321"/>
            <a:ext cx="7772400" cy="4560920"/>
          </a:xfrm>
        </p:spPr>
        <p:txBody>
          <a:bodyPr anchor="b">
            <a:normAutofit/>
          </a:bodyPr>
          <a:lstStyle/>
          <a:p>
            <a:pPr algn="l"/>
            <a:r>
              <a:rPr lang="es-CL" sz="6800"/>
              <a:t>Agencias gubernamentales y reguladoras</a:t>
            </a:r>
          </a:p>
        </p:txBody>
      </p:sp>
    </p:spTree>
    <p:extLst>
      <p:ext uri="{BB962C8B-B14F-4D97-AF65-F5344CB8AC3E}">
        <p14:creationId xmlns:p14="http://schemas.microsoft.com/office/powerpoint/2010/main" val="42493034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D515CD-834D-E8EC-F6CA-67C28845B716}"/>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Regulaciones y normativas de importación</a:t>
            </a:r>
          </a:p>
        </p:txBody>
      </p:sp>
      <p:pic>
        <p:nvPicPr>
          <p:cNvPr id="5" name="Marcador de contenido 4" descr="Escribir una cotización para un automóvil">
            <a:extLst>
              <a:ext uri="{FF2B5EF4-FFF2-40B4-BE49-F238E27FC236}">
                <a16:creationId xmlns:a16="http://schemas.microsoft.com/office/drawing/2014/main" id="{B269D5EF-011B-4303-A6BA-12289D036033}"/>
              </a:ext>
            </a:extLst>
          </p:cNvPr>
          <p:cNvPicPr>
            <a:picLocks noGrp="1" noChangeAspect="1"/>
          </p:cNvPicPr>
          <p:nvPr>
            <p:ph sz="half" idx="1"/>
          </p:nvPr>
        </p:nvPicPr>
        <p:blipFill>
          <a:blip r:embed="rId3"/>
          <a:srcRect l="38578" r="13629"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39173B69-7903-69C5-F059-C56CFD087DC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Variedad de Regulaciones</a:t>
            </a:r>
          </a:p>
          <a:p>
            <a:pPr marL="0" lvl="1" indent="0">
              <a:buNone/>
            </a:pPr>
            <a:r>
              <a:rPr lang="es-MX" sz="1400"/>
              <a:t>Las regulaciones de importación varían de un país a otro, cada uno con sus propias reglas y procedimientos específicos.</a:t>
            </a:r>
          </a:p>
          <a:p>
            <a:pPr marL="0" indent="0">
              <a:spcBef>
                <a:spcPts val="2500"/>
              </a:spcBef>
              <a:buNone/>
            </a:pPr>
            <a:r>
              <a:rPr lang="es-MX" sz="1400" b="1"/>
              <a:t>Aranceles y Cuotas</a:t>
            </a:r>
          </a:p>
          <a:p>
            <a:pPr marL="0" lvl="1" indent="0">
              <a:buNone/>
            </a:pPr>
            <a:r>
              <a:rPr lang="es-MX" sz="1400"/>
              <a:t>Las importaciones pueden estar sujetas a aranceles y cuotas que afectan el costo de los productos ingresados.</a:t>
            </a:r>
          </a:p>
          <a:p>
            <a:pPr marL="0" indent="0">
              <a:spcBef>
                <a:spcPts val="2500"/>
              </a:spcBef>
              <a:buNone/>
            </a:pPr>
            <a:r>
              <a:rPr lang="es-MX" sz="1400" b="1"/>
              <a:t>Documentación Requerida</a:t>
            </a:r>
          </a:p>
          <a:p>
            <a:pPr marL="0" lvl="1" indent="0">
              <a:buNone/>
            </a:pPr>
            <a:r>
              <a:rPr lang="es-MX" sz="1400"/>
              <a:t>Es esencial contar con la documentación adecuada para cumplir con las regulaciones y evitar problemas en la aduana.</a:t>
            </a:r>
            <a:endParaRPr lang="es-CL" sz="1400"/>
          </a:p>
        </p:txBody>
      </p:sp>
    </p:spTree>
    <p:extLst>
      <p:ext uri="{BB962C8B-B14F-4D97-AF65-F5344CB8AC3E}">
        <p14:creationId xmlns:p14="http://schemas.microsoft.com/office/powerpoint/2010/main" val="3814880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5BAC1F1-0F85-CB94-3773-C8DC36B76ADF}"/>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Inspecciones y certificaciones</a:t>
            </a:r>
          </a:p>
        </p:txBody>
      </p:sp>
      <p:pic>
        <p:nvPicPr>
          <p:cNvPr id="5" name="Marcador de contenido 4" descr="Signo de lista de verificación y resaltador aislados sobre fondo blanco">
            <a:extLst>
              <a:ext uri="{FF2B5EF4-FFF2-40B4-BE49-F238E27FC236}">
                <a16:creationId xmlns:a16="http://schemas.microsoft.com/office/drawing/2014/main" id="{5D0DDBC1-D2A3-4FB8-9619-36F4B88D8159}"/>
              </a:ext>
            </a:extLst>
          </p:cNvPr>
          <p:cNvPicPr>
            <a:picLocks noGrp="1" noChangeAspect="1"/>
          </p:cNvPicPr>
          <p:nvPr>
            <p:ph sz="half" idx="1"/>
          </p:nvPr>
        </p:nvPicPr>
        <p:blipFill>
          <a:blip r:embed="rId3"/>
          <a:srcRect r="5166"/>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F635646F-A460-6815-4921-170E667EE35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Proceso de Inspección</a:t>
            </a:r>
          </a:p>
          <a:p>
            <a:pPr marL="0" lvl="1" indent="0">
              <a:buNone/>
            </a:pPr>
            <a:r>
              <a:rPr lang="es-MX" sz="1400"/>
              <a:t>Las inspecciones son pasos esenciales para verificar la conformidad de los productos con las normativas establecidas y asegurar su calidad.</a:t>
            </a:r>
          </a:p>
          <a:p>
            <a:pPr marL="0" indent="0">
              <a:spcBef>
                <a:spcPts val="2500"/>
              </a:spcBef>
              <a:buNone/>
            </a:pPr>
            <a:r>
              <a:rPr lang="es-MX" sz="1400" b="1"/>
              <a:t>Certificaciones Requeridas</a:t>
            </a:r>
          </a:p>
          <a:p>
            <a:pPr marL="0" lvl="1" indent="0">
              <a:buNone/>
            </a:pPr>
            <a:r>
              <a:rPr lang="es-MX" sz="1400"/>
              <a:t>Las certificaciones son documentos que validan que los productos cumplen con los estándares de calidad y seguridad exigidos por la ley.</a:t>
            </a:r>
          </a:p>
          <a:p>
            <a:pPr marL="0" indent="0">
              <a:spcBef>
                <a:spcPts val="2500"/>
              </a:spcBef>
              <a:buNone/>
            </a:pPr>
            <a:r>
              <a:rPr lang="es-MX" sz="1400" b="1"/>
              <a:t>Controles de Seguridad y Salud</a:t>
            </a:r>
          </a:p>
          <a:p>
            <a:pPr marL="0" lvl="1" indent="0">
              <a:buNone/>
            </a:pPr>
            <a:r>
              <a:rPr lang="es-MX" sz="1400"/>
              <a:t>Los controles de seguridad y salud son fundamentales para garantizar que los productos no representen riesgos para los consumidores y el medio ambiente.</a:t>
            </a:r>
            <a:endParaRPr lang="es-CL" sz="1400"/>
          </a:p>
        </p:txBody>
      </p:sp>
    </p:spTree>
    <p:extLst>
      <p:ext uri="{BB962C8B-B14F-4D97-AF65-F5344CB8AC3E}">
        <p14:creationId xmlns:p14="http://schemas.microsoft.com/office/powerpoint/2010/main" val="1638011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8BBA24-DF47-2AEB-374B-DE134D7AC141}"/>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Procedimientos de cumplimiento</a:t>
            </a:r>
          </a:p>
        </p:txBody>
      </p:sp>
      <p:pic>
        <p:nvPicPr>
          <p:cNvPr id="5" name="Marcador de contenido 4" descr="Concepto de comercio mundial. Globo terráqueo rodeado de contenedores marítimos. Textura de la Tierra proporcionada por visibleearth.nasa.govImágenes similares:">
            <a:extLst>
              <a:ext uri="{FF2B5EF4-FFF2-40B4-BE49-F238E27FC236}">
                <a16:creationId xmlns:a16="http://schemas.microsoft.com/office/drawing/2014/main" id="{B17A4133-20BE-4898-89C9-0CD689C93D44}"/>
              </a:ext>
            </a:extLst>
          </p:cNvPr>
          <p:cNvPicPr>
            <a:picLocks noGrp="1" noChangeAspect="1"/>
          </p:cNvPicPr>
          <p:nvPr>
            <p:ph sz="half" idx="1"/>
          </p:nvPr>
        </p:nvPicPr>
        <p:blipFill>
          <a:blip r:embed="rId3"/>
          <a:srcRect l="14339" r="1803" b="-1"/>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DB5B111D-25A5-8C8A-EBC9-F5E898A94F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Importaciones Legales</a:t>
            </a:r>
          </a:p>
          <a:p>
            <a:pPr marL="0" lvl="1" indent="0">
              <a:buNone/>
            </a:pPr>
            <a:r>
              <a:rPr lang="es-MX" sz="1400"/>
              <a:t>Los procedimientos de cumplimiento garantizan que las importaciones se realicen conforme a las leyes y regulaciones establecidas.</a:t>
            </a:r>
          </a:p>
          <a:p>
            <a:pPr marL="0" indent="0">
              <a:spcBef>
                <a:spcPts val="2500"/>
              </a:spcBef>
              <a:buNone/>
            </a:pPr>
            <a:r>
              <a:rPr lang="es-MX" sz="1400" b="1"/>
              <a:t>Presentación de Documentos</a:t>
            </a:r>
          </a:p>
          <a:p>
            <a:pPr marL="0" lvl="1" indent="0">
              <a:buNone/>
            </a:pPr>
            <a:r>
              <a:rPr lang="es-MX" sz="1400"/>
              <a:t>La correcta presentación de documentos es crucial para el proceso de importación y el cumplimiento normativo.</a:t>
            </a:r>
          </a:p>
          <a:p>
            <a:pPr marL="0" indent="0">
              <a:spcBef>
                <a:spcPts val="2500"/>
              </a:spcBef>
              <a:buNone/>
            </a:pPr>
            <a:r>
              <a:rPr lang="es-MX" sz="1400" b="1"/>
              <a:t>Pago de Aranceles</a:t>
            </a:r>
          </a:p>
          <a:p>
            <a:pPr marL="0" lvl="1" indent="0">
              <a:buNone/>
            </a:pPr>
            <a:r>
              <a:rPr lang="es-MX" sz="1400"/>
              <a:t>El pago de aranceles es un componente esencial de los procedimientos de cumplimiento en el comercio internacional.</a:t>
            </a:r>
          </a:p>
          <a:p>
            <a:pPr marL="0" indent="0">
              <a:spcBef>
                <a:spcPts val="2500"/>
              </a:spcBef>
              <a:buNone/>
            </a:pPr>
            <a:r>
              <a:rPr lang="es-MX" sz="1400" b="1"/>
              <a:t>Coordinación con Autoridades</a:t>
            </a:r>
          </a:p>
          <a:p>
            <a:pPr marL="0" lvl="1" indent="0">
              <a:buNone/>
            </a:pPr>
            <a:r>
              <a:rPr lang="es-MX" sz="1400"/>
              <a:t>La coordinación adecuada con las autoridades competentes es fundamental para asegurar el cumplimiento de las regulaciones.</a:t>
            </a:r>
            <a:endParaRPr lang="es-CL" sz="1400"/>
          </a:p>
        </p:txBody>
      </p:sp>
    </p:spTree>
    <p:extLst>
      <p:ext uri="{BB962C8B-B14F-4D97-AF65-F5344CB8AC3E}">
        <p14:creationId xmlns:p14="http://schemas.microsoft.com/office/powerpoint/2010/main" val="2700847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3F352AA9-3547-6850-050F-0136B833978B}"/>
              </a:ext>
            </a:extLst>
          </p:cNvPr>
          <p:cNvSpPr>
            <a:spLocks noGrp="1"/>
          </p:cNvSpPr>
          <p:nvPr>
            <p:ph type="ctrTitle"/>
          </p:nvPr>
        </p:nvSpPr>
        <p:spPr>
          <a:xfrm>
            <a:off x="277091" y="1814321"/>
            <a:ext cx="7772400" cy="4560920"/>
          </a:xfrm>
        </p:spPr>
        <p:txBody>
          <a:bodyPr anchor="b">
            <a:normAutofit/>
          </a:bodyPr>
          <a:lstStyle/>
          <a:p>
            <a:pPr algn="l"/>
            <a:r>
              <a:rPr lang="es-CL" sz="7400"/>
              <a:t>Agentes de seguro y finanzas</a:t>
            </a:r>
          </a:p>
        </p:txBody>
      </p:sp>
    </p:spTree>
    <p:extLst>
      <p:ext uri="{BB962C8B-B14F-4D97-AF65-F5344CB8AC3E}">
        <p14:creationId xmlns:p14="http://schemas.microsoft.com/office/powerpoint/2010/main" val="8543272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7CCF88B-18DD-589C-C5F2-2E97A608B70A}"/>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a:solidFill>
                  <a:schemeClr val="tx1"/>
                </a:solidFill>
                <a:latin typeface="+mj-lt"/>
                <a:ea typeface="+mj-ea"/>
                <a:cs typeface="+mj-cs"/>
              </a:rPr>
              <a:t>Puntos Clave de la Presentación</a:t>
            </a:r>
          </a:p>
        </p:txBody>
      </p:sp>
      <p:sp>
        <p:nvSpPr>
          <p:cNvPr id="4" name="Marcador de contenido 3">
            <a:extLst>
              <a:ext uri="{FF2B5EF4-FFF2-40B4-BE49-F238E27FC236}">
                <a16:creationId xmlns:a16="http://schemas.microsoft.com/office/drawing/2014/main" id="{6F7C2A46-6806-DFFD-3485-7DDC70F8E3BF}"/>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r>
              <a:rPr lang="en-US" sz="1800"/>
              <a:t>Agentes aduanales</a:t>
            </a:r>
          </a:p>
          <a:p>
            <a:r>
              <a:rPr lang="en-US" sz="1800"/>
              <a:t>Transportistas y operadores logísticos</a:t>
            </a:r>
          </a:p>
          <a:p>
            <a:r>
              <a:rPr lang="en-US" sz="1800"/>
              <a:t>Contratistas y proveedores</a:t>
            </a:r>
          </a:p>
          <a:p>
            <a:r>
              <a:rPr lang="en-US" sz="1800"/>
              <a:t>Agencias gubernamentales y reguladoras</a:t>
            </a:r>
          </a:p>
          <a:p>
            <a:r>
              <a:rPr lang="en-US" sz="1800"/>
              <a:t>Agentes de seguro y finanzas</a:t>
            </a:r>
          </a:p>
        </p:txBody>
      </p:sp>
      <p:pic>
        <p:nvPicPr>
          <p:cNvPr id="5" name="Marcador de contenido 4" descr="Trabajadora manual y trabajadora en el patio. Mantener a los cheklistas, discutir y hacer informes de los contenedores de carga controlados">
            <a:extLst>
              <a:ext uri="{FF2B5EF4-FFF2-40B4-BE49-F238E27FC236}">
                <a16:creationId xmlns:a16="http://schemas.microsoft.com/office/drawing/2014/main" id="{1651560B-C63E-46A7-A5C7-AFD78223F7DA}"/>
              </a:ext>
            </a:extLst>
          </p:cNvPr>
          <p:cNvPicPr>
            <a:picLocks noGrp="1" noChangeAspect="1"/>
          </p:cNvPicPr>
          <p:nvPr>
            <p:ph sz="half" idx="1"/>
          </p:nvPr>
        </p:nvPicPr>
        <p:blipFill>
          <a:blip r:embed="rId3"/>
          <a:srcRect l="37968" r="-2" b="-2"/>
          <a:stretch>
            <a:fillRect/>
          </a:stretch>
        </p:blipFill>
        <p:spPr>
          <a:xfrm>
            <a:off x="5818632" y="-1"/>
            <a:ext cx="6373368" cy="6858001"/>
          </a:xfrm>
          <a:prstGeom prst="rect">
            <a:avLst/>
          </a:prstGeom>
        </p:spPr>
      </p:pic>
    </p:spTree>
    <p:extLst>
      <p:ext uri="{BB962C8B-B14F-4D97-AF65-F5344CB8AC3E}">
        <p14:creationId xmlns:p14="http://schemas.microsoft.com/office/powerpoint/2010/main" val="1944051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60541A-9163-C34E-05F7-90B9CCC1C375}"/>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Seguro de carga y transporte</a:t>
            </a:r>
          </a:p>
        </p:txBody>
      </p:sp>
      <p:pic>
        <p:nvPicPr>
          <p:cNvPr id="5" name="Marcador de contenido 4" descr="Póliza de seguro y billetes de dólar en un escritorio de oficina.">
            <a:extLst>
              <a:ext uri="{FF2B5EF4-FFF2-40B4-BE49-F238E27FC236}">
                <a16:creationId xmlns:a16="http://schemas.microsoft.com/office/drawing/2014/main" id="{48CF3245-AB49-4A82-9701-E2BF9F78785F}"/>
              </a:ext>
            </a:extLst>
          </p:cNvPr>
          <p:cNvPicPr>
            <a:picLocks noGrp="1" noChangeAspect="1"/>
          </p:cNvPicPr>
          <p:nvPr>
            <p:ph sz="half" idx="1"/>
          </p:nvPr>
        </p:nvPicPr>
        <p:blipFill>
          <a:blip r:embed="rId3"/>
          <a:srcRect t="1295" r="3" b="3"/>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F8B4D0C3-06FC-5705-735C-260E35914E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Protección contra Pérdidas</a:t>
            </a:r>
          </a:p>
          <a:p>
            <a:pPr marL="0" lvl="1" indent="0">
              <a:buNone/>
            </a:pPr>
            <a:r>
              <a:rPr lang="es-MX" sz="1400"/>
              <a:t>El seguro de carga ofrece protección frente a pérdidas o daños que puedan ocurrir durante el transporte de mercancías.</a:t>
            </a:r>
          </a:p>
          <a:p>
            <a:pPr marL="0" indent="0">
              <a:spcBef>
                <a:spcPts val="2500"/>
              </a:spcBef>
              <a:buNone/>
            </a:pPr>
            <a:r>
              <a:rPr lang="es-MX" sz="1400" b="1"/>
              <a:t>Importancia para Importadores</a:t>
            </a:r>
          </a:p>
          <a:p>
            <a:pPr marL="0" lvl="1" indent="0">
              <a:buNone/>
            </a:pPr>
            <a:r>
              <a:rPr lang="es-MX" sz="1400"/>
              <a:t>Es crucial para los importadores, ya que cualquier incidente puede resultar en pérdidas significativas que afectan su negocio.</a:t>
            </a:r>
          </a:p>
          <a:p>
            <a:pPr marL="0" indent="0">
              <a:spcBef>
                <a:spcPts val="2500"/>
              </a:spcBef>
              <a:buNone/>
            </a:pPr>
            <a:r>
              <a:rPr lang="es-MX" sz="1400" b="1"/>
              <a:t>Evaluación de Pólizas</a:t>
            </a:r>
          </a:p>
          <a:p>
            <a:pPr marL="0" lvl="1" indent="0">
              <a:buNone/>
            </a:pPr>
            <a:r>
              <a:rPr lang="es-MX" sz="1400"/>
              <a:t>Evaluar adecuadamente las pólizas de seguro es esencial para asegurar una cobertura adecuada durante el transporte.</a:t>
            </a:r>
            <a:endParaRPr lang="es-CL" sz="1400"/>
          </a:p>
        </p:txBody>
      </p:sp>
    </p:spTree>
    <p:extLst>
      <p:ext uri="{BB962C8B-B14F-4D97-AF65-F5344CB8AC3E}">
        <p14:creationId xmlns:p14="http://schemas.microsoft.com/office/powerpoint/2010/main" val="2727616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F730EA-FC70-FE5C-E2BC-1E3F3FF89782}"/>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Financiación y pagos internacionales</a:t>
            </a:r>
          </a:p>
        </p:txBody>
      </p:sp>
      <p:pic>
        <p:nvPicPr>
          <p:cNvPr id="5" name="Marcador de contenido 4" descr="Mapa del mundo">
            <a:extLst>
              <a:ext uri="{FF2B5EF4-FFF2-40B4-BE49-F238E27FC236}">
                <a16:creationId xmlns:a16="http://schemas.microsoft.com/office/drawing/2014/main" id="{CFB3DA1F-284D-4C18-AE35-1BA54543FA05}"/>
              </a:ext>
            </a:extLst>
          </p:cNvPr>
          <p:cNvPicPr>
            <a:picLocks noGrp="1" noChangeAspect="1"/>
          </p:cNvPicPr>
          <p:nvPr>
            <p:ph sz="half" idx="1"/>
          </p:nvPr>
        </p:nvPicPr>
        <p:blipFill>
          <a:blip r:embed="rId3"/>
          <a:srcRect l="27827" r="31898"/>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3DC28BA2-8D5F-6673-513D-D71BADA8D1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Importancia de la Financiación</a:t>
            </a:r>
          </a:p>
          <a:p>
            <a:pPr marL="0" lvl="1" indent="0">
              <a:buNone/>
            </a:pPr>
            <a:r>
              <a:rPr lang="es-MX" sz="1400"/>
              <a:t>La financiación adecuada es crucial para el comercio exterior, ayudando a los importadores a manejar riesgos y asegurar transacciones efectivas.</a:t>
            </a:r>
          </a:p>
          <a:p>
            <a:pPr marL="0" indent="0">
              <a:spcBef>
                <a:spcPts val="2500"/>
              </a:spcBef>
              <a:buNone/>
            </a:pPr>
            <a:r>
              <a:rPr lang="es-MX" sz="1400" b="1"/>
              <a:t>Métodos de Pago</a:t>
            </a:r>
          </a:p>
          <a:p>
            <a:pPr marL="0" lvl="1" indent="0">
              <a:buNone/>
            </a:pPr>
            <a:r>
              <a:rPr lang="es-MX" sz="1400"/>
              <a:t>Los métodos de pago, como las cartas de crédito, ofrecen seguridad y confianza en las transacciones internacionales, protegiendo a ambas partes involucradas.</a:t>
            </a:r>
          </a:p>
          <a:p>
            <a:pPr marL="0" indent="0">
              <a:spcBef>
                <a:spcPts val="2500"/>
              </a:spcBef>
              <a:buNone/>
            </a:pPr>
            <a:r>
              <a:rPr lang="es-MX" sz="1400" b="1"/>
              <a:t>Evaluación de Opciones</a:t>
            </a:r>
          </a:p>
          <a:p>
            <a:pPr marL="0" lvl="1" indent="0">
              <a:buNone/>
            </a:pPr>
            <a:r>
              <a:rPr lang="es-MX" sz="1400"/>
              <a:t>Es fundamental que los importadores evalúen diferentes opciones de financiamiento para optimizar sus costos y minimizar riesgos en el comercio internacional.</a:t>
            </a:r>
            <a:endParaRPr lang="es-CL" sz="1400"/>
          </a:p>
        </p:txBody>
      </p:sp>
    </p:spTree>
    <p:extLst>
      <p:ext uri="{BB962C8B-B14F-4D97-AF65-F5344CB8AC3E}">
        <p14:creationId xmlns:p14="http://schemas.microsoft.com/office/powerpoint/2010/main" val="4051758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8817F0-22F0-33B2-A2BF-890C1AA1CCE5}"/>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Mitigación de riesgos financieros</a:t>
            </a:r>
          </a:p>
        </p:txBody>
      </p:sp>
      <p:pic>
        <p:nvPicPr>
          <p:cNvPr id="5" name="Marcador de contenido 4" descr="Tarro de monedas de cristal y modelo de casa sobre el césped.">
            <a:extLst>
              <a:ext uri="{FF2B5EF4-FFF2-40B4-BE49-F238E27FC236}">
                <a16:creationId xmlns:a16="http://schemas.microsoft.com/office/drawing/2014/main" id="{02E14F47-1E00-4FFA-B41D-FCADCBB050A2}"/>
              </a:ext>
            </a:extLst>
          </p:cNvPr>
          <p:cNvPicPr>
            <a:picLocks noGrp="1" noChangeAspect="1"/>
          </p:cNvPicPr>
          <p:nvPr>
            <p:ph sz="half" idx="1"/>
          </p:nvPr>
        </p:nvPicPr>
        <p:blipFill>
          <a:blip r:embed="rId3"/>
          <a:srcRect l="744" r="3255" b="-1"/>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308633A4-4C62-86FB-8BA3-95E107499D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Riesgos cambiarios</a:t>
            </a:r>
          </a:p>
          <a:p>
            <a:pPr marL="0" lvl="1" indent="0">
              <a:buNone/>
            </a:pPr>
            <a:r>
              <a:rPr lang="es-MX" sz="1400"/>
              <a:t>Los riesgos cambiarios pueden afectar significativamente los costos de importación, por lo que es esencial implementar estrategias de mitigación.</a:t>
            </a:r>
          </a:p>
          <a:p>
            <a:pPr marL="0" indent="0">
              <a:spcBef>
                <a:spcPts val="2500"/>
              </a:spcBef>
              <a:buNone/>
            </a:pPr>
            <a:r>
              <a:rPr lang="es-MX" sz="1400" b="1"/>
              <a:t>Fluctuaciones de precios</a:t>
            </a:r>
          </a:p>
          <a:p>
            <a:pPr marL="0" lvl="1" indent="0">
              <a:buNone/>
            </a:pPr>
            <a:r>
              <a:rPr lang="es-MX" sz="1400"/>
              <a:t>Las fluctuaciones de precios pueden impactar las operaciones comerciales, y la mitigación es crucial para asegurar la estabilidad financiera.</a:t>
            </a:r>
          </a:p>
          <a:p>
            <a:pPr marL="0" indent="0">
              <a:spcBef>
                <a:spcPts val="2500"/>
              </a:spcBef>
              <a:buNone/>
            </a:pPr>
            <a:r>
              <a:rPr lang="es-MX" sz="1400" b="1"/>
              <a:t>Uso de coberturas</a:t>
            </a:r>
          </a:p>
          <a:p>
            <a:pPr marL="0" lvl="1" indent="0">
              <a:buNone/>
            </a:pPr>
            <a:r>
              <a:rPr lang="es-MX" sz="1400"/>
              <a:t>El uso de coberturas permite a las empresas reducir su exposición al riesgo financiero y protegerse contra pérdidas potenciales.</a:t>
            </a:r>
          </a:p>
          <a:p>
            <a:pPr marL="0" indent="0">
              <a:spcBef>
                <a:spcPts val="2500"/>
              </a:spcBef>
              <a:buNone/>
            </a:pPr>
            <a:r>
              <a:rPr lang="es-MX" sz="1400" b="1"/>
              <a:t>Importancia del seguro</a:t>
            </a:r>
          </a:p>
          <a:p>
            <a:pPr marL="0" lvl="1" indent="0">
              <a:buNone/>
            </a:pPr>
            <a:r>
              <a:rPr lang="es-MX" sz="1400"/>
              <a:t>Contar con seguros adecuados es crucial para gestionar los riesgos financieros y proteger los activos de la empresa.</a:t>
            </a:r>
            <a:endParaRPr lang="es-CL" sz="1400"/>
          </a:p>
        </p:txBody>
      </p:sp>
    </p:spTree>
    <p:extLst>
      <p:ext uri="{BB962C8B-B14F-4D97-AF65-F5344CB8AC3E}">
        <p14:creationId xmlns:p14="http://schemas.microsoft.com/office/powerpoint/2010/main" val="1140275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C1293A5B-E805-93DE-C5FE-60EE7FEF4425}"/>
              </a:ext>
            </a:extLst>
          </p:cNvPr>
          <p:cNvSpPr>
            <a:spLocks noGrp="1"/>
          </p:cNvSpPr>
          <p:nvPr>
            <p:ph type="title"/>
          </p:nvPr>
        </p:nvSpPr>
        <p:spPr>
          <a:xfrm>
            <a:off x="612648" y="1847088"/>
            <a:ext cx="7344336" cy="1133856"/>
          </a:xfrm>
        </p:spPr>
        <p:txBody>
          <a:bodyPr anchor="b">
            <a:normAutofit/>
          </a:bodyPr>
          <a:lstStyle/>
          <a:p>
            <a:r>
              <a:rPr lang="es-CL" sz="6000"/>
              <a:t>Conclusión</a:t>
            </a:r>
          </a:p>
        </p:txBody>
      </p:sp>
      <p:graphicFrame>
        <p:nvGraphicFramePr>
          <p:cNvPr id="9" name="Marcador de contenido 2">
            <a:extLst>
              <a:ext uri="{FF2B5EF4-FFF2-40B4-BE49-F238E27FC236}">
                <a16:creationId xmlns:a16="http://schemas.microsoft.com/office/drawing/2014/main" id="{24C2CC4A-ACD8-85FA-2114-26308E2A6074}"/>
              </a:ext>
            </a:extLst>
          </p:cNvPr>
          <p:cNvGraphicFramePr>
            <a:graphicFrameLocks noGrp="1"/>
          </p:cNvGraphicFramePr>
          <p:nvPr>
            <p:ph idx="1"/>
            <p:extLst>
              <p:ext uri="{D42A27DB-BD31-4B8C-83A1-F6EECF244321}">
                <p14:modId xmlns:p14="http://schemas.microsoft.com/office/powerpoint/2010/main" val="1597468356"/>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483369"/>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1FCBE68D-334F-AAF9-C569-FCA905D4F9B6}"/>
              </a:ext>
            </a:extLst>
          </p:cNvPr>
          <p:cNvSpPr>
            <a:spLocks noGrp="1"/>
          </p:cNvSpPr>
          <p:nvPr>
            <p:ph type="ctrTitle"/>
          </p:nvPr>
        </p:nvSpPr>
        <p:spPr>
          <a:xfrm>
            <a:off x="277091" y="1814321"/>
            <a:ext cx="7772400" cy="4560920"/>
          </a:xfrm>
        </p:spPr>
        <p:txBody>
          <a:bodyPr anchor="b">
            <a:normAutofit/>
          </a:bodyPr>
          <a:lstStyle/>
          <a:p>
            <a:pPr algn="l"/>
            <a:r>
              <a:rPr lang="es-CL" sz="7400"/>
              <a:t>Agentes aduanales</a:t>
            </a:r>
          </a:p>
        </p:txBody>
      </p:sp>
    </p:spTree>
    <p:extLst>
      <p:ext uri="{BB962C8B-B14F-4D97-AF65-F5344CB8AC3E}">
        <p14:creationId xmlns:p14="http://schemas.microsoft.com/office/powerpoint/2010/main" val="10974723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52573F65-56C3-936E-D668-5D287DC95BE1}"/>
              </a:ext>
            </a:extLst>
          </p:cNvPr>
          <p:cNvSpPr>
            <a:spLocks noGrp="1"/>
          </p:cNvSpPr>
          <p:nvPr>
            <p:ph type="title"/>
          </p:nvPr>
        </p:nvSpPr>
        <p:spPr>
          <a:xfrm>
            <a:off x="614679" y="548639"/>
            <a:ext cx="3977640" cy="5719640"/>
          </a:xfrm>
        </p:spPr>
        <p:txBody>
          <a:bodyPr anchor="t">
            <a:normAutofit/>
          </a:bodyPr>
          <a:lstStyle/>
          <a:p>
            <a:r>
              <a:rPr lang="es-CL"/>
              <a:t>Funciones y obligaciones</a:t>
            </a:r>
          </a:p>
        </p:txBody>
      </p:sp>
      <p:graphicFrame>
        <p:nvGraphicFramePr>
          <p:cNvPr id="4" name="Marcador de contenido 4">
            <a:extLst>
              <a:ext uri="{FF2B5EF4-FFF2-40B4-BE49-F238E27FC236}">
                <a16:creationId xmlns:a16="http://schemas.microsoft.com/office/drawing/2014/main" id="{E6AD2D16-E8FD-4AF8-8E1F-958678A22CA2}"/>
              </a:ext>
            </a:extLst>
          </p:cNvPr>
          <p:cNvGraphicFramePr>
            <a:graphicFrameLocks noGrp="1"/>
          </p:cNvGraphicFramePr>
          <p:nvPr>
            <p:ph idx="1"/>
            <p:extLst>
              <p:ext uri="{D42A27DB-BD31-4B8C-83A1-F6EECF244321}">
                <p14:modId xmlns:p14="http://schemas.microsoft.com/office/powerpoint/2010/main" val="282586921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5217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6800F2-D7FF-DAEF-BBC9-B1F313CC31DA}"/>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Proceso de despacho aduanal</a:t>
            </a:r>
          </a:p>
        </p:txBody>
      </p:sp>
      <p:pic>
        <p:nvPicPr>
          <p:cNvPr id="5" name="Marcador de contenido 4" descr="Toma de un mensajero haciendo una entrega a un cliente">
            <a:extLst>
              <a:ext uri="{FF2B5EF4-FFF2-40B4-BE49-F238E27FC236}">
                <a16:creationId xmlns:a16="http://schemas.microsoft.com/office/drawing/2014/main" id="{E938C964-F342-4C2E-8865-FD437DF72441}"/>
              </a:ext>
            </a:extLst>
          </p:cNvPr>
          <p:cNvPicPr>
            <a:picLocks noGrp="1" noChangeAspect="1"/>
          </p:cNvPicPr>
          <p:nvPr>
            <p:ph sz="half" idx="1"/>
          </p:nvPr>
        </p:nvPicPr>
        <p:blipFill>
          <a:blip r:embed="rId3"/>
          <a:srcRect l="7540" r="43772"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1A93E34A-3AA0-1795-4874-251E02DB892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Presentación de la declaración aduanera</a:t>
            </a:r>
          </a:p>
          <a:p>
            <a:pPr marL="0" lvl="1" indent="0">
              <a:buNone/>
            </a:pPr>
            <a:r>
              <a:rPr lang="es-MX" sz="1400"/>
              <a:t>El primer paso en el proceso de despacho aduanal es la presentación de la declaración aduanera, que detalla la mercancía que se importa o exporta.</a:t>
            </a:r>
          </a:p>
          <a:p>
            <a:pPr marL="0" indent="0">
              <a:spcBef>
                <a:spcPts val="2500"/>
              </a:spcBef>
              <a:buNone/>
            </a:pPr>
            <a:r>
              <a:rPr lang="es-MX" sz="1400" b="1"/>
              <a:t>Manejo de documentación</a:t>
            </a:r>
          </a:p>
          <a:p>
            <a:pPr marL="0" lvl="1" indent="0">
              <a:buNone/>
            </a:pPr>
            <a:r>
              <a:rPr lang="es-MX" sz="1400"/>
              <a:t>Los agentes aduanales son responsables de manejar toda la documentación necesaria para asegurar un proceso de despacho sin problemas.</a:t>
            </a:r>
          </a:p>
          <a:p>
            <a:pPr marL="0" indent="0">
              <a:spcBef>
                <a:spcPts val="2500"/>
              </a:spcBef>
              <a:buNone/>
            </a:pPr>
            <a:r>
              <a:rPr lang="es-MX" sz="1400" b="1"/>
              <a:t>Liberación de mercancía</a:t>
            </a:r>
          </a:p>
          <a:p>
            <a:pPr marL="0" lvl="1" indent="0">
              <a:buNone/>
            </a:pPr>
            <a:r>
              <a:rPr lang="es-MX" sz="1400"/>
              <a:t>Una vez que se han cumplido todos los requisitos, se procede a la liberación de la mercancía, permitiendo su entrega al destinatario.</a:t>
            </a:r>
            <a:endParaRPr lang="es-CL" sz="1400"/>
          </a:p>
        </p:txBody>
      </p:sp>
    </p:spTree>
    <p:extLst>
      <p:ext uri="{BB962C8B-B14F-4D97-AF65-F5344CB8AC3E}">
        <p14:creationId xmlns:p14="http://schemas.microsoft.com/office/powerpoint/2010/main" val="58225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E8476D-D219-59BD-B955-EB45ED8B5C4A}"/>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Documentación requerida</a:t>
            </a:r>
          </a:p>
        </p:txBody>
      </p:sp>
      <p:pic>
        <p:nvPicPr>
          <p:cNvPr id="5" name="Marcador de contenido 4" descr="Documentos legales y fiscales, asesoramiento y solicitud legal, inversiones comerciales y financieras en activos o capital, ganancias de capital y comercio de criptomonedas: servicios respaldados por empresas legales">
            <a:extLst>
              <a:ext uri="{FF2B5EF4-FFF2-40B4-BE49-F238E27FC236}">
                <a16:creationId xmlns:a16="http://schemas.microsoft.com/office/drawing/2014/main" id="{F62B164E-77F7-4E3D-9607-1168C42958C9}"/>
              </a:ext>
            </a:extLst>
          </p:cNvPr>
          <p:cNvPicPr>
            <a:picLocks noGrp="1" noChangeAspect="1"/>
          </p:cNvPicPr>
          <p:nvPr>
            <p:ph sz="half" idx="1"/>
          </p:nvPr>
        </p:nvPicPr>
        <p:blipFill>
          <a:blip r:embed="rId3"/>
          <a:srcRect r="3" b="1299"/>
          <a:stretch>
            <a:fillRect/>
          </a:stretch>
        </p:blipFill>
        <p:spPr>
          <a:xfrm>
            <a:off x="713615" y="681318"/>
            <a:ext cx="4680637" cy="3083858"/>
          </a:xfrm>
          <a:prstGeom prst="rect">
            <a:avLst/>
          </a:prstGeom>
        </p:spPr>
      </p:pic>
      <p:sp>
        <p:nvSpPr>
          <p:cNvPr id="4" name="Marcador de contenido 3">
            <a:extLst>
              <a:ext uri="{FF2B5EF4-FFF2-40B4-BE49-F238E27FC236}">
                <a16:creationId xmlns:a16="http://schemas.microsoft.com/office/drawing/2014/main" id="{667A4C86-7BC8-7D13-EB20-20FBBE14B6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None/>
            </a:pPr>
            <a:r>
              <a:rPr lang="es-MX" sz="1400" b="1"/>
              <a:t>Facturas Comerciales</a:t>
            </a:r>
          </a:p>
          <a:p>
            <a:pPr marL="0" lvl="1" indent="0">
              <a:buNone/>
            </a:pPr>
            <a:r>
              <a:rPr lang="es-MX" sz="1400"/>
              <a:t>Las facturas comerciales son esenciales para el despacho aduanal y deben estar correctamente llenadas para evitar retrasos.</a:t>
            </a:r>
          </a:p>
          <a:p>
            <a:pPr marL="0" indent="0">
              <a:spcBef>
                <a:spcPts val="2500"/>
              </a:spcBef>
              <a:buNone/>
            </a:pPr>
            <a:r>
              <a:rPr lang="es-MX" sz="1400" b="1"/>
              <a:t>Listas de Empaque</a:t>
            </a:r>
          </a:p>
          <a:p>
            <a:pPr marL="0" lvl="1" indent="0">
              <a:buNone/>
            </a:pPr>
            <a:r>
              <a:rPr lang="es-MX" sz="1400"/>
              <a:t>Las listas de empaque brindan información sobre los productos que se envían, facilitando el proceso de aduanas al verificar el contenido del envío.</a:t>
            </a:r>
          </a:p>
          <a:p>
            <a:pPr marL="0" indent="0">
              <a:spcBef>
                <a:spcPts val="2500"/>
              </a:spcBef>
              <a:buNone/>
            </a:pPr>
            <a:r>
              <a:rPr lang="es-MX" sz="1400" b="1"/>
              <a:t>Certificados de Origen</a:t>
            </a:r>
          </a:p>
          <a:p>
            <a:pPr marL="0" lvl="1" indent="0">
              <a:buNone/>
            </a:pPr>
            <a:r>
              <a:rPr lang="es-MX" sz="1400"/>
              <a:t>Los certificados de origen son documentos que certifican el país de origen de los productos, necesarios para determinar aranceles y regulaciones.</a:t>
            </a:r>
          </a:p>
          <a:p>
            <a:pPr marL="0" indent="0">
              <a:spcBef>
                <a:spcPts val="2500"/>
              </a:spcBef>
              <a:buNone/>
            </a:pPr>
            <a:r>
              <a:rPr lang="es-MX" sz="1400" b="1"/>
              <a:t>Documentos de Transporte</a:t>
            </a:r>
          </a:p>
          <a:p>
            <a:pPr marL="0" lvl="1" indent="0">
              <a:buNone/>
            </a:pPr>
            <a:r>
              <a:rPr lang="es-MX" sz="1400"/>
              <a:t>Los documentos de transporte, como los conocimientos de embarque, son cruciales para el movimiento de mercancías a través de las fronteras.</a:t>
            </a:r>
            <a:endParaRPr lang="es-CL" sz="1400"/>
          </a:p>
        </p:txBody>
      </p:sp>
    </p:spTree>
    <p:extLst>
      <p:ext uri="{BB962C8B-B14F-4D97-AF65-F5344CB8AC3E}">
        <p14:creationId xmlns:p14="http://schemas.microsoft.com/office/powerpoint/2010/main" val="3143232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77796420-9131-7A99-C90F-E5F738DE3661}"/>
              </a:ext>
            </a:extLst>
          </p:cNvPr>
          <p:cNvSpPr>
            <a:spLocks noGrp="1"/>
          </p:cNvSpPr>
          <p:nvPr>
            <p:ph type="ctrTitle"/>
          </p:nvPr>
        </p:nvSpPr>
        <p:spPr>
          <a:xfrm>
            <a:off x="277091" y="1814321"/>
            <a:ext cx="7772400" cy="4560920"/>
          </a:xfrm>
        </p:spPr>
        <p:txBody>
          <a:bodyPr anchor="b">
            <a:normAutofit/>
          </a:bodyPr>
          <a:lstStyle/>
          <a:p>
            <a:pPr algn="l"/>
            <a:r>
              <a:rPr lang="es-CL" sz="7400"/>
              <a:t>Transportistas y operadores logísticos</a:t>
            </a:r>
          </a:p>
        </p:txBody>
      </p:sp>
    </p:spTree>
    <p:extLst>
      <p:ext uri="{BB962C8B-B14F-4D97-AF65-F5344CB8AC3E}">
        <p14:creationId xmlns:p14="http://schemas.microsoft.com/office/powerpoint/2010/main" val="16086732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0B01A3-D5B5-FA7A-279E-016159B21467}"/>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300" b="1" kern="1200" dirty="0">
                <a:solidFill>
                  <a:schemeClr val="tx1"/>
                </a:solidFill>
                <a:latin typeface="+mj-lt"/>
                <a:ea typeface="+mj-ea"/>
                <a:cs typeface="+mj-cs"/>
              </a:rPr>
              <a:t>Tipos de transporte (marítimo, aéreo, terrestre)</a:t>
            </a:r>
          </a:p>
        </p:txBody>
      </p:sp>
      <p:sp>
        <p:nvSpPr>
          <p:cNvPr id="4" name="Marcador de contenido 3">
            <a:extLst>
              <a:ext uri="{FF2B5EF4-FFF2-40B4-BE49-F238E27FC236}">
                <a16:creationId xmlns:a16="http://schemas.microsoft.com/office/drawing/2014/main" id="{FBBCAC8A-1F00-45B0-5504-6E01DF2771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Transporte Marítimo</a:t>
            </a:r>
          </a:p>
          <a:p>
            <a:pPr marL="0" lvl="1" indent="0">
              <a:buNone/>
            </a:pPr>
            <a:r>
              <a:rPr lang="es-MX" sz="1400"/>
              <a:t>El transporte marítimo es costoso, pero ideal para envíos de gran volumen y peso. Suele ser más lento que otros modos de transporte.</a:t>
            </a:r>
          </a:p>
          <a:p>
            <a:pPr marL="0" indent="0">
              <a:spcBef>
                <a:spcPts val="2500"/>
              </a:spcBef>
              <a:buNone/>
            </a:pPr>
            <a:r>
              <a:rPr lang="es-MX" sz="1400" b="1"/>
              <a:t>Transporte Aéreo</a:t>
            </a:r>
          </a:p>
          <a:p>
            <a:pPr marL="0" lvl="1" indent="0">
              <a:buNone/>
            </a:pPr>
            <a:r>
              <a:rPr lang="es-MX" sz="1400"/>
              <a:t>El transporte aéreo es el más rápido, ideal para envíos urgentes. Sin embargo, suele ser más caro y tiene limitaciones de peso y volumen.</a:t>
            </a:r>
          </a:p>
          <a:p>
            <a:pPr marL="0" indent="0">
              <a:spcBef>
                <a:spcPts val="2500"/>
              </a:spcBef>
              <a:buNone/>
            </a:pPr>
            <a:r>
              <a:rPr lang="es-MX" sz="1400" b="1"/>
              <a:t>Transporte Terrestre</a:t>
            </a:r>
          </a:p>
          <a:p>
            <a:pPr marL="0" lvl="1" indent="0">
              <a:buNone/>
            </a:pPr>
            <a:r>
              <a:rPr lang="es-MX" sz="1400"/>
              <a:t>El transporte terrestre ofrece flexibilidad y es adecuado para distancias cortas. Es una opción económica, pero depende de la infraestructura vial.</a:t>
            </a:r>
            <a:endParaRPr lang="es-CL" sz="1400"/>
          </a:p>
        </p:txBody>
      </p:sp>
      <p:pic>
        <p:nvPicPr>
          <p:cNvPr id="5" name="Marcador de contenido 4" descr="Concepto de liderazgo exitoso, tres barcos de origami de papel navegan en aguas tranquilas. El barco principal es verde y los 2 siguientes son azules. Están aislados sobre un fondo blanco liso y el agua tiene suaves ondulaciones en su superficie.">
            <a:extLst>
              <a:ext uri="{FF2B5EF4-FFF2-40B4-BE49-F238E27FC236}">
                <a16:creationId xmlns:a16="http://schemas.microsoft.com/office/drawing/2014/main" id="{2C3006D2-B6D6-4415-A0B1-0666C36D43CF}"/>
              </a:ext>
            </a:extLst>
          </p:cNvPr>
          <p:cNvPicPr>
            <a:picLocks noGrp="1" noChangeAspect="1"/>
          </p:cNvPicPr>
          <p:nvPr>
            <p:ph sz="half" idx="1"/>
          </p:nvPr>
        </p:nvPicPr>
        <p:blipFill>
          <a:blip r:embed="rId3"/>
          <a:srcRect l="30453" r="22376"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955633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71F00C-0ADE-ECA6-DE0C-0BC1A68B1C83}"/>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Responsabilidades en la cadena de suministro</a:t>
            </a:r>
          </a:p>
        </p:txBody>
      </p:sp>
      <p:sp>
        <p:nvSpPr>
          <p:cNvPr id="4" name="Marcador de contenido 3">
            <a:extLst>
              <a:ext uri="{FF2B5EF4-FFF2-40B4-BE49-F238E27FC236}">
                <a16:creationId xmlns:a16="http://schemas.microsoft.com/office/drawing/2014/main" id="{B9EE12EE-E3BA-257E-49D3-EF600B8C499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Coordinación de la carga</a:t>
            </a:r>
          </a:p>
          <a:p>
            <a:pPr marL="0" lvl="1" indent="0">
              <a:buNone/>
            </a:pPr>
            <a:r>
              <a:rPr lang="es-MX" sz="1400"/>
              <a:t>Los transportistas deben coordinar la carga de manera eficiente para garantizar que los productos lleguen a su destino a tiempo.</a:t>
            </a:r>
          </a:p>
          <a:p>
            <a:pPr marL="0" indent="0">
              <a:spcBef>
                <a:spcPts val="2500"/>
              </a:spcBef>
              <a:buNone/>
            </a:pPr>
            <a:r>
              <a:rPr lang="es-MX" sz="1400" b="1"/>
              <a:t>Seguimiento de envíos</a:t>
            </a:r>
          </a:p>
          <a:p>
            <a:pPr marL="0" lvl="1" indent="0">
              <a:buNone/>
            </a:pPr>
            <a:r>
              <a:rPr lang="es-MX" sz="1400"/>
              <a:t>El seguimiento de envíos es crucial para mantener informados a los clientes sobre la ubicación de sus productos durante el transporte.</a:t>
            </a:r>
          </a:p>
          <a:p>
            <a:pPr marL="0" indent="0">
              <a:spcBef>
                <a:spcPts val="2500"/>
              </a:spcBef>
              <a:buNone/>
            </a:pPr>
            <a:r>
              <a:rPr lang="es-MX" sz="1400" b="1"/>
              <a:t>Gestión de inconvenientes</a:t>
            </a:r>
          </a:p>
          <a:p>
            <a:pPr marL="0" lvl="1" indent="0">
              <a:buNone/>
            </a:pPr>
            <a:r>
              <a:rPr lang="es-MX" sz="1400"/>
              <a:t>Los operadores logísticos deben gestionar cualquier inconveniente que surja durante el transporte para minimizar el impacto en la cadena de suministro.</a:t>
            </a:r>
            <a:endParaRPr lang="es-CL" sz="1400"/>
          </a:p>
        </p:txBody>
      </p:sp>
      <p:pic>
        <p:nvPicPr>
          <p:cNvPr id="5" name="Marcador de contenido 4" descr="Conducción de camiones con velocidad en la carretera">
            <a:extLst>
              <a:ext uri="{FF2B5EF4-FFF2-40B4-BE49-F238E27FC236}">
                <a16:creationId xmlns:a16="http://schemas.microsoft.com/office/drawing/2014/main" id="{288C7F1A-233A-4B01-AED3-1DF948A93323}"/>
              </a:ext>
            </a:extLst>
          </p:cNvPr>
          <p:cNvPicPr>
            <a:picLocks noGrp="1" noChangeAspect="1"/>
          </p:cNvPicPr>
          <p:nvPr>
            <p:ph sz="half" idx="1"/>
          </p:nvPr>
        </p:nvPicPr>
        <p:blipFill>
          <a:blip r:embed="rId3"/>
          <a:srcRect l="14117" r="38712"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712386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2676</Words>
  <Application>Microsoft Office PowerPoint</Application>
  <PresentationFormat>Panorámica</PresentationFormat>
  <Paragraphs>177</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Aptos</vt:lpstr>
      <vt:lpstr>Arial</vt:lpstr>
      <vt:lpstr>Neue Haas Grotesk Text Pro</vt:lpstr>
      <vt:lpstr>VanillaVTI</vt:lpstr>
      <vt:lpstr>Agentes que intervienen en una importación: Roles y responsabilidades</vt:lpstr>
      <vt:lpstr>Puntos Clave de la Presentación</vt:lpstr>
      <vt:lpstr>Agentes aduanales</vt:lpstr>
      <vt:lpstr>Funciones y obligaciones</vt:lpstr>
      <vt:lpstr>Proceso de despacho aduanal</vt:lpstr>
      <vt:lpstr>Documentación requerida</vt:lpstr>
      <vt:lpstr>Transportistas y operadores logísticos</vt:lpstr>
      <vt:lpstr>Tipos de transporte (marítimo, aéreo, terrestre)</vt:lpstr>
      <vt:lpstr>Responsabilidades en la cadena de suministro</vt:lpstr>
      <vt:lpstr>Gestión de la logística y distribución</vt:lpstr>
      <vt:lpstr>Contratistas y proveedores</vt:lpstr>
      <vt:lpstr>Selección de proveedores internacionales</vt:lpstr>
      <vt:lpstr>Negociación de términos y condiciones</vt:lpstr>
      <vt:lpstr>Gestión de contratos</vt:lpstr>
      <vt:lpstr>Agencias gubernamentales y reguladoras</vt:lpstr>
      <vt:lpstr>Regulaciones y normativas de importación</vt:lpstr>
      <vt:lpstr>Inspecciones y certificaciones</vt:lpstr>
      <vt:lpstr>Procedimientos de cumplimiento</vt:lpstr>
      <vt:lpstr>Agentes de seguro y finanzas</vt:lpstr>
      <vt:lpstr>Seguro de carga y transporte</vt:lpstr>
      <vt:lpstr>Financiación y pagos internacionales</vt:lpstr>
      <vt:lpstr>Mitigación de riesgos financieros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2025-07-02T22:15:46Z</dcterms:created>
  <dcterms:modified xsi:type="dcterms:W3CDTF">2025-07-02T22:18:28Z</dcterms:modified>
</cp:coreProperties>
</file>