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licación de los Incoterms en el comercio internacional" id="{9ED877B3-9702-48EB-B725-641A18DD9781}">
          <p14:sldIdLst>
            <p14:sldId id="2561"/>
            <p14:sldId id="2562"/>
          </p14:sldIdLst>
        </p14:section>
        <p14:section name="Introducción a los Incoterms" id="{B5D968CA-C409-4B6A-A82C-DEA47889DDA7}">
          <p14:sldIdLst>
            <p14:sldId id="2563"/>
            <p14:sldId id="2564"/>
            <p14:sldId id="2565"/>
            <p14:sldId id="2566"/>
          </p14:sldIdLst>
        </p14:section>
        <p14:section name="Clasificación de los Incoterms" id="{060952A5-87F8-4ADF-9F05-EEA4BE173E9D}">
          <p14:sldIdLst>
            <p14:sldId id="2567"/>
            <p14:sldId id="2568"/>
            <p14:sldId id="2569"/>
            <p14:sldId id="2570"/>
          </p14:sldIdLst>
        </p14:section>
        <p14:section name="Responsabilidades y riesgos" id="{EFEBE97C-25A3-45DA-B0CC-FBCB6EC61616}">
          <p14:sldIdLst>
            <p14:sldId id="2571"/>
            <p14:sldId id="2572"/>
            <p14:sldId id="2573"/>
            <p14:sldId id="2574"/>
          </p14:sldIdLst>
        </p14:section>
        <p14:section name="Aplicación práctica de los Incoterms" id="{8CB4E1DA-56E4-4A5D-A41C-0E8E9274025F}">
          <p14:sldIdLst>
            <p14:sldId id="2575"/>
            <p14:sldId id="2576"/>
            <p14:sldId id="2577"/>
            <p14:sldId id="2578"/>
          </p14:sldIdLst>
        </p14:section>
        <p14:section name="Incoterms 2020: Actualizaciones y cambios" id="{B52F136E-9BC5-418C-8C30-33D53FC7E729}">
          <p14:sldIdLst>
            <p14:sldId id="2579"/>
            <p14:sldId id="2580"/>
            <p14:sldId id="2581"/>
            <p14:sldId id="2582"/>
          </p14:sldIdLst>
        </p14:section>
        <p14:section name="Conclusión" id="{E659A3FE-7FF8-487C-9519-7A7ACFFE1D8D}">
          <p14:sldIdLst>
            <p14:sldId id="25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ata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3C9B16-853F-4A53-A960-2AC90FC905C3}"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52BC7A6A-26C8-49F7-A097-7A5DDB0CB950}">
      <dgm:prSet/>
      <dgm:spPr/>
      <dgm:t>
        <a:bodyPr/>
        <a:lstStyle/>
        <a:p>
          <a:pPr>
            <a:lnSpc>
              <a:spcPct val="100000"/>
            </a:lnSpc>
            <a:defRPr b="1"/>
          </a:pPr>
          <a:r>
            <a:rPr lang="es-CL"/>
            <a:t>Claridad en las Transacciones</a:t>
          </a:r>
        </a:p>
      </dgm:t>
    </dgm:pt>
    <dgm:pt modelId="{2516B69E-E2C7-41F3-AEE5-E5E3BE6699A6}" type="parTrans" cxnId="{3080306B-CFD2-45AF-81FF-F8F23CEC741D}">
      <dgm:prSet/>
      <dgm:spPr/>
      <dgm:t>
        <a:bodyPr/>
        <a:lstStyle/>
        <a:p>
          <a:endParaRPr lang="es-CL"/>
        </a:p>
      </dgm:t>
    </dgm:pt>
    <dgm:pt modelId="{CF7475B2-82DC-4072-8652-1961A2D36DA2}" type="sibTrans" cxnId="{3080306B-CFD2-45AF-81FF-F8F23CEC741D}">
      <dgm:prSet/>
      <dgm:spPr/>
      <dgm:t>
        <a:bodyPr/>
        <a:lstStyle/>
        <a:p>
          <a:pPr>
            <a:lnSpc>
              <a:spcPct val="100000"/>
            </a:lnSpc>
            <a:defRPr b="1"/>
          </a:pPr>
          <a:endParaRPr lang="es-CL"/>
        </a:p>
      </dgm:t>
    </dgm:pt>
    <dgm:pt modelId="{FC83BA23-AC31-4F07-8C56-5E255D665222}">
      <dgm:prSet/>
      <dgm:spPr/>
      <dgm:t>
        <a:bodyPr/>
        <a:lstStyle/>
        <a:p>
          <a:pPr>
            <a:lnSpc>
              <a:spcPct val="100000"/>
            </a:lnSpc>
          </a:pPr>
          <a:r>
            <a:rPr lang="es-CL"/>
            <a:t>Los Incoterms proporcionan claridad en las transacciones internacionales, asegurando que todas las partes comprendan sus responsabilidades y obligaciones.</a:t>
          </a:r>
        </a:p>
      </dgm:t>
    </dgm:pt>
    <dgm:pt modelId="{327B58EC-EC28-499E-A54B-55E617739654}" type="parTrans" cxnId="{0BCC6133-031E-49AF-89AD-41D28442DD0E}">
      <dgm:prSet/>
      <dgm:spPr/>
      <dgm:t>
        <a:bodyPr/>
        <a:lstStyle/>
        <a:p>
          <a:endParaRPr lang="es-CL"/>
        </a:p>
      </dgm:t>
    </dgm:pt>
    <dgm:pt modelId="{D50D5A95-D76F-4981-BC46-0264E67EB0B6}" type="sibTrans" cxnId="{0BCC6133-031E-49AF-89AD-41D28442DD0E}">
      <dgm:prSet/>
      <dgm:spPr/>
      <dgm:t>
        <a:bodyPr/>
        <a:lstStyle/>
        <a:p>
          <a:endParaRPr lang="es-CL"/>
        </a:p>
      </dgm:t>
    </dgm:pt>
    <dgm:pt modelId="{76F00973-52E3-415B-AD60-BC08BB83B766}">
      <dgm:prSet/>
      <dgm:spPr/>
      <dgm:t>
        <a:bodyPr/>
        <a:lstStyle/>
        <a:p>
          <a:pPr>
            <a:lnSpc>
              <a:spcPct val="100000"/>
            </a:lnSpc>
            <a:defRPr b="1"/>
          </a:pPr>
          <a:r>
            <a:rPr lang="es-CL"/>
            <a:t>Prevención de Conflictos</a:t>
          </a:r>
        </a:p>
      </dgm:t>
    </dgm:pt>
    <dgm:pt modelId="{7C9258DC-A561-44B1-8CBB-B3949F41DD94}" type="parTrans" cxnId="{600FE38A-AB78-48C8-B800-2B109CFFDB3F}">
      <dgm:prSet/>
      <dgm:spPr/>
      <dgm:t>
        <a:bodyPr/>
        <a:lstStyle/>
        <a:p>
          <a:endParaRPr lang="es-CL"/>
        </a:p>
      </dgm:t>
    </dgm:pt>
    <dgm:pt modelId="{E3DC2BAD-CC77-4E0D-A544-33D8A2889F36}" type="sibTrans" cxnId="{600FE38A-AB78-48C8-B800-2B109CFFDB3F}">
      <dgm:prSet/>
      <dgm:spPr/>
      <dgm:t>
        <a:bodyPr/>
        <a:lstStyle/>
        <a:p>
          <a:pPr>
            <a:lnSpc>
              <a:spcPct val="100000"/>
            </a:lnSpc>
            <a:defRPr b="1"/>
          </a:pPr>
          <a:endParaRPr lang="es-CL"/>
        </a:p>
      </dgm:t>
    </dgm:pt>
    <dgm:pt modelId="{889AFEC2-4E76-49D0-B888-B5C16C4C7196}">
      <dgm:prSet/>
      <dgm:spPr/>
      <dgm:t>
        <a:bodyPr/>
        <a:lstStyle/>
        <a:p>
          <a:pPr>
            <a:lnSpc>
              <a:spcPct val="100000"/>
            </a:lnSpc>
          </a:pPr>
          <a:r>
            <a:rPr lang="es-CL"/>
            <a:t>Estos términos ayudan a prevenir conflictos entre compradores y vendedores al definir explícitamente sus responsabilidades, lo que minimiza malentendidos.</a:t>
          </a:r>
        </a:p>
      </dgm:t>
    </dgm:pt>
    <dgm:pt modelId="{92931BBC-7D7E-477B-88E9-F0C9E6189160}" type="parTrans" cxnId="{8044FC33-ADEB-4613-A303-BF07002C7455}">
      <dgm:prSet/>
      <dgm:spPr/>
      <dgm:t>
        <a:bodyPr/>
        <a:lstStyle/>
        <a:p>
          <a:endParaRPr lang="es-CL"/>
        </a:p>
      </dgm:t>
    </dgm:pt>
    <dgm:pt modelId="{9837BD8D-426B-4D09-B3E2-CAD04E7448A6}" type="sibTrans" cxnId="{8044FC33-ADEB-4613-A303-BF07002C7455}">
      <dgm:prSet/>
      <dgm:spPr/>
      <dgm:t>
        <a:bodyPr/>
        <a:lstStyle/>
        <a:p>
          <a:endParaRPr lang="es-CL"/>
        </a:p>
      </dgm:t>
    </dgm:pt>
    <dgm:pt modelId="{EEB73CE3-5335-45FB-A40E-61C3F81D96F8}">
      <dgm:prSet/>
      <dgm:spPr/>
      <dgm:t>
        <a:bodyPr/>
        <a:lstStyle/>
        <a:p>
          <a:pPr>
            <a:lnSpc>
              <a:spcPct val="100000"/>
            </a:lnSpc>
            <a:defRPr b="1"/>
          </a:pPr>
          <a:r>
            <a:rPr lang="es-CL"/>
            <a:t>Facilitación de Negociaciones</a:t>
          </a:r>
        </a:p>
      </dgm:t>
    </dgm:pt>
    <dgm:pt modelId="{E559D90F-9132-4B71-9291-C84694834F9D}" type="parTrans" cxnId="{E8AF5FB4-9D66-40E5-929E-4BCC4E1306FF}">
      <dgm:prSet/>
      <dgm:spPr/>
      <dgm:t>
        <a:bodyPr/>
        <a:lstStyle/>
        <a:p>
          <a:endParaRPr lang="es-CL"/>
        </a:p>
      </dgm:t>
    </dgm:pt>
    <dgm:pt modelId="{1FD370F7-88E2-4207-860A-ED9B9C3C1714}" type="sibTrans" cxnId="{E8AF5FB4-9D66-40E5-929E-4BCC4E1306FF}">
      <dgm:prSet/>
      <dgm:spPr/>
      <dgm:t>
        <a:bodyPr/>
        <a:lstStyle/>
        <a:p>
          <a:endParaRPr lang="es-CL"/>
        </a:p>
      </dgm:t>
    </dgm:pt>
    <dgm:pt modelId="{70A3BA81-677D-4826-B9C5-459D10BD385E}">
      <dgm:prSet/>
      <dgm:spPr/>
      <dgm:t>
        <a:bodyPr/>
        <a:lstStyle/>
        <a:p>
          <a:pPr>
            <a:lnSpc>
              <a:spcPct val="100000"/>
            </a:lnSpc>
          </a:pPr>
          <a:r>
            <a:rPr lang="es-CL"/>
            <a:t>Los Incoterms facilitan las negociaciones en el comercio internacional, mejorando la eficiencia y efectividad de las transacciones.</a:t>
          </a:r>
        </a:p>
      </dgm:t>
    </dgm:pt>
    <dgm:pt modelId="{02AF0C39-60CA-4284-87C3-85D54BEBC609}" type="parTrans" cxnId="{59DD7F16-F9A6-4624-9F07-38CBE31F3C32}">
      <dgm:prSet/>
      <dgm:spPr/>
      <dgm:t>
        <a:bodyPr/>
        <a:lstStyle/>
        <a:p>
          <a:endParaRPr lang="es-CL"/>
        </a:p>
      </dgm:t>
    </dgm:pt>
    <dgm:pt modelId="{169FBAAD-63FA-4801-AD89-111EAAA814E6}" type="sibTrans" cxnId="{59DD7F16-F9A6-4624-9F07-38CBE31F3C32}">
      <dgm:prSet/>
      <dgm:spPr/>
      <dgm:t>
        <a:bodyPr/>
        <a:lstStyle/>
        <a:p>
          <a:endParaRPr lang="es-CL"/>
        </a:p>
      </dgm:t>
    </dgm:pt>
    <dgm:pt modelId="{704A7B11-6807-4372-939E-62445283219C}" type="pres">
      <dgm:prSet presAssocID="{6A3C9B16-853F-4A53-A960-2AC90FC905C3}" presName="Root" presStyleCnt="0">
        <dgm:presLayoutVars>
          <dgm:dir/>
          <dgm:resizeHandles val="exact"/>
        </dgm:presLayoutVars>
      </dgm:prSet>
      <dgm:spPr/>
    </dgm:pt>
    <dgm:pt modelId="{0F669B3A-098B-498E-B260-29CBB1477F99}" type="pres">
      <dgm:prSet presAssocID="{52BC7A6A-26C8-49F7-A097-7A5DDB0CB950}" presName="Composite" presStyleCnt="0"/>
      <dgm:spPr/>
    </dgm:pt>
    <dgm:pt modelId="{2F3D72BD-9121-4C47-BAC8-804E8073B5B2}" type="pres">
      <dgm:prSet presAssocID="{52BC7A6A-26C8-49F7-A097-7A5DDB0CB95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327" r="13926" b="4"/>
          <a:stretch/>
        </a:blipFill>
      </dgm:spPr>
      <dgm:extLst>
        <a:ext uri="{E40237B7-FDA0-4F09-8148-C483321AD2D9}">
          <dgm14:cNvPr xmlns:dgm14="http://schemas.microsoft.com/office/drawing/2010/diagram" id="0" name="" descr="Apretón de manos, Mano humana, Singapur, Negocios, Asociación - Trabajo en equipo"/>
        </a:ext>
      </dgm:extLst>
    </dgm:pt>
    <dgm:pt modelId="{4A5071D6-494D-4529-9F4E-E54C212D0511}" type="pres">
      <dgm:prSet presAssocID="{52BC7A6A-26C8-49F7-A097-7A5DDB0CB950}" presName="Subtitle" presStyleLbl="revTx" presStyleIdx="0" presStyleCnt="6">
        <dgm:presLayoutVars>
          <dgm:chMax val="0"/>
          <dgm:bulletEnabled/>
        </dgm:presLayoutVars>
      </dgm:prSet>
      <dgm:spPr/>
    </dgm:pt>
    <dgm:pt modelId="{695BEB3F-5242-4121-9243-22F39A8E4D20}" type="pres">
      <dgm:prSet presAssocID="{52BC7A6A-26C8-49F7-A097-7A5DDB0CB950}" presName="Description" presStyleLbl="revTx" presStyleIdx="1" presStyleCnt="6">
        <dgm:presLayoutVars>
          <dgm:bulletEnabled/>
        </dgm:presLayoutVars>
      </dgm:prSet>
      <dgm:spPr/>
    </dgm:pt>
    <dgm:pt modelId="{A5DFF864-8ABD-4342-A2E8-67A8D96562EE}" type="pres">
      <dgm:prSet presAssocID="{CF7475B2-82DC-4072-8652-1961A2D36DA2}" presName="sibTrans" presStyleLbl="sibTrans2D1" presStyleIdx="0" presStyleCnt="0"/>
      <dgm:spPr/>
    </dgm:pt>
    <dgm:pt modelId="{74E78A1F-3792-4CB0-A1A9-71EC3FCC50D0}" type="pres">
      <dgm:prSet presAssocID="{76F00973-52E3-415B-AD60-BC08BB83B766}" presName="Composite" presStyleCnt="0"/>
      <dgm:spPr/>
    </dgm:pt>
    <dgm:pt modelId="{488D863B-0389-4E73-AAFA-738590AF0833}" type="pres">
      <dgm:prSet presAssocID="{76F00973-52E3-415B-AD60-BC08BB83B766}"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1166" r="12087" b="4"/>
          <a:stretch/>
        </a:blipFill>
      </dgm:spPr>
      <dgm:extLst>
        <a:ext uri="{E40237B7-FDA0-4F09-8148-C483321AD2D9}">
          <dgm14:cNvPr xmlns:dgm14="http://schemas.microsoft.com/office/drawing/2010/diagram" id="0" name="" descr="Un joven empresario está rompiendo el contrato de trabajo."/>
        </a:ext>
      </dgm:extLst>
    </dgm:pt>
    <dgm:pt modelId="{97412DC4-00CF-473F-A5FA-AAC02973EB93}" type="pres">
      <dgm:prSet presAssocID="{76F00973-52E3-415B-AD60-BC08BB83B766}" presName="Subtitle" presStyleLbl="revTx" presStyleIdx="2" presStyleCnt="6">
        <dgm:presLayoutVars>
          <dgm:chMax val="0"/>
          <dgm:bulletEnabled/>
        </dgm:presLayoutVars>
      </dgm:prSet>
      <dgm:spPr/>
    </dgm:pt>
    <dgm:pt modelId="{E1B37D82-4DDE-4A1D-B1E1-48A2DF3AF509}" type="pres">
      <dgm:prSet presAssocID="{76F00973-52E3-415B-AD60-BC08BB83B766}" presName="Description" presStyleLbl="revTx" presStyleIdx="3" presStyleCnt="6">
        <dgm:presLayoutVars>
          <dgm:bulletEnabled/>
        </dgm:presLayoutVars>
      </dgm:prSet>
      <dgm:spPr/>
    </dgm:pt>
    <dgm:pt modelId="{56075F6D-E465-4C55-95D3-DE30FDC07AE6}" type="pres">
      <dgm:prSet presAssocID="{E3DC2BAD-CC77-4E0D-A544-33D8A2889F36}" presName="sibTrans" presStyleLbl="sibTrans2D1" presStyleIdx="0" presStyleCnt="0"/>
      <dgm:spPr/>
    </dgm:pt>
    <dgm:pt modelId="{4F003FCB-4CC4-40BC-B177-98879ACADB1F}" type="pres">
      <dgm:prSet presAssocID="{EEB73CE3-5335-45FB-A40E-61C3F81D96F8}" presName="Composite" presStyleCnt="0"/>
      <dgm:spPr/>
    </dgm:pt>
    <dgm:pt modelId="{B11174E3-CB46-4F4C-A1C8-A67F1373C7E0}" type="pres">
      <dgm:prSet presAssocID="{EEB73CE3-5335-45FB-A40E-61C3F81D96F8}"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7367" r="1634" b="2"/>
          <a:stretch/>
        </a:blipFill>
      </dgm:spPr>
      <dgm:extLst>
        <a:ext uri="{E40237B7-FDA0-4F09-8148-C483321AD2D9}">
          <dgm14:cNvPr xmlns:dgm14="http://schemas.microsoft.com/office/drawing/2010/diagram" id="0" name="" descr="Retrato de la hermosa mujer de negocios que escucha la presentación en una conferencia internacional"/>
        </a:ext>
      </dgm:extLst>
    </dgm:pt>
    <dgm:pt modelId="{933EA4B2-F5BE-4752-ACE9-F06B0BC376AE}" type="pres">
      <dgm:prSet presAssocID="{EEB73CE3-5335-45FB-A40E-61C3F81D96F8}" presName="Subtitle" presStyleLbl="revTx" presStyleIdx="4" presStyleCnt="6">
        <dgm:presLayoutVars>
          <dgm:chMax val="0"/>
          <dgm:bulletEnabled/>
        </dgm:presLayoutVars>
      </dgm:prSet>
      <dgm:spPr/>
    </dgm:pt>
    <dgm:pt modelId="{2FEC491D-7E6F-4827-96D6-0BBA4D1F5906}" type="pres">
      <dgm:prSet presAssocID="{EEB73CE3-5335-45FB-A40E-61C3F81D96F8}" presName="Description" presStyleLbl="revTx" presStyleIdx="5" presStyleCnt="6">
        <dgm:presLayoutVars>
          <dgm:bulletEnabled/>
        </dgm:presLayoutVars>
      </dgm:prSet>
      <dgm:spPr/>
    </dgm:pt>
  </dgm:ptLst>
  <dgm:cxnLst>
    <dgm:cxn modelId="{FD151A00-11E4-4DD4-83D1-9E3603C4599F}" type="presOf" srcId="{6A3C9B16-853F-4A53-A960-2AC90FC905C3}" destId="{704A7B11-6807-4372-939E-62445283219C}" srcOrd="0" destOrd="0" presId="urn:microsoft.com/office/officeart/2024/3/layout/verticalVisualTextBlock1"/>
    <dgm:cxn modelId="{59DD7F16-F9A6-4624-9F07-38CBE31F3C32}" srcId="{EEB73CE3-5335-45FB-A40E-61C3F81D96F8}" destId="{70A3BA81-677D-4826-B9C5-459D10BD385E}" srcOrd="0" destOrd="0" parTransId="{02AF0C39-60CA-4284-87C3-85D54BEBC609}" sibTransId="{169FBAAD-63FA-4801-AD89-111EAAA814E6}"/>
    <dgm:cxn modelId="{BE7D851E-F46A-4962-BF3C-82D8B6B8B435}" type="presOf" srcId="{E3DC2BAD-CC77-4E0D-A544-33D8A2889F36}" destId="{56075F6D-E465-4C55-95D3-DE30FDC07AE6}" srcOrd="0" destOrd="0" presId="urn:microsoft.com/office/officeart/2024/3/layout/verticalVisualTextBlock1"/>
    <dgm:cxn modelId="{7A381921-3AD2-4983-90E8-9B8CEB9908C6}" type="presOf" srcId="{52BC7A6A-26C8-49F7-A097-7A5DDB0CB950}" destId="{4A5071D6-494D-4529-9F4E-E54C212D0511}" srcOrd="0" destOrd="0" presId="urn:microsoft.com/office/officeart/2024/3/layout/verticalVisualTextBlock1"/>
    <dgm:cxn modelId="{712C2229-E2B4-40D1-8170-79DAB98AEE6A}" type="presOf" srcId="{FC83BA23-AC31-4F07-8C56-5E255D665222}" destId="{695BEB3F-5242-4121-9243-22F39A8E4D20}" srcOrd="0" destOrd="0" presId="urn:microsoft.com/office/officeart/2024/3/layout/verticalVisualTextBlock1"/>
    <dgm:cxn modelId="{BA59D230-8A61-45F6-8C7F-7A4920D6A046}" type="presOf" srcId="{76F00973-52E3-415B-AD60-BC08BB83B766}" destId="{97412DC4-00CF-473F-A5FA-AAC02973EB93}" srcOrd="0" destOrd="0" presId="urn:microsoft.com/office/officeart/2024/3/layout/verticalVisualTextBlock1"/>
    <dgm:cxn modelId="{0BCC6133-031E-49AF-89AD-41D28442DD0E}" srcId="{52BC7A6A-26C8-49F7-A097-7A5DDB0CB950}" destId="{FC83BA23-AC31-4F07-8C56-5E255D665222}" srcOrd="0" destOrd="0" parTransId="{327B58EC-EC28-499E-A54B-55E617739654}" sibTransId="{D50D5A95-D76F-4981-BC46-0264E67EB0B6}"/>
    <dgm:cxn modelId="{8044FC33-ADEB-4613-A303-BF07002C7455}" srcId="{76F00973-52E3-415B-AD60-BC08BB83B766}" destId="{889AFEC2-4E76-49D0-B888-B5C16C4C7196}" srcOrd="0" destOrd="0" parTransId="{92931BBC-7D7E-477B-88E9-F0C9E6189160}" sibTransId="{9837BD8D-426B-4D09-B3E2-CAD04E7448A6}"/>
    <dgm:cxn modelId="{3080306B-CFD2-45AF-81FF-F8F23CEC741D}" srcId="{6A3C9B16-853F-4A53-A960-2AC90FC905C3}" destId="{52BC7A6A-26C8-49F7-A097-7A5DDB0CB950}" srcOrd="0" destOrd="0" parTransId="{2516B69E-E2C7-41F3-AEE5-E5E3BE6699A6}" sibTransId="{CF7475B2-82DC-4072-8652-1961A2D36DA2}"/>
    <dgm:cxn modelId="{600FE38A-AB78-48C8-B800-2B109CFFDB3F}" srcId="{6A3C9B16-853F-4A53-A960-2AC90FC905C3}" destId="{76F00973-52E3-415B-AD60-BC08BB83B766}" srcOrd="1" destOrd="0" parTransId="{7C9258DC-A561-44B1-8CBB-B3949F41DD94}" sibTransId="{E3DC2BAD-CC77-4E0D-A544-33D8A2889F36}"/>
    <dgm:cxn modelId="{B58EC18C-78A4-4683-AEDA-604041448D08}" type="presOf" srcId="{889AFEC2-4E76-49D0-B888-B5C16C4C7196}" destId="{E1B37D82-4DDE-4A1D-B1E1-48A2DF3AF509}" srcOrd="0" destOrd="0" presId="urn:microsoft.com/office/officeart/2024/3/layout/verticalVisualTextBlock1"/>
    <dgm:cxn modelId="{5A6909A8-E2D0-4727-92F2-99EFD8CF82A0}" type="presOf" srcId="{70A3BA81-677D-4826-B9C5-459D10BD385E}" destId="{2FEC491D-7E6F-4827-96D6-0BBA4D1F5906}" srcOrd="0" destOrd="0" presId="urn:microsoft.com/office/officeart/2024/3/layout/verticalVisualTextBlock1"/>
    <dgm:cxn modelId="{E8AF5FB4-9D66-40E5-929E-4BCC4E1306FF}" srcId="{6A3C9B16-853F-4A53-A960-2AC90FC905C3}" destId="{EEB73CE3-5335-45FB-A40E-61C3F81D96F8}" srcOrd="2" destOrd="0" parTransId="{E559D90F-9132-4B71-9291-C84694834F9D}" sibTransId="{1FD370F7-88E2-4207-860A-ED9B9C3C1714}"/>
    <dgm:cxn modelId="{675481CE-AA06-4113-BF09-5F56ABE43D0A}" type="presOf" srcId="{CF7475B2-82DC-4072-8652-1961A2D36DA2}" destId="{A5DFF864-8ABD-4342-A2E8-67A8D96562EE}" srcOrd="0" destOrd="0" presId="urn:microsoft.com/office/officeart/2024/3/layout/verticalVisualTextBlock1"/>
    <dgm:cxn modelId="{0792F3F2-DE80-41A7-B885-B3FDCC5086F6}" type="presOf" srcId="{EEB73CE3-5335-45FB-A40E-61C3F81D96F8}" destId="{933EA4B2-F5BE-4752-ACE9-F06B0BC376AE}" srcOrd="0" destOrd="0" presId="urn:microsoft.com/office/officeart/2024/3/layout/verticalVisualTextBlock1"/>
    <dgm:cxn modelId="{B96F88B4-1CFB-457F-89DA-2CB4497EACAA}" type="presParOf" srcId="{704A7B11-6807-4372-939E-62445283219C}" destId="{0F669B3A-098B-498E-B260-29CBB1477F99}" srcOrd="0" destOrd="0" presId="urn:microsoft.com/office/officeart/2024/3/layout/verticalVisualTextBlock1"/>
    <dgm:cxn modelId="{E1B7DD6F-6DA5-4FB9-972A-4AEEE2BB0E5E}" type="presParOf" srcId="{0F669B3A-098B-498E-B260-29CBB1477F99}" destId="{2F3D72BD-9121-4C47-BAC8-804E8073B5B2}" srcOrd="0" destOrd="0" presId="urn:microsoft.com/office/officeart/2024/3/layout/verticalVisualTextBlock1"/>
    <dgm:cxn modelId="{944B2713-CEDF-4D4C-A3CC-962123BC38FB}" type="presParOf" srcId="{0F669B3A-098B-498E-B260-29CBB1477F99}" destId="{4A5071D6-494D-4529-9F4E-E54C212D0511}" srcOrd="1" destOrd="0" presId="urn:microsoft.com/office/officeart/2024/3/layout/verticalVisualTextBlock1"/>
    <dgm:cxn modelId="{D4F61A13-BBA8-483E-8C29-73B74B87F32E}" type="presParOf" srcId="{0F669B3A-098B-498E-B260-29CBB1477F99}" destId="{695BEB3F-5242-4121-9243-22F39A8E4D20}" srcOrd="2" destOrd="0" presId="urn:microsoft.com/office/officeart/2024/3/layout/verticalVisualTextBlock1"/>
    <dgm:cxn modelId="{FCBC9C59-5ACC-4758-A250-9EB2E49F3609}" type="presParOf" srcId="{704A7B11-6807-4372-939E-62445283219C}" destId="{A5DFF864-8ABD-4342-A2E8-67A8D96562EE}" srcOrd="1" destOrd="0" presId="urn:microsoft.com/office/officeart/2024/3/layout/verticalVisualTextBlock1"/>
    <dgm:cxn modelId="{0514D6CC-B39F-4F69-9023-B242A64EA943}" type="presParOf" srcId="{704A7B11-6807-4372-939E-62445283219C}" destId="{74E78A1F-3792-4CB0-A1A9-71EC3FCC50D0}" srcOrd="2" destOrd="0" presId="urn:microsoft.com/office/officeart/2024/3/layout/verticalVisualTextBlock1"/>
    <dgm:cxn modelId="{6C1E35BF-4B20-4BF3-8B49-5E8BC08BF694}" type="presParOf" srcId="{74E78A1F-3792-4CB0-A1A9-71EC3FCC50D0}" destId="{488D863B-0389-4E73-AAFA-738590AF0833}" srcOrd="0" destOrd="0" presId="urn:microsoft.com/office/officeart/2024/3/layout/verticalVisualTextBlock1"/>
    <dgm:cxn modelId="{2DC8896C-7D0C-485E-8A07-2CFCE5B35BB2}" type="presParOf" srcId="{74E78A1F-3792-4CB0-A1A9-71EC3FCC50D0}" destId="{97412DC4-00CF-473F-A5FA-AAC02973EB93}" srcOrd="1" destOrd="0" presId="urn:microsoft.com/office/officeart/2024/3/layout/verticalVisualTextBlock1"/>
    <dgm:cxn modelId="{65E11643-BB40-4A98-BEDB-4A790486B4B5}" type="presParOf" srcId="{74E78A1F-3792-4CB0-A1A9-71EC3FCC50D0}" destId="{E1B37D82-4DDE-4A1D-B1E1-48A2DF3AF509}" srcOrd="2" destOrd="0" presId="urn:microsoft.com/office/officeart/2024/3/layout/verticalVisualTextBlock1"/>
    <dgm:cxn modelId="{1E4A5DB2-531E-456D-908D-2C269E393DE9}" type="presParOf" srcId="{704A7B11-6807-4372-939E-62445283219C}" destId="{56075F6D-E465-4C55-95D3-DE30FDC07AE6}" srcOrd="3" destOrd="0" presId="urn:microsoft.com/office/officeart/2024/3/layout/verticalVisualTextBlock1"/>
    <dgm:cxn modelId="{71A36D3E-8D39-4F92-8266-4A9C0C4F78BE}" type="presParOf" srcId="{704A7B11-6807-4372-939E-62445283219C}" destId="{4F003FCB-4CC4-40BC-B177-98879ACADB1F}" srcOrd="4" destOrd="0" presId="urn:microsoft.com/office/officeart/2024/3/layout/verticalVisualTextBlock1"/>
    <dgm:cxn modelId="{CBE15537-24B4-40F8-A726-65D1DEC55E25}" type="presParOf" srcId="{4F003FCB-4CC4-40BC-B177-98879ACADB1F}" destId="{B11174E3-CB46-4F4C-A1C8-A67F1373C7E0}" srcOrd="0" destOrd="0" presId="urn:microsoft.com/office/officeart/2024/3/layout/verticalVisualTextBlock1"/>
    <dgm:cxn modelId="{585711F2-A8FD-4762-B593-548DFBA72AC2}" type="presParOf" srcId="{4F003FCB-4CC4-40BC-B177-98879ACADB1F}" destId="{933EA4B2-F5BE-4752-ACE9-F06B0BC376AE}" srcOrd="1" destOrd="0" presId="urn:microsoft.com/office/officeart/2024/3/layout/verticalVisualTextBlock1"/>
    <dgm:cxn modelId="{0F59A7CD-B5CC-49F0-9421-B4CC623B7CB4}" type="presParOf" srcId="{4F003FCB-4CC4-40BC-B177-98879ACADB1F}" destId="{2FEC491D-7E6F-4827-96D6-0BBA4D1F5906}"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A4919E-BFBF-4527-ACE4-010A4B2BDBFD}"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s-CL"/>
        </a:p>
      </dgm:t>
    </dgm:pt>
    <dgm:pt modelId="{7D2359FE-7399-474B-B050-43FAE261AA4F}">
      <dgm:prSet/>
      <dgm:spPr/>
      <dgm:t>
        <a:bodyPr/>
        <a:lstStyle/>
        <a:p>
          <a:pPr>
            <a:lnSpc>
              <a:spcPct val="100000"/>
            </a:lnSpc>
            <a:defRPr b="1"/>
          </a:pPr>
          <a:r>
            <a:rPr lang="es-CL"/>
            <a:t>Diferencias en Incoterms</a:t>
          </a:r>
        </a:p>
      </dgm:t>
    </dgm:pt>
    <dgm:pt modelId="{BC11AF5F-BC3B-42B6-B763-228D2850BE6E}" type="parTrans" cxnId="{A889EB0C-55BA-4587-920F-502B3C5E0C9F}">
      <dgm:prSet/>
      <dgm:spPr/>
      <dgm:t>
        <a:bodyPr/>
        <a:lstStyle/>
        <a:p>
          <a:endParaRPr lang="es-CL"/>
        </a:p>
      </dgm:t>
    </dgm:pt>
    <dgm:pt modelId="{6C801A17-B854-4AF8-85B3-ABE096F65034}" type="sibTrans" cxnId="{A889EB0C-55BA-4587-920F-502B3C5E0C9F}">
      <dgm:prSet/>
      <dgm:spPr/>
      <dgm:t>
        <a:bodyPr/>
        <a:lstStyle/>
        <a:p>
          <a:pPr>
            <a:lnSpc>
              <a:spcPct val="100000"/>
            </a:lnSpc>
            <a:defRPr b="1"/>
          </a:pPr>
          <a:endParaRPr lang="es-CL"/>
        </a:p>
      </dgm:t>
    </dgm:pt>
    <dgm:pt modelId="{787319CB-2B23-4681-B6E9-D830C444AE15}">
      <dgm:prSet/>
      <dgm:spPr/>
      <dgm:t>
        <a:bodyPr/>
        <a:lstStyle/>
        <a:p>
          <a:pPr>
            <a:lnSpc>
              <a:spcPct val="100000"/>
            </a:lnSpc>
          </a:pPr>
          <a:r>
            <a:rPr lang="es-CL"/>
            <a:t>Comprender las diferencias entre los Incoterms es crucial para seleccionar el más adecuado para cada operación comercial.</a:t>
          </a:r>
        </a:p>
      </dgm:t>
    </dgm:pt>
    <dgm:pt modelId="{07345DF4-BBB5-43C4-89CF-8853EF537AB4}" type="parTrans" cxnId="{B9873D25-D375-4BF0-99BA-C4B38A71E1EB}">
      <dgm:prSet/>
      <dgm:spPr/>
      <dgm:t>
        <a:bodyPr/>
        <a:lstStyle/>
        <a:p>
          <a:endParaRPr lang="es-CL"/>
        </a:p>
      </dgm:t>
    </dgm:pt>
    <dgm:pt modelId="{15D7C5A5-F52A-4D16-9508-181091F4EDAC}" type="sibTrans" cxnId="{B9873D25-D375-4BF0-99BA-C4B38A71E1EB}">
      <dgm:prSet/>
      <dgm:spPr/>
      <dgm:t>
        <a:bodyPr/>
        <a:lstStyle/>
        <a:p>
          <a:endParaRPr lang="es-CL"/>
        </a:p>
      </dgm:t>
    </dgm:pt>
    <dgm:pt modelId="{670EA8ED-FFB3-409B-9DBA-E6F800F64E34}">
      <dgm:prSet/>
      <dgm:spPr/>
      <dgm:t>
        <a:bodyPr/>
        <a:lstStyle/>
        <a:p>
          <a:pPr>
            <a:lnSpc>
              <a:spcPct val="100000"/>
            </a:lnSpc>
            <a:defRPr b="1"/>
          </a:pPr>
          <a:r>
            <a:rPr lang="es-CL"/>
            <a:t>Transferencia de Riesgo</a:t>
          </a:r>
        </a:p>
      </dgm:t>
    </dgm:pt>
    <dgm:pt modelId="{C68BCE9A-852F-44D9-B3DF-0A34CD5FD95E}" type="parTrans" cxnId="{82E60E51-D85B-414A-84FC-4B21E75D92E8}">
      <dgm:prSet/>
      <dgm:spPr/>
      <dgm:t>
        <a:bodyPr/>
        <a:lstStyle/>
        <a:p>
          <a:endParaRPr lang="es-CL"/>
        </a:p>
      </dgm:t>
    </dgm:pt>
    <dgm:pt modelId="{461D3B7A-B0BF-4108-B1A6-4F811BA0D96E}" type="sibTrans" cxnId="{82E60E51-D85B-414A-84FC-4B21E75D92E8}">
      <dgm:prSet/>
      <dgm:spPr/>
      <dgm:t>
        <a:bodyPr/>
        <a:lstStyle/>
        <a:p>
          <a:pPr>
            <a:lnSpc>
              <a:spcPct val="100000"/>
            </a:lnSpc>
            <a:defRPr b="1"/>
          </a:pPr>
          <a:endParaRPr lang="es-CL"/>
        </a:p>
      </dgm:t>
    </dgm:pt>
    <dgm:pt modelId="{C6B9BD87-5CE3-4B57-BE12-E5213CB9203E}">
      <dgm:prSet/>
      <dgm:spPr/>
      <dgm:t>
        <a:bodyPr/>
        <a:lstStyle/>
        <a:p>
          <a:pPr>
            <a:lnSpc>
              <a:spcPct val="100000"/>
            </a:lnSpc>
          </a:pPr>
          <a:r>
            <a:rPr lang="es-CL"/>
            <a:t>Cada Incoterm define cómo se realiza la transferencia de riesgo entre el vendedor y el comprador durante la transacción.</a:t>
          </a:r>
        </a:p>
      </dgm:t>
    </dgm:pt>
    <dgm:pt modelId="{742A76EE-F230-4ED2-89EE-A810F0D3AAA1}" type="parTrans" cxnId="{FB2F1622-5C64-4992-BB52-2EEBFA705BE0}">
      <dgm:prSet/>
      <dgm:spPr/>
      <dgm:t>
        <a:bodyPr/>
        <a:lstStyle/>
        <a:p>
          <a:endParaRPr lang="es-CL"/>
        </a:p>
      </dgm:t>
    </dgm:pt>
    <dgm:pt modelId="{84A29D95-A941-408A-B909-E0D17865C513}" type="sibTrans" cxnId="{FB2F1622-5C64-4992-BB52-2EEBFA705BE0}">
      <dgm:prSet/>
      <dgm:spPr/>
      <dgm:t>
        <a:bodyPr/>
        <a:lstStyle/>
        <a:p>
          <a:endParaRPr lang="es-CL"/>
        </a:p>
      </dgm:t>
    </dgm:pt>
    <dgm:pt modelId="{0559E133-2C69-4052-A8BE-1BAE075FC5F0}">
      <dgm:prSet/>
      <dgm:spPr/>
      <dgm:t>
        <a:bodyPr/>
        <a:lstStyle/>
        <a:p>
          <a:pPr>
            <a:lnSpc>
              <a:spcPct val="100000"/>
            </a:lnSpc>
            <a:defRPr b="1"/>
          </a:pPr>
          <a:r>
            <a:rPr lang="es-CL"/>
            <a:t>Costos y Responsabilidades</a:t>
          </a:r>
        </a:p>
      </dgm:t>
    </dgm:pt>
    <dgm:pt modelId="{70BFF0FC-ED7D-4ED5-9D01-9C9419B873D0}" type="parTrans" cxnId="{8216011B-6D8B-42EA-BEFF-105542AAD00A}">
      <dgm:prSet/>
      <dgm:spPr/>
      <dgm:t>
        <a:bodyPr/>
        <a:lstStyle/>
        <a:p>
          <a:endParaRPr lang="es-CL"/>
        </a:p>
      </dgm:t>
    </dgm:pt>
    <dgm:pt modelId="{46BC694A-2F0B-479F-8614-F3E8772DDD08}" type="sibTrans" cxnId="{8216011B-6D8B-42EA-BEFF-105542AAD00A}">
      <dgm:prSet/>
      <dgm:spPr/>
      <dgm:t>
        <a:bodyPr/>
        <a:lstStyle/>
        <a:p>
          <a:endParaRPr lang="es-CL"/>
        </a:p>
      </dgm:t>
    </dgm:pt>
    <dgm:pt modelId="{7D53AAFC-C0DC-4B77-B868-9D207387DE17}">
      <dgm:prSet/>
      <dgm:spPr/>
      <dgm:t>
        <a:bodyPr/>
        <a:lstStyle/>
        <a:p>
          <a:pPr>
            <a:lnSpc>
              <a:spcPct val="100000"/>
            </a:lnSpc>
          </a:pPr>
          <a:r>
            <a:rPr lang="es-CL"/>
            <a:t>Los Incoterms también determinan la asignación de costos y responsabilidades a lo largo del proceso de envío.</a:t>
          </a:r>
        </a:p>
      </dgm:t>
    </dgm:pt>
    <dgm:pt modelId="{A59130CC-3571-4FC5-A960-30A3490DDF1F}" type="parTrans" cxnId="{0D1C32E5-43C6-4558-B78A-77171BD82522}">
      <dgm:prSet/>
      <dgm:spPr/>
      <dgm:t>
        <a:bodyPr/>
        <a:lstStyle/>
        <a:p>
          <a:endParaRPr lang="es-CL"/>
        </a:p>
      </dgm:t>
    </dgm:pt>
    <dgm:pt modelId="{6E2B365A-3687-4785-B037-914198EA35FC}" type="sibTrans" cxnId="{0D1C32E5-43C6-4558-B78A-77171BD82522}">
      <dgm:prSet/>
      <dgm:spPr/>
      <dgm:t>
        <a:bodyPr/>
        <a:lstStyle/>
        <a:p>
          <a:endParaRPr lang="es-CL"/>
        </a:p>
      </dgm:t>
    </dgm:pt>
    <dgm:pt modelId="{DA316611-8789-4460-9D71-BADD836E52C4}" type="pres">
      <dgm:prSet presAssocID="{2CA4919E-BFBF-4527-ACE4-010A4B2BDBFD}" presName="Root" presStyleCnt="0">
        <dgm:presLayoutVars>
          <dgm:dir/>
          <dgm:resizeHandles val="exact"/>
        </dgm:presLayoutVars>
      </dgm:prSet>
      <dgm:spPr/>
    </dgm:pt>
    <dgm:pt modelId="{F2A1BD0F-14CD-45CF-A042-DF5707EA3B4E}" type="pres">
      <dgm:prSet presAssocID="{7D2359FE-7399-474B-B050-43FAE261AA4F}" presName="Composite" presStyleCnt="0"/>
      <dgm:spPr/>
    </dgm:pt>
    <dgm:pt modelId="{CA225350-E985-48AF-B084-BD40075B8A01}" type="pres">
      <dgm:prSet presAssocID="{7D2359FE-7399-474B-B050-43FAE261AA4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r="-10" b="-10"/>
          <a:stretch/>
        </a:blipFill>
      </dgm:spPr>
      <dgm:extLst>
        <a:ext uri="{E40237B7-FDA0-4F09-8148-C483321AD2D9}">
          <dgm14:cNvPr xmlns:dgm14="http://schemas.microsoft.com/office/drawing/2010/diagram" id="0" name="" descr="Palmera cerca de la playa. Vista isométrica."/>
        </a:ext>
      </dgm:extLst>
    </dgm:pt>
    <dgm:pt modelId="{5B478FF7-5984-4EAD-887A-7AA529EA5012}" type="pres">
      <dgm:prSet presAssocID="{7D2359FE-7399-474B-B050-43FAE261AA4F}" presName="Subtitle" presStyleLbl="revTx" presStyleIdx="0" presStyleCnt="6">
        <dgm:presLayoutVars>
          <dgm:chMax val="0"/>
          <dgm:bulletEnabled/>
        </dgm:presLayoutVars>
      </dgm:prSet>
      <dgm:spPr/>
    </dgm:pt>
    <dgm:pt modelId="{A66859D6-98DD-4461-A9E7-B00D13EB0519}" type="pres">
      <dgm:prSet presAssocID="{7D2359FE-7399-474B-B050-43FAE261AA4F}" presName="Description" presStyleLbl="revTx" presStyleIdx="1" presStyleCnt="6">
        <dgm:presLayoutVars>
          <dgm:bulletEnabled/>
        </dgm:presLayoutVars>
      </dgm:prSet>
      <dgm:spPr/>
    </dgm:pt>
    <dgm:pt modelId="{76C02773-80EB-4B4F-8F3A-1B86797D24F9}" type="pres">
      <dgm:prSet presAssocID="{6C801A17-B854-4AF8-85B3-ABE096F65034}" presName="sibTrans" presStyleLbl="sibTrans2D1" presStyleIdx="0" presStyleCnt="0"/>
      <dgm:spPr/>
    </dgm:pt>
    <dgm:pt modelId="{1D70F91B-0888-4504-8867-D4DC722B2D61}" type="pres">
      <dgm:prSet presAssocID="{670EA8ED-FFB3-409B-9DBA-E6F800F64E34}" presName="Composite" presStyleCnt="0"/>
      <dgm:spPr/>
    </dgm:pt>
    <dgm:pt modelId="{086467F8-9722-4FF3-8AD4-96088B39D9A1}" type="pres">
      <dgm:prSet presAssocID="{670EA8ED-FFB3-409B-9DBA-E6F800F64E34}"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30981" r="2272" b="4"/>
          <a:stretch/>
        </a:blipFill>
      </dgm:spPr>
      <dgm:extLst>
        <a:ext uri="{E40237B7-FDA0-4F09-8148-C483321AD2D9}">
          <dgm14:cNvPr xmlns:dgm14="http://schemas.microsoft.com/office/drawing/2010/diagram" id="0" name="" descr="Concepto de finanzas y crecimiento sostenible de invernadero piramidal brillante"/>
        </a:ext>
      </dgm:extLst>
    </dgm:pt>
    <dgm:pt modelId="{329B602C-75C8-4903-B9D9-604895F54A91}" type="pres">
      <dgm:prSet presAssocID="{670EA8ED-FFB3-409B-9DBA-E6F800F64E34}" presName="Subtitle" presStyleLbl="revTx" presStyleIdx="2" presStyleCnt="6">
        <dgm:presLayoutVars>
          <dgm:chMax val="0"/>
          <dgm:bulletEnabled/>
        </dgm:presLayoutVars>
      </dgm:prSet>
      <dgm:spPr/>
    </dgm:pt>
    <dgm:pt modelId="{3914C42F-A17C-4017-9FF0-B5E02FF38B8A}" type="pres">
      <dgm:prSet presAssocID="{670EA8ED-FFB3-409B-9DBA-E6F800F64E34}" presName="Description" presStyleLbl="revTx" presStyleIdx="3" presStyleCnt="6">
        <dgm:presLayoutVars>
          <dgm:bulletEnabled/>
        </dgm:presLayoutVars>
      </dgm:prSet>
      <dgm:spPr/>
    </dgm:pt>
    <dgm:pt modelId="{23EEB6F3-DB56-4352-A77F-1DDD4C880EA4}" type="pres">
      <dgm:prSet presAssocID="{461D3B7A-B0BF-4108-B1A6-4F811BA0D96E}" presName="sibTrans" presStyleLbl="sibTrans2D1" presStyleIdx="0" presStyleCnt="0"/>
      <dgm:spPr/>
    </dgm:pt>
    <dgm:pt modelId="{B700AA02-B2B5-4812-81C2-690369786500}" type="pres">
      <dgm:prSet presAssocID="{0559E133-2C69-4052-A8BE-1BAE075FC5F0}" presName="Composite" presStyleCnt="0"/>
      <dgm:spPr/>
    </dgm:pt>
    <dgm:pt modelId="{326840CE-E147-4B3F-997B-0756533A2599}" type="pres">
      <dgm:prSet presAssocID="{0559E133-2C69-4052-A8BE-1BAE075FC5F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9670" r="13583" b="4"/>
          <a:stretch/>
        </a:blipFill>
      </dgm:spPr>
      <dgm:extLst>
        <a:ext uri="{E40237B7-FDA0-4F09-8148-C483321AD2D9}">
          <dgm14:cNvPr xmlns:dgm14="http://schemas.microsoft.com/office/drawing/2010/diagram" id="0" name="" descr="Un feedback muy positivo."/>
        </a:ext>
      </dgm:extLst>
    </dgm:pt>
    <dgm:pt modelId="{0542A8FD-03F5-4180-A1AA-4C543729DA17}" type="pres">
      <dgm:prSet presAssocID="{0559E133-2C69-4052-A8BE-1BAE075FC5F0}" presName="Subtitle" presStyleLbl="revTx" presStyleIdx="4" presStyleCnt="6">
        <dgm:presLayoutVars>
          <dgm:chMax val="0"/>
          <dgm:bulletEnabled/>
        </dgm:presLayoutVars>
      </dgm:prSet>
      <dgm:spPr/>
    </dgm:pt>
    <dgm:pt modelId="{6971048D-B62E-4FFA-AFCC-0313AA7F5CE1}" type="pres">
      <dgm:prSet presAssocID="{0559E133-2C69-4052-A8BE-1BAE075FC5F0}" presName="Description" presStyleLbl="revTx" presStyleIdx="5" presStyleCnt="6">
        <dgm:presLayoutVars>
          <dgm:bulletEnabled/>
        </dgm:presLayoutVars>
      </dgm:prSet>
      <dgm:spPr/>
    </dgm:pt>
  </dgm:ptLst>
  <dgm:cxnLst>
    <dgm:cxn modelId="{A889EB0C-55BA-4587-920F-502B3C5E0C9F}" srcId="{2CA4919E-BFBF-4527-ACE4-010A4B2BDBFD}" destId="{7D2359FE-7399-474B-B050-43FAE261AA4F}" srcOrd="0" destOrd="0" parTransId="{BC11AF5F-BC3B-42B6-B763-228D2850BE6E}" sibTransId="{6C801A17-B854-4AF8-85B3-ABE096F65034}"/>
    <dgm:cxn modelId="{8216011B-6D8B-42EA-BEFF-105542AAD00A}" srcId="{2CA4919E-BFBF-4527-ACE4-010A4B2BDBFD}" destId="{0559E133-2C69-4052-A8BE-1BAE075FC5F0}" srcOrd="2" destOrd="0" parTransId="{70BFF0FC-ED7D-4ED5-9D01-9C9419B873D0}" sibTransId="{46BC694A-2F0B-479F-8614-F3E8772DDD08}"/>
    <dgm:cxn modelId="{FB2F1622-5C64-4992-BB52-2EEBFA705BE0}" srcId="{670EA8ED-FFB3-409B-9DBA-E6F800F64E34}" destId="{C6B9BD87-5CE3-4B57-BE12-E5213CB9203E}" srcOrd="0" destOrd="0" parTransId="{742A76EE-F230-4ED2-89EE-A810F0D3AAA1}" sibTransId="{84A29D95-A941-408A-B909-E0D17865C513}"/>
    <dgm:cxn modelId="{B9873D25-D375-4BF0-99BA-C4B38A71E1EB}" srcId="{7D2359FE-7399-474B-B050-43FAE261AA4F}" destId="{787319CB-2B23-4681-B6E9-D830C444AE15}" srcOrd="0" destOrd="0" parTransId="{07345DF4-BBB5-43C4-89CF-8853EF537AB4}" sibTransId="{15D7C5A5-F52A-4D16-9508-181091F4EDAC}"/>
    <dgm:cxn modelId="{F98F663D-5327-42CB-A3FB-5A3ADC753016}" type="presOf" srcId="{2CA4919E-BFBF-4527-ACE4-010A4B2BDBFD}" destId="{DA316611-8789-4460-9D71-BADD836E52C4}" srcOrd="0" destOrd="0" presId="urn:microsoft.com/office/officeart/2024/3/layout/verticalVisualTextBlock1"/>
    <dgm:cxn modelId="{1E52AE5C-D46B-471B-88E2-B5DE6226EB4A}" type="presOf" srcId="{461D3B7A-B0BF-4108-B1A6-4F811BA0D96E}" destId="{23EEB6F3-DB56-4352-A77F-1DDD4C880EA4}" srcOrd="0" destOrd="0" presId="urn:microsoft.com/office/officeart/2024/3/layout/verticalVisualTextBlock1"/>
    <dgm:cxn modelId="{82E60E51-D85B-414A-84FC-4B21E75D92E8}" srcId="{2CA4919E-BFBF-4527-ACE4-010A4B2BDBFD}" destId="{670EA8ED-FFB3-409B-9DBA-E6F800F64E34}" srcOrd="1" destOrd="0" parTransId="{C68BCE9A-852F-44D9-B3DF-0A34CD5FD95E}" sibTransId="{461D3B7A-B0BF-4108-B1A6-4F811BA0D96E}"/>
    <dgm:cxn modelId="{83641B84-2145-4879-92B8-63CE55FEEE4E}" type="presOf" srcId="{0559E133-2C69-4052-A8BE-1BAE075FC5F0}" destId="{0542A8FD-03F5-4180-A1AA-4C543729DA17}" srcOrd="0" destOrd="0" presId="urn:microsoft.com/office/officeart/2024/3/layout/verticalVisualTextBlock1"/>
    <dgm:cxn modelId="{B0DAF4AE-5DF2-48E7-97A4-8C3CE2443ED4}" type="presOf" srcId="{7D53AAFC-C0DC-4B77-B868-9D207387DE17}" destId="{6971048D-B62E-4FFA-AFCC-0313AA7F5CE1}" srcOrd="0" destOrd="0" presId="urn:microsoft.com/office/officeart/2024/3/layout/verticalVisualTextBlock1"/>
    <dgm:cxn modelId="{0CCBCDB3-1A94-4C49-A7E0-CBB1A4925D89}" type="presOf" srcId="{6C801A17-B854-4AF8-85B3-ABE096F65034}" destId="{76C02773-80EB-4B4F-8F3A-1B86797D24F9}" srcOrd="0" destOrd="0" presId="urn:microsoft.com/office/officeart/2024/3/layout/verticalVisualTextBlock1"/>
    <dgm:cxn modelId="{395534BA-363C-4233-9284-9DE55646407C}" type="presOf" srcId="{787319CB-2B23-4681-B6E9-D830C444AE15}" destId="{A66859D6-98DD-4461-A9E7-B00D13EB0519}" srcOrd="0" destOrd="0" presId="urn:microsoft.com/office/officeart/2024/3/layout/verticalVisualTextBlock1"/>
    <dgm:cxn modelId="{0C0D23C1-E712-40DE-92C7-468078FDE4BE}" type="presOf" srcId="{C6B9BD87-5CE3-4B57-BE12-E5213CB9203E}" destId="{3914C42F-A17C-4017-9FF0-B5E02FF38B8A}" srcOrd="0" destOrd="0" presId="urn:microsoft.com/office/officeart/2024/3/layout/verticalVisualTextBlock1"/>
    <dgm:cxn modelId="{0B6E02CB-633C-469A-9535-1994747178E5}" type="presOf" srcId="{670EA8ED-FFB3-409B-9DBA-E6F800F64E34}" destId="{329B602C-75C8-4903-B9D9-604895F54A91}" srcOrd="0" destOrd="0" presId="urn:microsoft.com/office/officeart/2024/3/layout/verticalVisualTextBlock1"/>
    <dgm:cxn modelId="{0D1C32E5-43C6-4558-B78A-77171BD82522}" srcId="{0559E133-2C69-4052-A8BE-1BAE075FC5F0}" destId="{7D53AAFC-C0DC-4B77-B868-9D207387DE17}" srcOrd="0" destOrd="0" parTransId="{A59130CC-3571-4FC5-A960-30A3490DDF1F}" sibTransId="{6E2B365A-3687-4785-B037-914198EA35FC}"/>
    <dgm:cxn modelId="{833079F7-1881-4F46-AB81-86036EC1E18E}" type="presOf" srcId="{7D2359FE-7399-474B-B050-43FAE261AA4F}" destId="{5B478FF7-5984-4EAD-887A-7AA529EA5012}" srcOrd="0" destOrd="0" presId="urn:microsoft.com/office/officeart/2024/3/layout/verticalVisualTextBlock1"/>
    <dgm:cxn modelId="{B2EE8C10-8BAA-463C-B1D7-FA401704393A}" type="presParOf" srcId="{DA316611-8789-4460-9D71-BADD836E52C4}" destId="{F2A1BD0F-14CD-45CF-A042-DF5707EA3B4E}" srcOrd="0" destOrd="0" presId="urn:microsoft.com/office/officeart/2024/3/layout/verticalVisualTextBlock1"/>
    <dgm:cxn modelId="{80027C93-0C90-41AB-A1C1-748963972F71}" type="presParOf" srcId="{F2A1BD0F-14CD-45CF-A042-DF5707EA3B4E}" destId="{CA225350-E985-48AF-B084-BD40075B8A01}" srcOrd="0" destOrd="0" presId="urn:microsoft.com/office/officeart/2024/3/layout/verticalVisualTextBlock1"/>
    <dgm:cxn modelId="{126006F9-642F-4D5E-A80D-1E96A84BD80F}" type="presParOf" srcId="{F2A1BD0F-14CD-45CF-A042-DF5707EA3B4E}" destId="{5B478FF7-5984-4EAD-887A-7AA529EA5012}" srcOrd="1" destOrd="0" presId="urn:microsoft.com/office/officeart/2024/3/layout/verticalVisualTextBlock1"/>
    <dgm:cxn modelId="{C397F8B0-0E6C-4F92-B7D2-3A63A9011757}" type="presParOf" srcId="{F2A1BD0F-14CD-45CF-A042-DF5707EA3B4E}" destId="{A66859D6-98DD-4461-A9E7-B00D13EB0519}" srcOrd="2" destOrd="0" presId="urn:microsoft.com/office/officeart/2024/3/layout/verticalVisualTextBlock1"/>
    <dgm:cxn modelId="{CADB3E6B-ECD4-47D9-86D9-85A47DCE67DB}" type="presParOf" srcId="{DA316611-8789-4460-9D71-BADD836E52C4}" destId="{76C02773-80EB-4B4F-8F3A-1B86797D24F9}" srcOrd="1" destOrd="0" presId="urn:microsoft.com/office/officeart/2024/3/layout/verticalVisualTextBlock1"/>
    <dgm:cxn modelId="{A42B6FB3-ED31-463D-AC4F-400461B81DC1}" type="presParOf" srcId="{DA316611-8789-4460-9D71-BADD836E52C4}" destId="{1D70F91B-0888-4504-8867-D4DC722B2D61}" srcOrd="2" destOrd="0" presId="urn:microsoft.com/office/officeart/2024/3/layout/verticalVisualTextBlock1"/>
    <dgm:cxn modelId="{68419F7F-1097-4F92-9C15-7452F2384FC5}" type="presParOf" srcId="{1D70F91B-0888-4504-8867-D4DC722B2D61}" destId="{086467F8-9722-4FF3-8AD4-96088B39D9A1}" srcOrd="0" destOrd="0" presId="urn:microsoft.com/office/officeart/2024/3/layout/verticalVisualTextBlock1"/>
    <dgm:cxn modelId="{CCBD308D-C3F9-47C9-ACE5-CD6462F801EB}" type="presParOf" srcId="{1D70F91B-0888-4504-8867-D4DC722B2D61}" destId="{329B602C-75C8-4903-B9D9-604895F54A91}" srcOrd="1" destOrd="0" presId="urn:microsoft.com/office/officeart/2024/3/layout/verticalVisualTextBlock1"/>
    <dgm:cxn modelId="{59F2D550-08E0-4549-B09D-315CF8F6FC97}" type="presParOf" srcId="{1D70F91B-0888-4504-8867-D4DC722B2D61}" destId="{3914C42F-A17C-4017-9FF0-B5E02FF38B8A}" srcOrd="2" destOrd="0" presId="urn:microsoft.com/office/officeart/2024/3/layout/verticalVisualTextBlock1"/>
    <dgm:cxn modelId="{35756ABA-31FB-4D35-9217-C0724E7D6474}" type="presParOf" srcId="{DA316611-8789-4460-9D71-BADD836E52C4}" destId="{23EEB6F3-DB56-4352-A77F-1DDD4C880EA4}" srcOrd="3" destOrd="0" presId="urn:microsoft.com/office/officeart/2024/3/layout/verticalVisualTextBlock1"/>
    <dgm:cxn modelId="{1ED69537-DED7-450F-A9D2-B3C8A1F47719}" type="presParOf" srcId="{DA316611-8789-4460-9D71-BADD836E52C4}" destId="{B700AA02-B2B5-4812-81C2-690369786500}" srcOrd="4" destOrd="0" presId="urn:microsoft.com/office/officeart/2024/3/layout/verticalVisualTextBlock1"/>
    <dgm:cxn modelId="{73663A77-EDF5-479F-9BFD-0A2433478D3C}" type="presParOf" srcId="{B700AA02-B2B5-4812-81C2-690369786500}" destId="{326840CE-E147-4B3F-997B-0756533A2599}" srcOrd="0" destOrd="0" presId="urn:microsoft.com/office/officeart/2024/3/layout/verticalVisualTextBlock1"/>
    <dgm:cxn modelId="{0D99B0CE-1B8C-46DD-A1F1-263C9F3A26D9}" type="presParOf" srcId="{B700AA02-B2B5-4812-81C2-690369786500}" destId="{0542A8FD-03F5-4180-A1AA-4C543729DA17}" srcOrd="1" destOrd="0" presId="urn:microsoft.com/office/officeart/2024/3/layout/verticalVisualTextBlock1"/>
    <dgm:cxn modelId="{E4E2F247-3879-4916-90A6-4921D2014E7B}" type="presParOf" srcId="{B700AA02-B2B5-4812-81C2-690369786500}" destId="{6971048D-B62E-4FFA-AFCC-0313AA7F5CE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1DB646-6B98-45C4-BD74-EEA0FCB77437}" type="doc">
      <dgm:prSet loTypeId="urn:microsoft.com/office/officeart/2024/3/layout/verticalVisualTextBlock1" loCatId="Picture" qsTypeId="urn:microsoft.com/office/officeart/2005/8/quickstyle/simple4" qsCatId="simple" csTypeId="urn:microsoft.com/office/officeart/2005/8/colors/accent0_1" csCatId="mainScheme" phldr="1"/>
      <dgm:spPr/>
      <dgm:t>
        <a:bodyPr/>
        <a:lstStyle/>
        <a:p>
          <a:endParaRPr lang="es-CL"/>
        </a:p>
      </dgm:t>
    </dgm:pt>
    <dgm:pt modelId="{1326A022-E8B1-4242-9398-95E0652E82D0}">
      <dgm:prSet/>
      <dgm:spPr/>
      <dgm:t>
        <a:bodyPr/>
        <a:lstStyle/>
        <a:p>
          <a:pPr>
            <a:lnSpc>
              <a:spcPct val="100000"/>
            </a:lnSpc>
            <a:defRPr b="1"/>
          </a:pPr>
          <a:r>
            <a:rPr lang="es-CL"/>
            <a:t>Errores de interpretación</a:t>
          </a:r>
        </a:p>
      </dgm:t>
    </dgm:pt>
    <dgm:pt modelId="{6B39B125-E301-4BB6-8A62-07B3FDFB8E39}" type="parTrans" cxnId="{CCC2F686-315D-47BC-99A7-FD93BCFA8604}">
      <dgm:prSet/>
      <dgm:spPr/>
      <dgm:t>
        <a:bodyPr/>
        <a:lstStyle/>
        <a:p>
          <a:endParaRPr lang="es-CL"/>
        </a:p>
      </dgm:t>
    </dgm:pt>
    <dgm:pt modelId="{8C876908-4CD5-4656-BA39-E36F9B896C9F}" type="sibTrans" cxnId="{CCC2F686-315D-47BC-99A7-FD93BCFA8604}">
      <dgm:prSet/>
      <dgm:spPr/>
      <dgm:t>
        <a:bodyPr/>
        <a:lstStyle/>
        <a:p>
          <a:pPr>
            <a:lnSpc>
              <a:spcPct val="100000"/>
            </a:lnSpc>
            <a:defRPr b="1"/>
          </a:pPr>
          <a:endParaRPr lang="es-CL"/>
        </a:p>
      </dgm:t>
    </dgm:pt>
    <dgm:pt modelId="{93285718-44FA-4D80-B15B-544E60257A9A}">
      <dgm:prSet/>
      <dgm:spPr/>
      <dgm:t>
        <a:bodyPr/>
        <a:lstStyle/>
        <a:p>
          <a:pPr>
            <a:lnSpc>
              <a:spcPct val="100000"/>
            </a:lnSpc>
          </a:pPr>
          <a:r>
            <a:rPr lang="es-CL"/>
            <a:t>Uno de los errores más comunes es la mala interpretación de los Incoterms. Esto puede causar confusión en las responsabilidades entre comprador y vendedor.</a:t>
          </a:r>
        </a:p>
      </dgm:t>
    </dgm:pt>
    <dgm:pt modelId="{E8F46B24-26E8-4F2D-9208-9B299840C3C8}" type="parTrans" cxnId="{E195DBE8-1C4A-4398-8DAE-897D6333FCDE}">
      <dgm:prSet/>
      <dgm:spPr/>
      <dgm:t>
        <a:bodyPr/>
        <a:lstStyle/>
        <a:p>
          <a:endParaRPr lang="es-CL"/>
        </a:p>
      </dgm:t>
    </dgm:pt>
    <dgm:pt modelId="{10300675-F621-4C20-8ECC-356E70676A43}" type="sibTrans" cxnId="{E195DBE8-1C4A-4398-8DAE-897D6333FCDE}">
      <dgm:prSet/>
      <dgm:spPr/>
      <dgm:t>
        <a:bodyPr/>
        <a:lstStyle/>
        <a:p>
          <a:endParaRPr lang="es-CL"/>
        </a:p>
      </dgm:t>
    </dgm:pt>
    <dgm:pt modelId="{61D427EA-7F30-4864-A586-4227977ACDE5}">
      <dgm:prSet/>
      <dgm:spPr/>
      <dgm:t>
        <a:bodyPr/>
        <a:lstStyle/>
        <a:p>
          <a:pPr>
            <a:lnSpc>
              <a:spcPct val="100000"/>
            </a:lnSpc>
            <a:defRPr b="1"/>
          </a:pPr>
          <a:r>
            <a:rPr lang="es-CL"/>
            <a:t>Falta de claridad en contratos</a:t>
          </a:r>
        </a:p>
      </dgm:t>
    </dgm:pt>
    <dgm:pt modelId="{B592E5F9-E030-439E-8AB3-9305841382FB}" type="parTrans" cxnId="{C98DF3BE-6539-4F9B-9671-7D172B2BEE4B}">
      <dgm:prSet/>
      <dgm:spPr/>
      <dgm:t>
        <a:bodyPr/>
        <a:lstStyle/>
        <a:p>
          <a:endParaRPr lang="es-CL"/>
        </a:p>
      </dgm:t>
    </dgm:pt>
    <dgm:pt modelId="{AAB24FA6-8E32-423B-A830-68FEC3E916CF}" type="sibTrans" cxnId="{C98DF3BE-6539-4F9B-9671-7D172B2BEE4B}">
      <dgm:prSet/>
      <dgm:spPr/>
      <dgm:t>
        <a:bodyPr/>
        <a:lstStyle/>
        <a:p>
          <a:pPr>
            <a:lnSpc>
              <a:spcPct val="100000"/>
            </a:lnSpc>
            <a:defRPr b="1"/>
          </a:pPr>
          <a:endParaRPr lang="es-CL"/>
        </a:p>
      </dgm:t>
    </dgm:pt>
    <dgm:pt modelId="{80D5FC36-BB2C-4D38-BD28-D9D4E80060F2}">
      <dgm:prSet/>
      <dgm:spPr/>
      <dgm:t>
        <a:bodyPr/>
        <a:lstStyle/>
        <a:p>
          <a:pPr>
            <a:lnSpc>
              <a:spcPct val="100000"/>
            </a:lnSpc>
          </a:pPr>
          <a:r>
            <a:rPr lang="es-CL"/>
            <a:t>La falta de claridad en los contratos puede llevar a disputas. Es crucial definir claramente los términos acordados para evitar malentendidos.</a:t>
          </a:r>
        </a:p>
      </dgm:t>
    </dgm:pt>
    <dgm:pt modelId="{92631152-BC23-4C79-BB54-A6DF1D3E0A4B}" type="parTrans" cxnId="{4159068E-8B17-4168-A843-E010C5460B34}">
      <dgm:prSet/>
      <dgm:spPr/>
      <dgm:t>
        <a:bodyPr/>
        <a:lstStyle/>
        <a:p>
          <a:endParaRPr lang="es-CL"/>
        </a:p>
      </dgm:t>
    </dgm:pt>
    <dgm:pt modelId="{EB204CAE-076C-4D3A-B783-E6FE113CF1F6}" type="sibTrans" cxnId="{4159068E-8B17-4168-A843-E010C5460B34}">
      <dgm:prSet/>
      <dgm:spPr/>
      <dgm:t>
        <a:bodyPr/>
        <a:lstStyle/>
        <a:p>
          <a:endParaRPr lang="es-CL"/>
        </a:p>
      </dgm:t>
    </dgm:pt>
    <dgm:pt modelId="{8272C589-EF4E-4855-AE29-7013CECAC6B4}">
      <dgm:prSet/>
      <dgm:spPr/>
      <dgm:t>
        <a:bodyPr/>
        <a:lstStyle/>
        <a:p>
          <a:pPr>
            <a:lnSpc>
              <a:spcPct val="100000"/>
            </a:lnSpc>
            <a:defRPr b="1"/>
          </a:pPr>
          <a:r>
            <a:rPr lang="es-CL"/>
            <a:t>No actualizar conocimientos</a:t>
          </a:r>
        </a:p>
      </dgm:t>
    </dgm:pt>
    <dgm:pt modelId="{B5A53610-4244-47F4-8CB7-0294463102BF}" type="parTrans" cxnId="{CF5F4A99-9281-42C4-9094-E9E8EDDF6E35}">
      <dgm:prSet/>
      <dgm:spPr/>
      <dgm:t>
        <a:bodyPr/>
        <a:lstStyle/>
        <a:p>
          <a:endParaRPr lang="es-CL"/>
        </a:p>
      </dgm:t>
    </dgm:pt>
    <dgm:pt modelId="{50FC6783-BE8E-4E29-8537-BB42CDF0292A}" type="sibTrans" cxnId="{CF5F4A99-9281-42C4-9094-E9E8EDDF6E35}">
      <dgm:prSet/>
      <dgm:spPr/>
      <dgm:t>
        <a:bodyPr/>
        <a:lstStyle/>
        <a:p>
          <a:endParaRPr lang="es-CL"/>
        </a:p>
      </dgm:t>
    </dgm:pt>
    <dgm:pt modelId="{61B1A165-A0E8-4DB2-A26A-92C0F5B0B442}">
      <dgm:prSet/>
      <dgm:spPr/>
      <dgm:t>
        <a:bodyPr/>
        <a:lstStyle/>
        <a:p>
          <a:pPr>
            <a:lnSpc>
              <a:spcPct val="100000"/>
            </a:lnSpc>
          </a:pPr>
          <a:r>
            <a:rPr lang="es-CL"/>
            <a:t>No mantenerse actualizado con las versiones más recientes de los Incoterms puede resultar en errores. Es vital conocer las actualizaciones para asegurar transacciones efectivas.</a:t>
          </a:r>
        </a:p>
      </dgm:t>
    </dgm:pt>
    <dgm:pt modelId="{3F650660-D786-472D-B7BD-94E88F9AEB40}" type="parTrans" cxnId="{A2A02AD5-DFB4-4772-9928-479DB4EEA404}">
      <dgm:prSet/>
      <dgm:spPr/>
      <dgm:t>
        <a:bodyPr/>
        <a:lstStyle/>
        <a:p>
          <a:endParaRPr lang="es-CL"/>
        </a:p>
      </dgm:t>
    </dgm:pt>
    <dgm:pt modelId="{B1A01DC0-F919-4961-8766-AFE8B90C4859}" type="sibTrans" cxnId="{A2A02AD5-DFB4-4772-9928-479DB4EEA404}">
      <dgm:prSet/>
      <dgm:spPr/>
      <dgm:t>
        <a:bodyPr/>
        <a:lstStyle/>
        <a:p>
          <a:endParaRPr lang="es-CL"/>
        </a:p>
      </dgm:t>
    </dgm:pt>
    <dgm:pt modelId="{F273E38F-D061-43E1-814F-C98976DF0459}" type="pres">
      <dgm:prSet presAssocID="{5B1DB646-6B98-45C4-BD74-EEA0FCB77437}" presName="Root" presStyleCnt="0">
        <dgm:presLayoutVars>
          <dgm:dir/>
          <dgm:resizeHandles val="exact"/>
        </dgm:presLayoutVars>
      </dgm:prSet>
      <dgm:spPr/>
    </dgm:pt>
    <dgm:pt modelId="{9D258552-D237-4D6A-B163-5612FF126EEB}" type="pres">
      <dgm:prSet presAssocID="{1326A022-E8B1-4242-9398-95E0652E82D0}" presName="Composite" presStyleCnt="0"/>
      <dgm:spPr/>
    </dgm:pt>
    <dgm:pt modelId="{79C9C942-BBE6-4F3F-ADEF-E1F202D911FF}" type="pres">
      <dgm:prSet presAssocID="{1326A022-E8B1-4242-9398-95E0652E82D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0272" r="15230" b="3"/>
          <a:stretch/>
        </a:blipFill>
      </dgm:spPr>
      <dgm:extLst>
        <a:ext uri="{E40237B7-FDA0-4F09-8148-C483321AD2D9}">
          <dgm14:cNvPr xmlns:dgm14="http://schemas.microsoft.com/office/drawing/2010/diagram" id="0" name="" descr="Concepto de estrategia comercial de Blackboard"/>
        </a:ext>
      </dgm:extLst>
    </dgm:pt>
    <dgm:pt modelId="{A24DC5C1-968C-43B8-BDFD-BF8EBACF9385}" type="pres">
      <dgm:prSet presAssocID="{1326A022-E8B1-4242-9398-95E0652E82D0}" presName="Subtitle" presStyleLbl="revTx" presStyleIdx="0" presStyleCnt="6">
        <dgm:presLayoutVars>
          <dgm:chMax val="0"/>
          <dgm:bulletEnabled/>
        </dgm:presLayoutVars>
      </dgm:prSet>
      <dgm:spPr/>
    </dgm:pt>
    <dgm:pt modelId="{3CE9A0DF-0631-4218-812C-56725EDED8A8}" type="pres">
      <dgm:prSet presAssocID="{1326A022-E8B1-4242-9398-95E0652E82D0}" presName="Description" presStyleLbl="revTx" presStyleIdx="1" presStyleCnt="6">
        <dgm:presLayoutVars>
          <dgm:bulletEnabled/>
        </dgm:presLayoutVars>
      </dgm:prSet>
      <dgm:spPr/>
    </dgm:pt>
    <dgm:pt modelId="{ABBAF2B5-4596-4B5D-8A19-268125E84226}" type="pres">
      <dgm:prSet presAssocID="{8C876908-4CD5-4656-BA39-E36F9B896C9F}" presName="sibTrans" presStyleLbl="sibTrans2D1" presStyleIdx="0" presStyleCnt="0"/>
      <dgm:spPr/>
    </dgm:pt>
    <dgm:pt modelId="{4519B45D-2651-45A0-82D1-FDB02C3D3D4B}" type="pres">
      <dgm:prSet presAssocID="{61D427EA-7F30-4864-A586-4227977ACDE5}" presName="Composite" presStyleCnt="0"/>
      <dgm:spPr/>
    </dgm:pt>
    <dgm:pt modelId="{F819F2D7-AD02-4A27-8173-44F95D20A3C4}" type="pres">
      <dgm:prSet presAssocID="{61D427EA-7F30-4864-A586-4227977ACDE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513" r="30740" b="4"/>
          <a:stretch/>
        </a:blipFill>
      </dgm:spPr>
      <dgm:extLst>
        <a:ext uri="{E40237B7-FDA0-4F09-8148-C483321AD2D9}">
          <dgm14:cNvPr xmlns:dgm14="http://schemas.microsoft.com/office/drawing/2010/diagram" id="0" name="" descr="Bolígrafo colocado encima de una línea de firma"/>
        </a:ext>
      </dgm:extLst>
    </dgm:pt>
    <dgm:pt modelId="{F2729301-7CA2-4321-ACF5-1C978D9F42C2}" type="pres">
      <dgm:prSet presAssocID="{61D427EA-7F30-4864-A586-4227977ACDE5}" presName="Subtitle" presStyleLbl="revTx" presStyleIdx="2" presStyleCnt="6">
        <dgm:presLayoutVars>
          <dgm:chMax val="0"/>
          <dgm:bulletEnabled/>
        </dgm:presLayoutVars>
      </dgm:prSet>
      <dgm:spPr/>
    </dgm:pt>
    <dgm:pt modelId="{14256C14-4831-4AC0-AE83-F2D97F5D8311}" type="pres">
      <dgm:prSet presAssocID="{61D427EA-7F30-4864-A586-4227977ACDE5}" presName="Description" presStyleLbl="revTx" presStyleIdx="3" presStyleCnt="6">
        <dgm:presLayoutVars>
          <dgm:bulletEnabled/>
        </dgm:presLayoutVars>
      </dgm:prSet>
      <dgm:spPr/>
    </dgm:pt>
    <dgm:pt modelId="{EB5AACD6-41EE-47C0-8709-5B9DD440DF2B}" type="pres">
      <dgm:prSet presAssocID="{AAB24FA6-8E32-423B-A830-68FEC3E916CF}" presName="sibTrans" presStyleLbl="sibTrans2D1" presStyleIdx="0" presStyleCnt="0"/>
      <dgm:spPr/>
    </dgm:pt>
    <dgm:pt modelId="{37F3B104-908E-4906-86B6-31941236753D}" type="pres">
      <dgm:prSet presAssocID="{8272C589-EF4E-4855-AE29-7013CECAC6B4}" presName="Composite" presStyleCnt="0"/>
      <dgm:spPr/>
    </dgm:pt>
    <dgm:pt modelId="{04F952A4-5B5A-4C41-983F-80F69CC31480}" type="pres">
      <dgm:prSet presAssocID="{8272C589-EF4E-4855-AE29-7013CECAC6B4}"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0012" r="4985" b="-4"/>
          <a:stretch/>
        </a:blipFill>
      </dgm:spPr>
      <dgm:extLst>
        <a:ext uri="{E40237B7-FDA0-4F09-8148-C483321AD2D9}">
          <dgm14:cNvPr xmlns:dgm14="http://schemas.microsoft.com/office/drawing/2010/diagram" id="0" name="" descr="Líder del equipo de capacitación en el aula educativa"/>
        </a:ext>
      </dgm:extLst>
    </dgm:pt>
    <dgm:pt modelId="{80514C05-49E9-4F6D-A0A4-1CDFCCD796BC}" type="pres">
      <dgm:prSet presAssocID="{8272C589-EF4E-4855-AE29-7013CECAC6B4}" presName="Subtitle" presStyleLbl="revTx" presStyleIdx="4" presStyleCnt="6">
        <dgm:presLayoutVars>
          <dgm:chMax val="0"/>
          <dgm:bulletEnabled/>
        </dgm:presLayoutVars>
      </dgm:prSet>
      <dgm:spPr/>
    </dgm:pt>
    <dgm:pt modelId="{7ACF45DB-7BCE-44A8-A0CA-AF7C80EA6AF0}" type="pres">
      <dgm:prSet presAssocID="{8272C589-EF4E-4855-AE29-7013CECAC6B4}" presName="Description" presStyleLbl="revTx" presStyleIdx="5" presStyleCnt="6">
        <dgm:presLayoutVars>
          <dgm:bulletEnabled/>
        </dgm:presLayoutVars>
      </dgm:prSet>
      <dgm:spPr/>
    </dgm:pt>
  </dgm:ptLst>
  <dgm:cxnLst>
    <dgm:cxn modelId="{6E239800-976C-4083-8AC1-E493BF00D4D1}" type="presOf" srcId="{8272C589-EF4E-4855-AE29-7013CECAC6B4}" destId="{80514C05-49E9-4F6D-A0A4-1CDFCCD796BC}" srcOrd="0" destOrd="0" presId="urn:microsoft.com/office/officeart/2024/3/layout/verticalVisualTextBlock1"/>
    <dgm:cxn modelId="{6E993535-DED6-4162-8C42-879E67EE0F7F}" type="presOf" srcId="{5B1DB646-6B98-45C4-BD74-EEA0FCB77437}" destId="{F273E38F-D061-43E1-814F-C98976DF0459}" srcOrd="0" destOrd="0" presId="urn:microsoft.com/office/officeart/2024/3/layout/verticalVisualTextBlock1"/>
    <dgm:cxn modelId="{57242447-56E7-4A88-85E8-0909341FFC98}" type="presOf" srcId="{61B1A165-A0E8-4DB2-A26A-92C0F5B0B442}" destId="{7ACF45DB-7BCE-44A8-A0CA-AF7C80EA6AF0}" srcOrd="0" destOrd="0" presId="urn:microsoft.com/office/officeart/2024/3/layout/verticalVisualTextBlock1"/>
    <dgm:cxn modelId="{3A2B226A-567C-4DBC-BC4B-8FAE57B4955B}" type="presOf" srcId="{93285718-44FA-4D80-B15B-544E60257A9A}" destId="{3CE9A0DF-0631-4218-812C-56725EDED8A8}" srcOrd="0" destOrd="0" presId="urn:microsoft.com/office/officeart/2024/3/layout/verticalVisualTextBlock1"/>
    <dgm:cxn modelId="{0EAA2D82-5ECE-4D5B-9BFD-D9B8B14402F2}" type="presOf" srcId="{1326A022-E8B1-4242-9398-95E0652E82D0}" destId="{A24DC5C1-968C-43B8-BDFD-BF8EBACF9385}" srcOrd="0" destOrd="0" presId="urn:microsoft.com/office/officeart/2024/3/layout/verticalVisualTextBlock1"/>
    <dgm:cxn modelId="{CCC2F686-315D-47BC-99A7-FD93BCFA8604}" srcId="{5B1DB646-6B98-45C4-BD74-EEA0FCB77437}" destId="{1326A022-E8B1-4242-9398-95E0652E82D0}" srcOrd="0" destOrd="0" parTransId="{6B39B125-E301-4BB6-8A62-07B3FDFB8E39}" sibTransId="{8C876908-4CD5-4656-BA39-E36F9B896C9F}"/>
    <dgm:cxn modelId="{4159068E-8B17-4168-A843-E010C5460B34}" srcId="{61D427EA-7F30-4864-A586-4227977ACDE5}" destId="{80D5FC36-BB2C-4D38-BD28-D9D4E80060F2}" srcOrd="0" destOrd="0" parTransId="{92631152-BC23-4C79-BB54-A6DF1D3E0A4B}" sibTransId="{EB204CAE-076C-4D3A-B783-E6FE113CF1F6}"/>
    <dgm:cxn modelId="{67951098-08BA-4A8B-BC1B-EF782832C97F}" type="presOf" srcId="{8C876908-4CD5-4656-BA39-E36F9B896C9F}" destId="{ABBAF2B5-4596-4B5D-8A19-268125E84226}" srcOrd="0" destOrd="0" presId="urn:microsoft.com/office/officeart/2024/3/layout/verticalVisualTextBlock1"/>
    <dgm:cxn modelId="{CF5F4A99-9281-42C4-9094-E9E8EDDF6E35}" srcId="{5B1DB646-6B98-45C4-BD74-EEA0FCB77437}" destId="{8272C589-EF4E-4855-AE29-7013CECAC6B4}" srcOrd="2" destOrd="0" parTransId="{B5A53610-4244-47F4-8CB7-0294463102BF}" sibTransId="{50FC6783-BE8E-4E29-8537-BB42CDF0292A}"/>
    <dgm:cxn modelId="{A2712AA2-C2FD-47A5-BEF6-C75E7164EE21}" type="presOf" srcId="{80D5FC36-BB2C-4D38-BD28-D9D4E80060F2}" destId="{14256C14-4831-4AC0-AE83-F2D97F5D8311}" srcOrd="0" destOrd="0" presId="urn:microsoft.com/office/officeart/2024/3/layout/verticalVisualTextBlock1"/>
    <dgm:cxn modelId="{E6CF8AB0-475F-41AE-98F2-5D738E0CBEA5}" type="presOf" srcId="{61D427EA-7F30-4864-A586-4227977ACDE5}" destId="{F2729301-7CA2-4321-ACF5-1C978D9F42C2}" srcOrd="0" destOrd="0" presId="urn:microsoft.com/office/officeart/2024/3/layout/verticalVisualTextBlock1"/>
    <dgm:cxn modelId="{C98DF3BE-6539-4F9B-9671-7D172B2BEE4B}" srcId="{5B1DB646-6B98-45C4-BD74-EEA0FCB77437}" destId="{61D427EA-7F30-4864-A586-4227977ACDE5}" srcOrd="1" destOrd="0" parTransId="{B592E5F9-E030-439E-8AB3-9305841382FB}" sibTransId="{AAB24FA6-8E32-423B-A830-68FEC3E916CF}"/>
    <dgm:cxn modelId="{A2A02AD5-DFB4-4772-9928-479DB4EEA404}" srcId="{8272C589-EF4E-4855-AE29-7013CECAC6B4}" destId="{61B1A165-A0E8-4DB2-A26A-92C0F5B0B442}" srcOrd="0" destOrd="0" parTransId="{3F650660-D786-472D-B7BD-94E88F9AEB40}" sibTransId="{B1A01DC0-F919-4961-8766-AFE8B90C4859}"/>
    <dgm:cxn modelId="{E195DBE8-1C4A-4398-8DAE-897D6333FCDE}" srcId="{1326A022-E8B1-4242-9398-95E0652E82D0}" destId="{93285718-44FA-4D80-B15B-544E60257A9A}" srcOrd="0" destOrd="0" parTransId="{E8F46B24-26E8-4F2D-9208-9B299840C3C8}" sibTransId="{10300675-F621-4C20-8ECC-356E70676A43}"/>
    <dgm:cxn modelId="{442DE6ED-7779-477E-AB9F-881A5FB664F4}" type="presOf" srcId="{AAB24FA6-8E32-423B-A830-68FEC3E916CF}" destId="{EB5AACD6-41EE-47C0-8709-5B9DD440DF2B}" srcOrd="0" destOrd="0" presId="urn:microsoft.com/office/officeart/2024/3/layout/verticalVisualTextBlock1"/>
    <dgm:cxn modelId="{287CD5C0-243F-4D0C-B4B5-7A6E71E819C5}" type="presParOf" srcId="{F273E38F-D061-43E1-814F-C98976DF0459}" destId="{9D258552-D237-4D6A-B163-5612FF126EEB}" srcOrd="0" destOrd="0" presId="urn:microsoft.com/office/officeart/2024/3/layout/verticalVisualTextBlock1"/>
    <dgm:cxn modelId="{6F798862-A8A4-4B0F-9354-C30D6AC8CD32}" type="presParOf" srcId="{9D258552-D237-4D6A-B163-5612FF126EEB}" destId="{79C9C942-BBE6-4F3F-ADEF-E1F202D911FF}" srcOrd="0" destOrd="0" presId="urn:microsoft.com/office/officeart/2024/3/layout/verticalVisualTextBlock1"/>
    <dgm:cxn modelId="{B8DF027C-3A8D-475F-BBDE-A409CAF9B626}" type="presParOf" srcId="{9D258552-D237-4D6A-B163-5612FF126EEB}" destId="{A24DC5C1-968C-43B8-BDFD-BF8EBACF9385}" srcOrd="1" destOrd="0" presId="urn:microsoft.com/office/officeart/2024/3/layout/verticalVisualTextBlock1"/>
    <dgm:cxn modelId="{712FADA7-FEEC-4BBD-8178-2B2090514790}" type="presParOf" srcId="{9D258552-D237-4D6A-B163-5612FF126EEB}" destId="{3CE9A0DF-0631-4218-812C-56725EDED8A8}" srcOrd="2" destOrd="0" presId="urn:microsoft.com/office/officeart/2024/3/layout/verticalVisualTextBlock1"/>
    <dgm:cxn modelId="{88B1328A-0519-469F-9DA2-07FE631A41BD}" type="presParOf" srcId="{F273E38F-D061-43E1-814F-C98976DF0459}" destId="{ABBAF2B5-4596-4B5D-8A19-268125E84226}" srcOrd="1" destOrd="0" presId="urn:microsoft.com/office/officeart/2024/3/layout/verticalVisualTextBlock1"/>
    <dgm:cxn modelId="{89D76628-81B5-4E93-AB9C-7EF077E08B0F}" type="presParOf" srcId="{F273E38F-D061-43E1-814F-C98976DF0459}" destId="{4519B45D-2651-45A0-82D1-FDB02C3D3D4B}" srcOrd="2" destOrd="0" presId="urn:microsoft.com/office/officeart/2024/3/layout/verticalVisualTextBlock1"/>
    <dgm:cxn modelId="{62CE8AA3-5A6C-4DEC-B923-14D13013D278}" type="presParOf" srcId="{4519B45D-2651-45A0-82D1-FDB02C3D3D4B}" destId="{F819F2D7-AD02-4A27-8173-44F95D20A3C4}" srcOrd="0" destOrd="0" presId="urn:microsoft.com/office/officeart/2024/3/layout/verticalVisualTextBlock1"/>
    <dgm:cxn modelId="{F20940B3-1D5B-4E87-B975-BD85ABA1A249}" type="presParOf" srcId="{4519B45D-2651-45A0-82D1-FDB02C3D3D4B}" destId="{F2729301-7CA2-4321-ACF5-1C978D9F42C2}" srcOrd="1" destOrd="0" presId="urn:microsoft.com/office/officeart/2024/3/layout/verticalVisualTextBlock1"/>
    <dgm:cxn modelId="{66CB7232-664E-4CFE-AC72-DF575D2E6030}" type="presParOf" srcId="{4519B45D-2651-45A0-82D1-FDB02C3D3D4B}" destId="{14256C14-4831-4AC0-AE83-F2D97F5D8311}" srcOrd="2" destOrd="0" presId="urn:microsoft.com/office/officeart/2024/3/layout/verticalVisualTextBlock1"/>
    <dgm:cxn modelId="{02A4BF73-1342-4153-8632-40B0B0563A82}" type="presParOf" srcId="{F273E38F-D061-43E1-814F-C98976DF0459}" destId="{EB5AACD6-41EE-47C0-8709-5B9DD440DF2B}" srcOrd="3" destOrd="0" presId="urn:microsoft.com/office/officeart/2024/3/layout/verticalVisualTextBlock1"/>
    <dgm:cxn modelId="{208B75C3-D22C-4662-8B4A-374A3E18FEA4}" type="presParOf" srcId="{F273E38F-D061-43E1-814F-C98976DF0459}" destId="{37F3B104-908E-4906-86B6-31941236753D}" srcOrd="4" destOrd="0" presId="urn:microsoft.com/office/officeart/2024/3/layout/verticalVisualTextBlock1"/>
    <dgm:cxn modelId="{CB4C5AF7-38AF-4344-A6B1-741B26184A80}" type="presParOf" srcId="{37F3B104-908E-4906-86B6-31941236753D}" destId="{04F952A4-5B5A-4C41-983F-80F69CC31480}" srcOrd="0" destOrd="0" presId="urn:microsoft.com/office/officeart/2024/3/layout/verticalVisualTextBlock1"/>
    <dgm:cxn modelId="{4E34979B-7261-4A8B-8176-A8A64CC8DD6A}" type="presParOf" srcId="{37F3B104-908E-4906-86B6-31941236753D}" destId="{80514C05-49E9-4F6D-A0A4-1CDFCCD796BC}" srcOrd="1" destOrd="0" presId="urn:microsoft.com/office/officeart/2024/3/layout/verticalVisualTextBlock1"/>
    <dgm:cxn modelId="{767D5B9F-B3F4-4B5D-B24C-B6B3ADFE68CB}" type="presParOf" srcId="{37F3B104-908E-4906-86B6-31941236753D}" destId="{7ACF45DB-7BCE-44A8-A0CA-AF7C80EA6AF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FFB3B-9BEA-4303-9BF4-FB5C4F6A0DA7}"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4D7E3B36-31A0-4DDD-90BC-51EDF0AF7D06}">
      <dgm:prSet/>
      <dgm:spPr/>
      <dgm:t>
        <a:bodyPr/>
        <a:lstStyle/>
        <a:p>
          <a:pPr>
            <a:lnSpc>
              <a:spcPct val="100000"/>
            </a:lnSpc>
            <a:defRPr b="1"/>
          </a:pPr>
          <a:r>
            <a:rPr lang="es-MX"/>
            <a:t>Importancia de los Incoterms</a:t>
          </a:r>
          <a:endParaRPr lang="en-US"/>
        </a:p>
      </dgm:t>
    </dgm:pt>
    <dgm:pt modelId="{ACC70954-1C4F-468C-A686-C3642600D13B}" type="parTrans" cxnId="{E3500C35-DC22-41C5-A1C7-5334FA9E66F8}">
      <dgm:prSet/>
      <dgm:spPr/>
      <dgm:t>
        <a:bodyPr/>
        <a:lstStyle/>
        <a:p>
          <a:endParaRPr lang="en-US"/>
        </a:p>
      </dgm:t>
    </dgm:pt>
    <dgm:pt modelId="{F2600A04-4D81-4682-93BF-0DDCB880625C}" type="sibTrans" cxnId="{E3500C35-DC22-41C5-A1C7-5334FA9E66F8}">
      <dgm:prSet/>
      <dgm:spPr/>
      <dgm:t>
        <a:bodyPr/>
        <a:lstStyle/>
        <a:p>
          <a:pPr>
            <a:lnSpc>
              <a:spcPct val="100000"/>
            </a:lnSpc>
            <a:defRPr b="1"/>
          </a:pPr>
          <a:endParaRPr lang="en-US"/>
        </a:p>
      </dgm:t>
    </dgm:pt>
    <dgm:pt modelId="{42D05E19-A59D-46F1-8727-2C42AF57E37A}">
      <dgm:prSet/>
      <dgm:spPr/>
      <dgm:t>
        <a:bodyPr/>
        <a:lstStyle/>
        <a:p>
          <a:pPr>
            <a:lnSpc>
              <a:spcPct val="100000"/>
            </a:lnSpc>
          </a:pPr>
          <a:r>
            <a:rPr lang="es-MX"/>
            <a:t>Los Incoterms son esenciales para facilitar el comercio internacional, definiendo las responsabilidades de compradores y vendedores.</a:t>
          </a:r>
          <a:endParaRPr lang="en-US"/>
        </a:p>
      </dgm:t>
    </dgm:pt>
    <dgm:pt modelId="{40A40007-45CA-4C23-8F92-2DC950EB0FBF}" type="parTrans" cxnId="{256B232E-F4FF-4127-A579-641D7DBD8B59}">
      <dgm:prSet/>
      <dgm:spPr/>
      <dgm:t>
        <a:bodyPr/>
        <a:lstStyle/>
        <a:p>
          <a:endParaRPr lang="en-US"/>
        </a:p>
      </dgm:t>
    </dgm:pt>
    <dgm:pt modelId="{57F0EBA3-7E47-4A67-985E-EE4498D6D2EA}" type="sibTrans" cxnId="{256B232E-F4FF-4127-A579-641D7DBD8B59}">
      <dgm:prSet/>
      <dgm:spPr/>
      <dgm:t>
        <a:bodyPr/>
        <a:lstStyle/>
        <a:p>
          <a:endParaRPr lang="en-US"/>
        </a:p>
      </dgm:t>
    </dgm:pt>
    <dgm:pt modelId="{5D594F18-CDCB-4CA1-87B6-17A9B4792AE3}">
      <dgm:prSet/>
      <dgm:spPr/>
      <dgm:t>
        <a:bodyPr/>
        <a:lstStyle/>
        <a:p>
          <a:pPr>
            <a:lnSpc>
              <a:spcPct val="100000"/>
            </a:lnSpc>
            <a:defRPr b="1"/>
          </a:pPr>
          <a:r>
            <a:rPr lang="es-MX"/>
            <a:t>Minimización de Riesgos</a:t>
          </a:r>
          <a:endParaRPr lang="en-US"/>
        </a:p>
      </dgm:t>
    </dgm:pt>
    <dgm:pt modelId="{7DEF3E29-AB88-4C08-BF33-93D36FB92584}" type="parTrans" cxnId="{B0D87C82-4FC9-464A-92F8-C584EA336ECA}">
      <dgm:prSet/>
      <dgm:spPr/>
      <dgm:t>
        <a:bodyPr/>
        <a:lstStyle/>
        <a:p>
          <a:endParaRPr lang="en-US"/>
        </a:p>
      </dgm:t>
    </dgm:pt>
    <dgm:pt modelId="{8CCA043A-B452-467B-9925-894CEC949323}" type="sibTrans" cxnId="{B0D87C82-4FC9-464A-92F8-C584EA336ECA}">
      <dgm:prSet/>
      <dgm:spPr/>
      <dgm:t>
        <a:bodyPr/>
        <a:lstStyle/>
        <a:p>
          <a:pPr>
            <a:lnSpc>
              <a:spcPct val="100000"/>
            </a:lnSpc>
            <a:defRPr b="1"/>
          </a:pPr>
          <a:endParaRPr lang="en-US"/>
        </a:p>
      </dgm:t>
    </dgm:pt>
    <dgm:pt modelId="{9FDCEEAB-2C5C-4EFE-93E7-8B6E5E8C6156}">
      <dgm:prSet/>
      <dgm:spPr/>
      <dgm:t>
        <a:bodyPr/>
        <a:lstStyle/>
        <a:p>
          <a:pPr>
            <a:lnSpc>
              <a:spcPct val="100000"/>
            </a:lnSpc>
          </a:pPr>
          <a:r>
            <a:rPr lang="es-MX"/>
            <a:t>Entender los Incoterms ayuda a las empresas a reducir riesgos y responsabilidades durante las transacciones comerciales.</a:t>
          </a:r>
          <a:endParaRPr lang="en-US"/>
        </a:p>
      </dgm:t>
    </dgm:pt>
    <dgm:pt modelId="{A3543785-A396-4598-AEDD-5DC08B524A10}" type="parTrans" cxnId="{28EA21F7-9F58-409A-8B26-4AAF48A81C23}">
      <dgm:prSet/>
      <dgm:spPr/>
      <dgm:t>
        <a:bodyPr/>
        <a:lstStyle/>
        <a:p>
          <a:endParaRPr lang="en-US"/>
        </a:p>
      </dgm:t>
    </dgm:pt>
    <dgm:pt modelId="{A5A6C088-658D-4ACE-BFB3-4C757F047FFF}" type="sibTrans" cxnId="{28EA21F7-9F58-409A-8B26-4AAF48A81C23}">
      <dgm:prSet/>
      <dgm:spPr/>
      <dgm:t>
        <a:bodyPr/>
        <a:lstStyle/>
        <a:p>
          <a:endParaRPr lang="en-US"/>
        </a:p>
      </dgm:t>
    </dgm:pt>
    <dgm:pt modelId="{249B1A24-0AEC-49F5-980A-40E590911EC5}">
      <dgm:prSet/>
      <dgm:spPr/>
      <dgm:t>
        <a:bodyPr/>
        <a:lstStyle/>
        <a:p>
          <a:pPr>
            <a:lnSpc>
              <a:spcPct val="100000"/>
            </a:lnSpc>
            <a:defRPr b="1"/>
          </a:pPr>
          <a:r>
            <a:rPr lang="es-MX"/>
            <a:t>Transacciones Eficientes</a:t>
          </a:r>
          <a:endParaRPr lang="en-US"/>
        </a:p>
      </dgm:t>
    </dgm:pt>
    <dgm:pt modelId="{7EFD3CD4-86FA-4CE3-8360-FCBC91CEFBD8}" type="parTrans" cxnId="{ECC053C2-D688-4CD2-8444-CA249FBB9352}">
      <dgm:prSet/>
      <dgm:spPr/>
      <dgm:t>
        <a:bodyPr/>
        <a:lstStyle/>
        <a:p>
          <a:endParaRPr lang="en-US"/>
        </a:p>
      </dgm:t>
    </dgm:pt>
    <dgm:pt modelId="{BD25382E-4B05-4A64-BBAC-75C75FEAE244}" type="sibTrans" cxnId="{ECC053C2-D688-4CD2-8444-CA249FBB9352}">
      <dgm:prSet/>
      <dgm:spPr/>
      <dgm:t>
        <a:bodyPr/>
        <a:lstStyle/>
        <a:p>
          <a:endParaRPr lang="en-US"/>
        </a:p>
      </dgm:t>
    </dgm:pt>
    <dgm:pt modelId="{F82C9F4A-20B7-41A7-8157-37B9114F6B31}">
      <dgm:prSet/>
      <dgm:spPr/>
      <dgm:t>
        <a:bodyPr/>
        <a:lstStyle/>
        <a:p>
          <a:pPr>
            <a:lnSpc>
              <a:spcPct val="100000"/>
            </a:lnSpc>
          </a:pPr>
          <a:r>
            <a:rPr lang="es-MX"/>
            <a:t>Con un manejo adecuado de los Incoterms, es posible garantizar transacciones comerciales más eficientes y exitosas.</a:t>
          </a:r>
          <a:endParaRPr lang="en-US"/>
        </a:p>
      </dgm:t>
    </dgm:pt>
    <dgm:pt modelId="{4447A2E2-615D-4669-8662-4C01A0870400}" type="parTrans" cxnId="{9A8E5AF6-5FD9-4195-853A-DEDDD8B7F492}">
      <dgm:prSet/>
      <dgm:spPr/>
      <dgm:t>
        <a:bodyPr/>
        <a:lstStyle/>
        <a:p>
          <a:endParaRPr lang="en-US"/>
        </a:p>
      </dgm:t>
    </dgm:pt>
    <dgm:pt modelId="{66ADC1EE-798D-4B5E-8C17-7A3A37E19357}" type="sibTrans" cxnId="{9A8E5AF6-5FD9-4195-853A-DEDDD8B7F492}">
      <dgm:prSet/>
      <dgm:spPr/>
      <dgm:t>
        <a:bodyPr/>
        <a:lstStyle/>
        <a:p>
          <a:endParaRPr lang="en-US"/>
        </a:p>
      </dgm:t>
    </dgm:pt>
    <dgm:pt modelId="{399AE2BD-4541-4303-A4D1-100AAC743587}" type="pres">
      <dgm:prSet presAssocID="{9DCFFB3B-9BEA-4303-9BF4-FB5C4F6A0DA7}" presName="Name0" presStyleCnt="0">
        <dgm:presLayoutVars>
          <dgm:dir/>
          <dgm:resizeHandles val="exact"/>
        </dgm:presLayoutVars>
      </dgm:prSet>
      <dgm:spPr/>
    </dgm:pt>
    <dgm:pt modelId="{68294D65-F31E-4E4C-B33E-7FFF6898923C}" type="pres">
      <dgm:prSet presAssocID="{4D7E3B36-31A0-4DDD-90BC-51EDF0AF7D06}" presName="compNode" presStyleCnt="0"/>
      <dgm:spPr/>
    </dgm:pt>
    <dgm:pt modelId="{FECCCD96-F42C-4963-8C96-72F59E716754}" type="pres">
      <dgm:prSet presAssocID="{4D7E3B36-31A0-4DDD-90BC-51EDF0AF7D06}" presName="pictRect" presStyleLbl="revTx" presStyleIdx="0" presStyleCnt="6">
        <dgm:presLayoutVars>
          <dgm:chMax val="0"/>
          <dgm:bulletEnabled/>
        </dgm:presLayoutVars>
      </dgm:prSet>
      <dgm:spPr/>
    </dgm:pt>
    <dgm:pt modelId="{E4336F5A-56A7-4B88-BE00-FB1C336C4F97}" type="pres">
      <dgm:prSet presAssocID="{4D7E3B36-31A0-4DDD-90BC-51EDF0AF7D06}" presName="textRect" presStyleLbl="revTx" presStyleIdx="1" presStyleCnt="6">
        <dgm:presLayoutVars>
          <dgm:bulletEnabled/>
        </dgm:presLayoutVars>
      </dgm:prSet>
      <dgm:spPr/>
    </dgm:pt>
    <dgm:pt modelId="{5059EE0A-CA8D-445B-937F-3BB07EAC5033}" type="pres">
      <dgm:prSet presAssocID="{F2600A04-4D81-4682-93BF-0DDCB880625C}" presName="sibTrans" presStyleLbl="sibTrans2D1" presStyleIdx="0" presStyleCnt="0"/>
      <dgm:spPr/>
    </dgm:pt>
    <dgm:pt modelId="{C4464D36-56C6-4C52-9A21-CE1E7867051F}" type="pres">
      <dgm:prSet presAssocID="{5D594F18-CDCB-4CA1-87B6-17A9B4792AE3}" presName="compNode" presStyleCnt="0"/>
      <dgm:spPr/>
    </dgm:pt>
    <dgm:pt modelId="{9FB54015-38E6-4778-9E2A-1E8430DED3F3}" type="pres">
      <dgm:prSet presAssocID="{5D594F18-CDCB-4CA1-87B6-17A9B4792AE3}" presName="pictRect" presStyleLbl="revTx" presStyleIdx="2" presStyleCnt="6">
        <dgm:presLayoutVars>
          <dgm:chMax val="0"/>
          <dgm:bulletEnabled/>
        </dgm:presLayoutVars>
      </dgm:prSet>
      <dgm:spPr/>
    </dgm:pt>
    <dgm:pt modelId="{3285607B-FAF6-4FA2-89BB-EF76A82524E4}" type="pres">
      <dgm:prSet presAssocID="{5D594F18-CDCB-4CA1-87B6-17A9B4792AE3}" presName="textRect" presStyleLbl="revTx" presStyleIdx="3" presStyleCnt="6">
        <dgm:presLayoutVars>
          <dgm:bulletEnabled/>
        </dgm:presLayoutVars>
      </dgm:prSet>
      <dgm:spPr/>
    </dgm:pt>
    <dgm:pt modelId="{97C7B187-8D72-4A4A-A147-596B8A18E927}" type="pres">
      <dgm:prSet presAssocID="{8CCA043A-B452-467B-9925-894CEC949323}" presName="sibTrans" presStyleLbl="sibTrans2D1" presStyleIdx="0" presStyleCnt="0"/>
      <dgm:spPr/>
    </dgm:pt>
    <dgm:pt modelId="{BDBB11AE-C1EC-4F8F-9EDF-2D2CACB9E06A}" type="pres">
      <dgm:prSet presAssocID="{249B1A24-0AEC-49F5-980A-40E590911EC5}" presName="compNode" presStyleCnt="0"/>
      <dgm:spPr/>
    </dgm:pt>
    <dgm:pt modelId="{CF445751-310D-4CE2-B205-5D43271FC0F7}" type="pres">
      <dgm:prSet presAssocID="{249B1A24-0AEC-49F5-980A-40E590911EC5}" presName="pictRect" presStyleLbl="revTx" presStyleIdx="4" presStyleCnt="6">
        <dgm:presLayoutVars>
          <dgm:chMax val="0"/>
          <dgm:bulletEnabled/>
        </dgm:presLayoutVars>
      </dgm:prSet>
      <dgm:spPr/>
    </dgm:pt>
    <dgm:pt modelId="{D7313464-6FAA-4338-AA5F-A1BAB0B882A8}" type="pres">
      <dgm:prSet presAssocID="{249B1A24-0AEC-49F5-980A-40E590911EC5}" presName="textRect" presStyleLbl="revTx" presStyleIdx="5" presStyleCnt="6">
        <dgm:presLayoutVars>
          <dgm:bulletEnabled/>
        </dgm:presLayoutVars>
      </dgm:prSet>
      <dgm:spPr/>
    </dgm:pt>
  </dgm:ptLst>
  <dgm:cxnLst>
    <dgm:cxn modelId="{2AAD3D08-8DED-46EB-B211-805B2E5706FD}" type="presOf" srcId="{42D05E19-A59D-46F1-8727-2C42AF57E37A}" destId="{E4336F5A-56A7-4B88-BE00-FB1C336C4F97}" srcOrd="0" destOrd="0" presId="urn:microsoft.com/office/officeart/2024/3/layout/hArchList1"/>
    <dgm:cxn modelId="{60CBE31A-A456-4A3C-8A0E-881D84BB2E6B}" type="presOf" srcId="{F2600A04-4D81-4682-93BF-0DDCB880625C}" destId="{5059EE0A-CA8D-445B-937F-3BB07EAC5033}" srcOrd="0" destOrd="0" presId="urn:microsoft.com/office/officeart/2024/3/layout/hArchList1"/>
    <dgm:cxn modelId="{256B232E-F4FF-4127-A579-641D7DBD8B59}" srcId="{4D7E3B36-31A0-4DDD-90BC-51EDF0AF7D06}" destId="{42D05E19-A59D-46F1-8727-2C42AF57E37A}" srcOrd="0" destOrd="0" parTransId="{40A40007-45CA-4C23-8F92-2DC950EB0FBF}" sibTransId="{57F0EBA3-7E47-4A67-985E-EE4498D6D2EA}"/>
    <dgm:cxn modelId="{93E4692E-1D46-47E6-B2DC-3F58C4300E4F}" type="presOf" srcId="{8CCA043A-B452-467B-9925-894CEC949323}" destId="{97C7B187-8D72-4A4A-A147-596B8A18E927}" srcOrd="0" destOrd="0" presId="urn:microsoft.com/office/officeart/2024/3/layout/hArchList1"/>
    <dgm:cxn modelId="{E3500C35-DC22-41C5-A1C7-5334FA9E66F8}" srcId="{9DCFFB3B-9BEA-4303-9BF4-FB5C4F6A0DA7}" destId="{4D7E3B36-31A0-4DDD-90BC-51EDF0AF7D06}" srcOrd="0" destOrd="0" parTransId="{ACC70954-1C4F-468C-A686-C3642600D13B}" sibTransId="{F2600A04-4D81-4682-93BF-0DDCB880625C}"/>
    <dgm:cxn modelId="{FF98BB74-5BBE-448C-BE40-017076474278}" type="presOf" srcId="{9FDCEEAB-2C5C-4EFE-93E7-8B6E5E8C6156}" destId="{3285607B-FAF6-4FA2-89BB-EF76A82524E4}" srcOrd="0" destOrd="0" presId="urn:microsoft.com/office/officeart/2024/3/layout/hArchList1"/>
    <dgm:cxn modelId="{39DEE277-C3E3-44C2-AB2C-20E28B86F2C0}" type="presOf" srcId="{249B1A24-0AEC-49F5-980A-40E590911EC5}" destId="{CF445751-310D-4CE2-B205-5D43271FC0F7}" srcOrd="0" destOrd="0" presId="urn:microsoft.com/office/officeart/2024/3/layout/hArchList1"/>
    <dgm:cxn modelId="{B0D87C82-4FC9-464A-92F8-C584EA336ECA}" srcId="{9DCFFB3B-9BEA-4303-9BF4-FB5C4F6A0DA7}" destId="{5D594F18-CDCB-4CA1-87B6-17A9B4792AE3}" srcOrd="1" destOrd="0" parTransId="{7DEF3E29-AB88-4C08-BF33-93D36FB92584}" sibTransId="{8CCA043A-B452-467B-9925-894CEC949323}"/>
    <dgm:cxn modelId="{DD206695-E464-458C-B764-C46DD11400FD}" type="presOf" srcId="{5D594F18-CDCB-4CA1-87B6-17A9B4792AE3}" destId="{9FB54015-38E6-4778-9E2A-1E8430DED3F3}" srcOrd="0" destOrd="0" presId="urn:microsoft.com/office/officeart/2024/3/layout/hArchList1"/>
    <dgm:cxn modelId="{8F4E11AA-480B-4FD5-A0C6-DF0A5996481E}" type="presOf" srcId="{9DCFFB3B-9BEA-4303-9BF4-FB5C4F6A0DA7}" destId="{399AE2BD-4541-4303-A4D1-100AAC743587}" srcOrd="0" destOrd="0" presId="urn:microsoft.com/office/officeart/2024/3/layout/hArchList1"/>
    <dgm:cxn modelId="{ECC053C2-D688-4CD2-8444-CA249FBB9352}" srcId="{9DCFFB3B-9BEA-4303-9BF4-FB5C4F6A0DA7}" destId="{249B1A24-0AEC-49F5-980A-40E590911EC5}" srcOrd="2" destOrd="0" parTransId="{7EFD3CD4-86FA-4CE3-8360-FCBC91CEFBD8}" sibTransId="{BD25382E-4B05-4A64-BBAC-75C75FEAE244}"/>
    <dgm:cxn modelId="{714AECCC-C005-42FA-A4F2-5469CBB687FC}" type="presOf" srcId="{F82C9F4A-20B7-41A7-8157-37B9114F6B31}" destId="{D7313464-6FAA-4338-AA5F-A1BAB0B882A8}" srcOrd="0" destOrd="0" presId="urn:microsoft.com/office/officeart/2024/3/layout/hArchList1"/>
    <dgm:cxn modelId="{1EEA3DEE-101D-4C29-AA6E-AA80D76EEAE3}" type="presOf" srcId="{4D7E3B36-31A0-4DDD-90BC-51EDF0AF7D06}" destId="{FECCCD96-F42C-4963-8C96-72F59E716754}" srcOrd="0" destOrd="0" presId="urn:microsoft.com/office/officeart/2024/3/layout/hArchList1"/>
    <dgm:cxn modelId="{9A8E5AF6-5FD9-4195-853A-DEDDD8B7F492}" srcId="{249B1A24-0AEC-49F5-980A-40E590911EC5}" destId="{F82C9F4A-20B7-41A7-8157-37B9114F6B31}" srcOrd="0" destOrd="0" parTransId="{4447A2E2-615D-4669-8662-4C01A0870400}" sibTransId="{66ADC1EE-798D-4B5E-8C17-7A3A37E19357}"/>
    <dgm:cxn modelId="{28EA21F7-9F58-409A-8B26-4AAF48A81C23}" srcId="{5D594F18-CDCB-4CA1-87B6-17A9B4792AE3}" destId="{9FDCEEAB-2C5C-4EFE-93E7-8B6E5E8C6156}" srcOrd="0" destOrd="0" parTransId="{A3543785-A396-4598-AEDD-5DC08B524A10}" sibTransId="{A5A6C088-658D-4ACE-BFB3-4C757F047FFF}"/>
    <dgm:cxn modelId="{64CA5DB3-E5F7-48C9-9E25-4AEBA6247A46}" type="presParOf" srcId="{399AE2BD-4541-4303-A4D1-100AAC743587}" destId="{68294D65-F31E-4E4C-B33E-7FFF6898923C}" srcOrd="0" destOrd="0" presId="urn:microsoft.com/office/officeart/2024/3/layout/hArchList1"/>
    <dgm:cxn modelId="{0E1F4478-CA37-4818-9456-11BD89E78ADE}" type="presParOf" srcId="{68294D65-F31E-4E4C-B33E-7FFF6898923C}" destId="{FECCCD96-F42C-4963-8C96-72F59E716754}" srcOrd="0" destOrd="0" presId="urn:microsoft.com/office/officeart/2024/3/layout/hArchList1"/>
    <dgm:cxn modelId="{BE2D9D21-54B3-4FE9-B675-2783FDB6EB99}" type="presParOf" srcId="{68294D65-F31E-4E4C-B33E-7FFF6898923C}" destId="{E4336F5A-56A7-4B88-BE00-FB1C336C4F97}" srcOrd="1" destOrd="0" presId="urn:microsoft.com/office/officeart/2024/3/layout/hArchList1"/>
    <dgm:cxn modelId="{E91C33B0-4885-4EDC-B7B7-207188D29B23}" type="presParOf" srcId="{399AE2BD-4541-4303-A4D1-100AAC743587}" destId="{5059EE0A-CA8D-445B-937F-3BB07EAC5033}" srcOrd="1" destOrd="0" presId="urn:microsoft.com/office/officeart/2024/3/layout/hArchList1"/>
    <dgm:cxn modelId="{395FB144-0F5B-4B09-BA10-4854865DB916}" type="presParOf" srcId="{399AE2BD-4541-4303-A4D1-100AAC743587}" destId="{C4464D36-56C6-4C52-9A21-CE1E7867051F}" srcOrd="2" destOrd="0" presId="urn:microsoft.com/office/officeart/2024/3/layout/hArchList1"/>
    <dgm:cxn modelId="{CFB0A8D8-1042-43C3-A998-2CDA6041A79A}" type="presParOf" srcId="{C4464D36-56C6-4C52-9A21-CE1E7867051F}" destId="{9FB54015-38E6-4778-9E2A-1E8430DED3F3}" srcOrd="0" destOrd="0" presId="urn:microsoft.com/office/officeart/2024/3/layout/hArchList1"/>
    <dgm:cxn modelId="{D439CDC7-F169-47F0-A936-2913D83C734D}" type="presParOf" srcId="{C4464D36-56C6-4C52-9A21-CE1E7867051F}" destId="{3285607B-FAF6-4FA2-89BB-EF76A82524E4}" srcOrd="1" destOrd="0" presId="urn:microsoft.com/office/officeart/2024/3/layout/hArchList1"/>
    <dgm:cxn modelId="{742CCF93-9EF2-407E-8730-BD5F75B35358}" type="presParOf" srcId="{399AE2BD-4541-4303-A4D1-100AAC743587}" destId="{97C7B187-8D72-4A4A-A147-596B8A18E927}" srcOrd="3" destOrd="0" presId="urn:microsoft.com/office/officeart/2024/3/layout/hArchList1"/>
    <dgm:cxn modelId="{B4113BB2-8951-4AB1-8A7A-9EB496B51E54}" type="presParOf" srcId="{399AE2BD-4541-4303-A4D1-100AAC743587}" destId="{BDBB11AE-C1EC-4F8F-9EDF-2D2CACB9E06A}" srcOrd="4" destOrd="0" presId="urn:microsoft.com/office/officeart/2024/3/layout/hArchList1"/>
    <dgm:cxn modelId="{3DFF795B-386E-42CD-99B1-1EF5F75EC087}" type="presParOf" srcId="{BDBB11AE-C1EC-4F8F-9EDF-2D2CACB9E06A}" destId="{CF445751-310D-4CE2-B205-5D43271FC0F7}" srcOrd="0" destOrd="0" presId="urn:microsoft.com/office/officeart/2024/3/layout/hArchList1"/>
    <dgm:cxn modelId="{0EF63262-AA01-4AB8-93AE-8A6EFF3FC839}" type="presParOf" srcId="{BDBB11AE-C1EC-4F8F-9EDF-2D2CACB9E06A}" destId="{D7313464-6FAA-4338-AA5F-A1BAB0B882A8}"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D72BD-9121-4C47-BAC8-804E8073B5B2}">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327" r="13926" b="4"/>
          <a:stretch/>
        </a:blipFill>
        <a:ln>
          <a:noFill/>
        </a:ln>
        <a:effectLst/>
      </dsp:spPr>
      <dsp:style>
        <a:lnRef idx="0">
          <a:scrgbClr r="0" g="0" b="0"/>
        </a:lnRef>
        <a:fillRef idx="3">
          <a:scrgbClr r="0" g="0" b="0"/>
        </a:fillRef>
        <a:effectRef idx="2">
          <a:scrgbClr r="0" g="0" b="0"/>
        </a:effectRef>
        <a:fontRef idx="minor">
          <a:schemeClr val="lt1"/>
        </a:fontRef>
      </dsp:style>
    </dsp:sp>
    <dsp:sp modelId="{4A5071D6-494D-4529-9F4E-E54C212D0511}">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Claridad en las Transacciones</a:t>
          </a:r>
        </a:p>
      </dsp:txBody>
      <dsp:txXfrm>
        <a:off x="1860960" y="0"/>
        <a:ext cx="5170775" cy="346241"/>
      </dsp:txXfrm>
    </dsp:sp>
    <dsp:sp modelId="{695BEB3F-5242-4121-9243-22F39A8E4D20}">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Incoterms proporcionan claridad en las transacciones internacionales, asegurando que todas las partes comprendan sus responsabilidades y obligaciones.</a:t>
          </a:r>
        </a:p>
      </dsp:txBody>
      <dsp:txXfrm>
        <a:off x="1860960" y="346241"/>
        <a:ext cx="5170775" cy="1334718"/>
      </dsp:txXfrm>
    </dsp:sp>
    <dsp:sp modelId="{488D863B-0389-4E73-AAFA-738590AF0833}">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1166" r="12087" b="4"/>
          <a:stretch/>
        </a:blipFill>
        <a:ln>
          <a:noFill/>
        </a:ln>
        <a:effectLst/>
      </dsp:spPr>
      <dsp:style>
        <a:lnRef idx="0">
          <a:scrgbClr r="0" g="0" b="0"/>
        </a:lnRef>
        <a:fillRef idx="3">
          <a:scrgbClr r="0" g="0" b="0"/>
        </a:fillRef>
        <a:effectRef idx="2">
          <a:scrgbClr r="0" g="0" b="0"/>
        </a:effectRef>
        <a:fontRef idx="minor">
          <a:schemeClr val="lt1"/>
        </a:fontRef>
      </dsp:style>
    </dsp:sp>
    <dsp:sp modelId="{97412DC4-00CF-473F-A5FA-AAC02973EB93}">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Prevención de Conflictos</a:t>
          </a:r>
        </a:p>
      </dsp:txBody>
      <dsp:txXfrm>
        <a:off x="1860960" y="1815436"/>
        <a:ext cx="5170775" cy="346241"/>
      </dsp:txXfrm>
    </dsp:sp>
    <dsp:sp modelId="{E1B37D82-4DDE-4A1D-B1E1-48A2DF3AF509}">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Estos términos ayudan a prevenir conflictos entre compradores y vendedores al definir explícitamente sus responsabilidades, lo que minimiza malentendidos.</a:t>
          </a:r>
        </a:p>
      </dsp:txBody>
      <dsp:txXfrm>
        <a:off x="1860960" y="2161678"/>
        <a:ext cx="5170775" cy="1334718"/>
      </dsp:txXfrm>
    </dsp:sp>
    <dsp:sp modelId="{B11174E3-CB46-4F4C-A1C8-A67F1373C7E0}">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7367" r="1634" b="2"/>
          <a:stretch/>
        </a:blipFill>
        <a:ln>
          <a:noFill/>
        </a:ln>
        <a:effectLst/>
      </dsp:spPr>
      <dsp:style>
        <a:lnRef idx="0">
          <a:scrgbClr r="0" g="0" b="0"/>
        </a:lnRef>
        <a:fillRef idx="3">
          <a:scrgbClr r="0" g="0" b="0"/>
        </a:fillRef>
        <a:effectRef idx="2">
          <a:scrgbClr r="0" g="0" b="0"/>
        </a:effectRef>
        <a:fontRef idx="minor">
          <a:schemeClr val="lt1"/>
        </a:fontRef>
      </dsp:style>
    </dsp:sp>
    <dsp:sp modelId="{933EA4B2-F5BE-4752-ACE9-F06B0BC376AE}">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Facilitación de Negociaciones</a:t>
          </a:r>
        </a:p>
      </dsp:txBody>
      <dsp:txXfrm>
        <a:off x="1860960" y="3630873"/>
        <a:ext cx="5170775" cy="346241"/>
      </dsp:txXfrm>
    </dsp:sp>
    <dsp:sp modelId="{2FEC491D-7E6F-4827-96D6-0BBA4D1F5906}">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Incoterms facilitan las negociaciones en el comercio internacional, mejorando la eficiencia y efectividad de las transacciones.</a:t>
          </a:r>
        </a:p>
      </dsp:txBody>
      <dsp:txXfrm>
        <a:off x="1860960" y="3977114"/>
        <a:ext cx="5170775" cy="1334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25350-E985-48AF-B084-BD40075B8A01}">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r="-10" b="-10"/>
          <a:stretch/>
        </a:blipFill>
        <a:ln>
          <a:noFill/>
        </a:ln>
        <a:effectLst/>
      </dsp:spPr>
      <dsp:style>
        <a:lnRef idx="0">
          <a:scrgbClr r="0" g="0" b="0"/>
        </a:lnRef>
        <a:fillRef idx="3">
          <a:scrgbClr r="0" g="0" b="0"/>
        </a:fillRef>
        <a:effectRef idx="2">
          <a:scrgbClr r="0" g="0" b="0"/>
        </a:effectRef>
        <a:fontRef idx="minor">
          <a:schemeClr val="lt1"/>
        </a:fontRef>
      </dsp:style>
    </dsp:sp>
    <dsp:sp modelId="{5B478FF7-5984-4EAD-887A-7AA529EA5012}">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Diferencias en Incoterms</a:t>
          </a:r>
        </a:p>
      </dsp:txBody>
      <dsp:txXfrm>
        <a:off x="1860960" y="0"/>
        <a:ext cx="5170775" cy="346241"/>
      </dsp:txXfrm>
    </dsp:sp>
    <dsp:sp modelId="{A66859D6-98DD-4461-A9E7-B00D13EB0519}">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Comprender las diferencias entre los Incoterms es crucial para seleccionar el más adecuado para cada operación comercial.</a:t>
          </a:r>
        </a:p>
      </dsp:txBody>
      <dsp:txXfrm>
        <a:off x="1860960" y="346241"/>
        <a:ext cx="5170775" cy="1334718"/>
      </dsp:txXfrm>
    </dsp:sp>
    <dsp:sp modelId="{086467F8-9722-4FF3-8AD4-96088B39D9A1}">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30981" r="2272" b="4"/>
          <a:stretch/>
        </a:blipFill>
        <a:ln>
          <a:noFill/>
        </a:ln>
        <a:effectLst/>
      </dsp:spPr>
      <dsp:style>
        <a:lnRef idx="0">
          <a:scrgbClr r="0" g="0" b="0"/>
        </a:lnRef>
        <a:fillRef idx="3">
          <a:scrgbClr r="0" g="0" b="0"/>
        </a:fillRef>
        <a:effectRef idx="2">
          <a:scrgbClr r="0" g="0" b="0"/>
        </a:effectRef>
        <a:fontRef idx="minor">
          <a:schemeClr val="lt1"/>
        </a:fontRef>
      </dsp:style>
    </dsp:sp>
    <dsp:sp modelId="{329B602C-75C8-4903-B9D9-604895F54A91}">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Transferencia de Riesgo</a:t>
          </a:r>
        </a:p>
      </dsp:txBody>
      <dsp:txXfrm>
        <a:off x="1860960" y="1815436"/>
        <a:ext cx="5170775" cy="346241"/>
      </dsp:txXfrm>
    </dsp:sp>
    <dsp:sp modelId="{3914C42F-A17C-4017-9FF0-B5E02FF38B8A}">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Cada Incoterm define cómo se realiza la transferencia de riesgo entre el vendedor y el comprador durante la transacción.</a:t>
          </a:r>
        </a:p>
      </dsp:txBody>
      <dsp:txXfrm>
        <a:off x="1860960" y="2161678"/>
        <a:ext cx="5170775" cy="1334718"/>
      </dsp:txXfrm>
    </dsp:sp>
    <dsp:sp modelId="{326840CE-E147-4B3F-997B-0756533A2599}">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9670" r="13583" b="4"/>
          <a:stretch/>
        </a:blipFill>
        <a:ln>
          <a:noFill/>
        </a:ln>
        <a:effectLst/>
      </dsp:spPr>
      <dsp:style>
        <a:lnRef idx="0">
          <a:scrgbClr r="0" g="0" b="0"/>
        </a:lnRef>
        <a:fillRef idx="3">
          <a:scrgbClr r="0" g="0" b="0"/>
        </a:fillRef>
        <a:effectRef idx="2">
          <a:scrgbClr r="0" g="0" b="0"/>
        </a:effectRef>
        <a:fontRef idx="minor">
          <a:schemeClr val="lt1"/>
        </a:fontRef>
      </dsp:style>
    </dsp:sp>
    <dsp:sp modelId="{0542A8FD-03F5-4180-A1AA-4C543729DA17}">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Costos y Responsabilidades</a:t>
          </a:r>
        </a:p>
      </dsp:txBody>
      <dsp:txXfrm>
        <a:off x="1860960" y="3630873"/>
        <a:ext cx="5170775" cy="346241"/>
      </dsp:txXfrm>
    </dsp:sp>
    <dsp:sp modelId="{6971048D-B62E-4FFA-AFCC-0313AA7F5CE1}">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Los Incoterms también determinan la asignación de costos y responsabilidades a lo largo del proceso de envío.</a:t>
          </a:r>
        </a:p>
      </dsp:txBody>
      <dsp:txXfrm>
        <a:off x="1860960" y="3977114"/>
        <a:ext cx="5170775" cy="1334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9C942-BBE6-4F3F-ADEF-E1F202D911FF}">
      <dsp:nvSpPr>
        <dsp:cNvPr id="0" name=""/>
        <dsp:cNvSpPr/>
      </dsp:nvSpPr>
      <dsp:spPr>
        <a:xfrm>
          <a:off x="0" y="0"/>
          <a:ext cx="1680960" cy="168096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0272" r="15230" b="3"/>
          <a:stretch/>
        </a:blipFill>
        <a:ln>
          <a:noFill/>
        </a:ln>
        <a:effectLst/>
      </dsp:spPr>
      <dsp:style>
        <a:lnRef idx="0">
          <a:scrgbClr r="0" g="0" b="0"/>
        </a:lnRef>
        <a:fillRef idx="3">
          <a:scrgbClr r="0" g="0" b="0"/>
        </a:fillRef>
        <a:effectRef idx="2">
          <a:scrgbClr r="0" g="0" b="0"/>
        </a:effectRef>
        <a:fontRef idx="minor">
          <a:schemeClr val="lt1"/>
        </a:fontRef>
      </dsp:style>
    </dsp:sp>
    <dsp:sp modelId="{A24DC5C1-968C-43B8-BDFD-BF8EBACF9385}">
      <dsp:nvSpPr>
        <dsp:cNvPr id="0" name=""/>
        <dsp:cNvSpPr/>
      </dsp:nvSpPr>
      <dsp:spPr>
        <a:xfrm>
          <a:off x="1860960" y="0"/>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Errores de interpretación</a:t>
          </a:r>
        </a:p>
      </dsp:txBody>
      <dsp:txXfrm>
        <a:off x="1860960" y="0"/>
        <a:ext cx="5170775" cy="346241"/>
      </dsp:txXfrm>
    </dsp:sp>
    <dsp:sp modelId="{3CE9A0DF-0631-4218-812C-56725EDED8A8}">
      <dsp:nvSpPr>
        <dsp:cNvPr id="0" name=""/>
        <dsp:cNvSpPr/>
      </dsp:nvSpPr>
      <dsp:spPr>
        <a:xfrm>
          <a:off x="1860960" y="346241"/>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Uno de los errores más comunes es la mala interpretación de los Incoterms. Esto puede causar confusión en las responsabilidades entre comprador y vendedor.</a:t>
          </a:r>
        </a:p>
      </dsp:txBody>
      <dsp:txXfrm>
        <a:off x="1860960" y="346241"/>
        <a:ext cx="5170775" cy="1334718"/>
      </dsp:txXfrm>
    </dsp:sp>
    <dsp:sp modelId="{F819F2D7-AD02-4A27-8173-44F95D20A3C4}">
      <dsp:nvSpPr>
        <dsp:cNvPr id="0" name=""/>
        <dsp:cNvSpPr/>
      </dsp:nvSpPr>
      <dsp:spPr>
        <a:xfrm>
          <a:off x="0" y="1815436"/>
          <a:ext cx="1680960" cy="168096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513" r="30740" b="4"/>
          <a:stretch/>
        </a:blipFill>
        <a:ln>
          <a:noFill/>
        </a:ln>
        <a:effectLst/>
      </dsp:spPr>
      <dsp:style>
        <a:lnRef idx="0">
          <a:scrgbClr r="0" g="0" b="0"/>
        </a:lnRef>
        <a:fillRef idx="3">
          <a:scrgbClr r="0" g="0" b="0"/>
        </a:fillRef>
        <a:effectRef idx="2">
          <a:scrgbClr r="0" g="0" b="0"/>
        </a:effectRef>
        <a:fontRef idx="minor">
          <a:schemeClr val="lt1"/>
        </a:fontRef>
      </dsp:style>
    </dsp:sp>
    <dsp:sp modelId="{F2729301-7CA2-4321-ACF5-1C978D9F42C2}">
      <dsp:nvSpPr>
        <dsp:cNvPr id="0" name=""/>
        <dsp:cNvSpPr/>
      </dsp:nvSpPr>
      <dsp:spPr>
        <a:xfrm>
          <a:off x="1860960" y="1815436"/>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Falta de claridad en contratos</a:t>
          </a:r>
        </a:p>
      </dsp:txBody>
      <dsp:txXfrm>
        <a:off x="1860960" y="1815436"/>
        <a:ext cx="5170775" cy="346241"/>
      </dsp:txXfrm>
    </dsp:sp>
    <dsp:sp modelId="{14256C14-4831-4AC0-AE83-F2D97F5D8311}">
      <dsp:nvSpPr>
        <dsp:cNvPr id="0" name=""/>
        <dsp:cNvSpPr/>
      </dsp:nvSpPr>
      <dsp:spPr>
        <a:xfrm>
          <a:off x="1860960" y="2161678"/>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La falta de claridad en los contratos puede llevar a disputas. Es crucial definir claramente los términos acordados para evitar malentendidos.</a:t>
          </a:r>
        </a:p>
      </dsp:txBody>
      <dsp:txXfrm>
        <a:off x="1860960" y="2161678"/>
        <a:ext cx="5170775" cy="1334718"/>
      </dsp:txXfrm>
    </dsp:sp>
    <dsp:sp modelId="{04F952A4-5B5A-4C41-983F-80F69CC31480}">
      <dsp:nvSpPr>
        <dsp:cNvPr id="0" name=""/>
        <dsp:cNvSpPr/>
      </dsp:nvSpPr>
      <dsp:spPr>
        <a:xfrm>
          <a:off x="0" y="3630873"/>
          <a:ext cx="1680960" cy="168096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0012" r="4985" b="-4"/>
          <a:stretch/>
        </a:blipFill>
        <a:ln>
          <a:noFill/>
        </a:ln>
        <a:effectLst/>
      </dsp:spPr>
      <dsp:style>
        <a:lnRef idx="0">
          <a:scrgbClr r="0" g="0" b="0"/>
        </a:lnRef>
        <a:fillRef idx="3">
          <a:scrgbClr r="0" g="0" b="0"/>
        </a:fillRef>
        <a:effectRef idx="2">
          <a:scrgbClr r="0" g="0" b="0"/>
        </a:effectRef>
        <a:fontRef idx="minor">
          <a:schemeClr val="lt1"/>
        </a:fontRef>
      </dsp:style>
    </dsp:sp>
    <dsp:sp modelId="{80514C05-49E9-4F6D-A0A4-1CDFCCD796BC}">
      <dsp:nvSpPr>
        <dsp:cNvPr id="0" name=""/>
        <dsp:cNvSpPr/>
      </dsp:nvSpPr>
      <dsp:spPr>
        <a:xfrm>
          <a:off x="1860960" y="3630873"/>
          <a:ext cx="5170775" cy="346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s-CL" sz="1800" kern="1200"/>
            <a:t>No actualizar conocimientos</a:t>
          </a:r>
        </a:p>
      </dsp:txBody>
      <dsp:txXfrm>
        <a:off x="1860960" y="3630873"/>
        <a:ext cx="5170775" cy="346241"/>
      </dsp:txXfrm>
    </dsp:sp>
    <dsp:sp modelId="{7ACF45DB-7BCE-44A8-A0CA-AF7C80EA6AF0}">
      <dsp:nvSpPr>
        <dsp:cNvPr id="0" name=""/>
        <dsp:cNvSpPr/>
      </dsp:nvSpPr>
      <dsp:spPr>
        <a:xfrm>
          <a:off x="1860960" y="3977114"/>
          <a:ext cx="5170775" cy="133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s-CL" sz="1400" kern="1200"/>
            <a:t>No mantenerse actualizado con las versiones más recientes de los Incoterms puede resultar en errores. Es vital conocer las actualizaciones para asegurar transacciones efectivas.</a:t>
          </a:r>
        </a:p>
      </dsp:txBody>
      <dsp:txXfrm>
        <a:off x="1860960" y="3977114"/>
        <a:ext cx="5170775" cy="1334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CCD96-F42C-4963-8C96-72F59E716754}">
      <dsp:nvSpPr>
        <dsp:cNvPr id="0" name=""/>
        <dsp:cNvSpPr/>
      </dsp:nvSpPr>
      <dsp:spPr>
        <a:xfrm>
          <a:off x="0"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Importancia de los Incoterms</a:t>
          </a:r>
          <a:endParaRPr lang="en-US" sz="1800" kern="1200"/>
        </a:p>
      </dsp:txBody>
      <dsp:txXfrm>
        <a:off x="0" y="0"/>
        <a:ext cx="3486150" cy="354472"/>
      </dsp:txXfrm>
    </dsp:sp>
    <dsp:sp modelId="{E4336F5A-56A7-4B88-BE00-FB1C336C4F97}">
      <dsp:nvSpPr>
        <dsp:cNvPr id="0" name=""/>
        <dsp:cNvSpPr/>
      </dsp:nvSpPr>
      <dsp:spPr>
        <a:xfrm>
          <a:off x="0"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Los Incoterms son esenciales para facilitar el comercio internacional, definiendo las responsabilidades de compradores y vendedores.</a:t>
          </a:r>
          <a:endParaRPr lang="en-US" sz="1400" kern="1200"/>
        </a:p>
      </dsp:txBody>
      <dsp:txXfrm>
        <a:off x="0" y="354472"/>
        <a:ext cx="3486150" cy="2090261"/>
      </dsp:txXfrm>
    </dsp:sp>
    <dsp:sp modelId="{9FB54015-38E6-4778-9E2A-1E8430DED3F3}">
      <dsp:nvSpPr>
        <dsp:cNvPr id="0" name=""/>
        <dsp:cNvSpPr/>
      </dsp:nvSpPr>
      <dsp:spPr>
        <a:xfrm>
          <a:off x="3834765"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Minimización de Riesgos</a:t>
          </a:r>
          <a:endParaRPr lang="en-US" sz="1800" kern="1200"/>
        </a:p>
      </dsp:txBody>
      <dsp:txXfrm>
        <a:off x="3834765" y="0"/>
        <a:ext cx="3486150" cy="354472"/>
      </dsp:txXfrm>
    </dsp:sp>
    <dsp:sp modelId="{3285607B-FAF6-4FA2-89BB-EF76A82524E4}">
      <dsp:nvSpPr>
        <dsp:cNvPr id="0" name=""/>
        <dsp:cNvSpPr/>
      </dsp:nvSpPr>
      <dsp:spPr>
        <a:xfrm>
          <a:off x="3834765"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Entender los Incoterms ayuda a las empresas a reducir riesgos y responsabilidades durante las transacciones comerciales.</a:t>
          </a:r>
          <a:endParaRPr lang="en-US" sz="1400" kern="1200"/>
        </a:p>
      </dsp:txBody>
      <dsp:txXfrm>
        <a:off x="3834765" y="354472"/>
        <a:ext cx="3486150" cy="2090261"/>
      </dsp:txXfrm>
    </dsp:sp>
    <dsp:sp modelId="{CF445751-310D-4CE2-B205-5D43271FC0F7}">
      <dsp:nvSpPr>
        <dsp:cNvPr id="0" name=""/>
        <dsp:cNvSpPr/>
      </dsp:nvSpPr>
      <dsp:spPr>
        <a:xfrm>
          <a:off x="7669530" y="0"/>
          <a:ext cx="3486150" cy="354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s-MX" sz="1800" kern="1200"/>
            <a:t>Transacciones Eficientes</a:t>
          </a:r>
          <a:endParaRPr lang="en-US" sz="1800" kern="1200"/>
        </a:p>
      </dsp:txBody>
      <dsp:txXfrm>
        <a:off x="7669530" y="0"/>
        <a:ext cx="3486150" cy="354472"/>
      </dsp:txXfrm>
    </dsp:sp>
    <dsp:sp modelId="{D7313464-6FAA-4338-AA5F-A1BAB0B882A8}">
      <dsp:nvSpPr>
        <dsp:cNvPr id="0" name=""/>
        <dsp:cNvSpPr/>
      </dsp:nvSpPr>
      <dsp:spPr>
        <a:xfrm>
          <a:off x="7669530" y="354472"/>
          <a:ext cx="3486150" cy="2090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r>
            <a:rPr lang="es-MX" sz="1400" kern="1200"/>
            <a:t>Con un manejo adecuado de los Incoterms, es posible garantizar transacciones comerciales más eficientes y exitosas.</a:t>
          </a:r>
          <a:endParaRPr lang="en-US" sz="1400" kern="1200"/>
        </a:p>
      </dsp:txBody>
      <dsp:txXfrm>
        <a:off x="7669530" y="354472"/>
        <a:ext cx="3486150" cy="2090261"/>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0F623-AD7A-4CAB-A8FE-1FB207EF09D9}" type="datetimeFigureOut">
              <a:rPr lang="es-CL" smtClean="0"/>
              <a:t>02-07-2025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00893-B4F0-4CAD-A54B-757E07A845C4}" type="slidenum">
              <a:rPr lang="es-CL" smtClean="0"/>
              <a:t>‹Nº›</a:t>
            </a:fld>
            <a:endParaRPr lang="es-CL"/>
          </a:p>
        </p:txBody>
      </p:sp>
    </p:spTree>
    <p:extLst>
      <p:ext uri="{BB962C8B-B14F-4D97-AF65-F5344CB8AC3E}">
        <p14:creationId xmlns:p14="http://schemas.microsoft.com/office/powerpoint/2010/main" val="70258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El contenido generado por IA puede ser incorrecto.
---
Los Incoterms son esenciales para el comercio internacional, ya que definen las responsabilidades y derechos de compradores y vendedores. En esta presentación, analizaremos la evolución, clasificación y aplicación de los Incoterms, así como sus actualizaciones más recientes.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a:t>
            </a:fld>
            <a:endParaRPr lang="es-CL"/>
          </a:p>
        </p:txBody>
      </p:sp>
    </p:spTree>
    <p:extLst>
      <p:ext uri="{BB962C8B-B14F-4D97-AF65-F5344CB8AC3E}">
        <p14:creationId xmlns:p14="http://schemas.microsoft.com/office/powerpoint/2010/main" val="211212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 importante realizar una comparación entre los distintos Incoterms para entender sus diferencias y seleccionar el más adecuado para cada operación. Esta comparación se centra en aspectos como la transferencia de riesgo, costos y responsabilidades.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10</a:t>
            </a:fld>
            <a:endParaRPr lang="es-CL"/>
          </a:p>
        </p:txBody>
      </p:sp>
    </p:spTree>
    <p:extLst>
      <p:ext uri="{BB962C8B-B14F-4D97-AF65-F5344CB8AC3E}">
        <p14:creationId xmlns:p14="http://schemas.microsoft.com/office/powerpoint/2010/main" val="1543270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Cada Incoterm asigna responsabilidades y riesgos específicos entre el comprador y el vendedor. Comprender estas distribuciones es clave para el éxito de una transacción internacional y para proteger los intereses de ambas partes.</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11</a:t>
            </a:fld>
            <a:endParaRPr lang="es-CL"/>
          </a:p>
        </p:txBody>
      </p:sp>
    </p:spTree>
    <p:extLst>
      <p:ext uri="{BB962C8B-B14F-4D97-AF65-F5344CB8AC3E}">
        <p14:creationId xmlns:p14="http://schemas.microsoft.com/office/powerpoint/2010/main" val="2905284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Incoterms especifican quién es responsable de qué en el proceso de entrega. Esto incluye quien debe asumir costos de transporte, seguros y aduanas, lo que es vital para evitar conflictos.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12</a:t>
            </a:fld>
            <a:endParaRPr lang="es-CL"/>
          </a:p>
        </p:txBody>
      </p:sp>
    </p:spTree>
    <p:extLst>
      <p:ext uri="{BB962C8B-B14F-4D97-AF65-F5344CB8AC3E}">
        <p14:creationId xmlns:p14="http://schemas.microsoft.com/office/powerpoint/2010/main" val="295487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Cada Incoterm determina el punto en el que el riesgo se transfiere del vendedor al comprador. Esta asignación es fundamental para la gestión de riesgos en las operaciones comerciales internacionales.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13</a:t>
            </a:fld>
            <a:endParaRPr lang="es-CL"/>
          </a:p>
        </p:txBody>
      </p:sp>
    </p:spTree>
    <p:extLst>
      <p:ext uri="{BB962C8B-B14F-4D97-AF65-F5344CB8AC3E}">
        <p14:creationId xmlns:p14="http://schemas.microsoft.com/office/powerpoint/2010/main" val="1987882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Cada Incoterm implica distintos requisitos documentales que deben cumplirse para asegurar el correcto tránsito de mercancías. Conocer esta documentación es esencial para el éxito de la operación.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14</a:t>
            </a:fld>
            <a:endParaRPr lang="es-CL"/>
          </a:p>
        </p:txBody>
      </p:sp>
    </p:spTree>
    <p:extLst>
      <p:ext uri="{BB962C8B-B14F-4D97-AF65-F5344CB8AC3E}">
        <p14:creationId xmlns:p14="http://schemas.microsoft.com/office/powerpoint/2010/main" val="321119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aplicación correcta de los Incoterms en las operaciones comerciales es esencial para el manejo eficiente del comercio internacional. Analizaremos cómo seleccionar el Incoterm adecuado para cada situación específica.</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15</a:t>
            </a:fld>
            <a:endParaRPr lang="es-CL"/>
          </a:p>
        </p:txBody>
      </p:sp>
    </p:spTree>
    <p:extLst>
      <p:ext uri="{BB962C8B-B14F-4D97-AF65-F5344CB8AC3E}">
        <p14:creationId xmlns:p14="http://schemas.microsoft.com/office/powerpoint/2010/main" val="2863244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Elegir el Incoterm correcto depende de factores como el modo de transporte, el tipo de mercancía y las condiciones acordadas entre las partes. Realizar esta selección con cuidado es clave para el éxito de la transacción.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16</a:t>
            </a:fld>
            <a:endParaRPr lang="es-CL"/>
          </a:p>
        </p:txBody>
      </p:sp>
    </p:spTree>
    <p:extLst>
      <p:ext uri="{BB962C8B-B14F-4D97-AF65-F5344CB8AC3E}">
        <p14:creationId xmlns:p14="http://schemas.microsoft.com/office/powerpoint/2010/main" val="27701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Analizaremos casos de estudio y ejemplos prácticos que ilustran la aplicación de los Incoterms en situaciones reales. Esto ayudará a comprender mejor su utilidad y funcionamiento.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17</a:t>
            </a:fld>
            <a:endParaRPr lang="es-CL"/>
          </a:p>
        </p:txBody>
      </p:sp>
    </p:spTree>
    <p:extLst>
      <p:ext uri="{BB962C8B-B14F-4D97-AF65-F5344CB8AC3E}">
        <p14:creationId xmlns:p14="http://schemas.microsoft.com/office/powerpoint/2010/main" val="3805954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Es fácil cometer errores al aplicar los Incoterms, lo que puede llevar a disputas costosas. Discutiremos los errores más comunes y proporcionaremos consejos sobre cómo evitarlos para asegurar transacciones exitosas.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18</a:t>
            </a:fld>
            <a:endParaRPr lang="es-CL"/>
          </a:p>
        </p:txBody>
      </p:sp>
    </p:spTree>
    <p:extLst>
      <p:ext uri="{BB962C8B-B14F-4D97-AF65-F5344CB8AC3E}">
        <p14:creationId xmlns:p14="http://schemas.microsoft.com/office/powerpoint/2010/main" val="2989171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La versión 2020 de los Incoterms introdujo cambios significativos que afectan a la manera en que se manejan las transacciones internacionales. Es fundamental que las empresas estén al tanto de estas actualizaciones para adaptarse a las nuevas normas.</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19</a:t>
            </a:fld>
            <a:endParaRPr lang="es-CL"/>
          </a:p>
        </p:txBody>
      </p:sp>
    </p:spTree>
    <p:extLst>
      <p:ext uri="{BB962C8B-B14F-4D97-AF65-F5344CB8AC3E}">
        <p14:creationId xmlns:p14="http://schemas.microsoft.com/office/powerpoint/2010/main" val="197718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En esta presentación, abordaremos qué son los Incoterms, su historia y su relevancia en el comercio internacional. Luego, exploraremos la clasificación de los Incoterms y las responsabilidades que implican. También revisaremos la aplicación práctica de los Incoterms y finalizaremos con las actualizaciones de la versión 2020.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2</a:t>
            </a:fld>
            <a:endParaRPr lang="es-CL"/>
          </a:p>
        </p:txBody>
      </p:sp>
    </p:spTree>
    <p:extLst>
      <p:ext uri="{BB962C8B-B14F-4D97-AF65-F5344CB8AC3E}">
        <p14:creationId xmlns:p14="http://schemas.microsoft.com/office/powerpoint/2010/main" val="1809007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Entre los cambios más destacados en los Incoterms 2020 se encuentra la eliminación del término DAT (Delivered at Terminal) y su reemplazo por DPU (Delivered at Place Unloaded). Estos cambios reflejan la evolución en las prácticas comerciales.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20</a:t>
            </a:fld>
            <a:endParaRPr lang="es-CL"/>
          </a:p>
        </p:txBody>
      </p:sp>
    </p:spTree>
    <p:extLst>
      <p:ext uri="{BB962C8B-B14F-4D97-AF65-F5344CB8AC3E}">
        <p14:creationId xmlns:p14="http://schemas.microsoft.com/office/powerpoint/2010/main" val="3525700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actualizaciones de los Incoterms 2020 tienen un impacto directo en la forma en que las empresas realizan negocios internacionalmente. Es importante evaluar cómo afectan a las responsabilidades y riesgos asociados con la entrega de mercancías.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21</a:t>
            </a:fld>
            <a:endParaRPr lang="es-CL"/>
          </a:p>
        </p:txBody>
      </p:sp>
    </p:spTree>
    <p:extLst>
      <p:ext uri="{BB962C8B-B14F-4D97-AF65-F5344CB8AC3E}">
        <p14:creationId xmlns:p14="http://schemas.microsoft.com/office/powerpoint/2010/main" val="352420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Las empresas deben realizar un esfuerzo para adaptarse a los cambios introducidos por los Incoterms 2020. Esto incluye la formación del personal y la actualización de contratos y procesos logísticos.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22</a:t>
            </a:fld>
            <a:endParaRPr lang="es-CL"/>
          </a:p>
        </p:txBody>
      </p:sp>
    </p:spTree>
    <p:extLst>
      <p:ext uri="{BB962C8B-B14F-4D97-AF65-F5344CB8AC3E}">
        <p14:creationId xmlns:p14="http://schemas.microsoft.com/office/powerpoint/2010/main" val="4156397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Incoterms son una herramienta fundamental en el comercio internacional. Comprender su aplicación y actualización es esencial para minimizar riesgos y responsabilidades. Con un manejo adecuado, las empresas pueden garantizar transacciones eficientes y exitosas.</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23</a:t>
            </a:fld>
            <a:endParaRPr lang="es-CL"/>
          </a:p>
        </p:txBody>
      </p:sp>
    </p:spTree>
    <p:extLst>
      <p:ext uri="{BB962C8B-B14F-4D97-AF65-F5344CB8AC3E}">
        <p14:creationId xmlns:p14="http://schemas.microsoft.com/office/powerpoint/2010/main" val="15673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Incoterms son reglas establecidas por la Cámara de Comercio Internacional que definen las obligaciones de las partes en un contrato de compraventa internacional. Comprender su propósito y aplicación es fundamental para evitar malentendidos y disputas en el comercio internacional.</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3</a:t>
            </a:fld>
            <a:endParaRPr lang="es-CL"/>
          </a:p>
        </p:txBody>
      </p:sp>
    </p:spTree>
    <p:extLst>
      <p:ext uri="{BB962C8B-B14F-4D97-AF65-F5344CB8AC3E}">
        <p14:creationId xmlns:p14="http://schemas.microsoft.com/office/powerpoint/2010/main" val="334404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Incoterms (International Commercial Terms) son términos comerciales que determinan los costos y riesgos asociados con la entrega de mercancías. Su propósito principal es facilitar el comercio internacional al proporcionar un lenguaje común para las transacciones.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4</a:t>
            </a:fld>
            <a:endParaRPr lang="es-CL"/>
          </a:p>
        </p:txBody>
      </p:sp>
    </p:spTree>
    <p:extLst>
      <p:ext uri="{BB962C8B-B14F-4D97-AF65-F5344CB8AC3E}">
        <p14:creationId xmlns:p14="http://schemas.microsoft.com/office/powerpoint/2010/main" val="339678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Desde su creación en 1936, los Incoterms han evolucionado para adaptarse a los cambios en el comercio internacional. A lo largo de las décadas, se han revisado varias veces, siendo la última versión en 2020, incorporando nuevas realidades logísticas y comerciales.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5</a:t>
            </a:fld>
            <a:endParaRPr lang="es-CL"/>
          </a:p>
        </p:txBody>
      </p:sp>
    </p:spTree>
    <p:extLst>
      <p:ext uri="{BB962C8B-B14F-4D97-AF65-F5344CB8AC3E}">
        <p14:creationId xmlns:p14="http://schemas.microsoft.com/office/powerpoint/2010/main" val="157109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Los Incoterms son cruciales para establecer claridad y certeza en las transacciones internacionales. Ayudan a prevenir conflictos al especificar claramente las obligaciones de los compradores y vendedores, lo que a su vez facilita las negociaciones y mejora la eficiencia.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6</a:t>
            </a:fld>
            <a:endParaRPr lang="es-CL"/>
          </a:p>
        </p:txBody>
      </p:sp>
    </p:spTree>
    <p:extLst>
      <p:ext uri="{BB962C8B-B14F-4D97-AF65-F5344CB8AC3E}">
        <p14:creationId xmlns:p14="http://schemas.microsoft.com/office/powerpoint/2010/main" val="1827815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Los Incoterms se clasifican en diferentes grupos según el modo de transporte y la naturaleza de las operaciones comerciales. Esta clasificación ayuda a las empresas a seleccionar el término más adecuado para cada transacción.</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7</a:t>
            </a:fld>
            <a:endParaRPr lang="es-CL"/>
          </a:p>
        </p:txBody>
      </p:sp>
    </p:spTree>
    <p:extLst>
      <p:ext uri="{BB962C8B-B14F-4D97-AF65-F5344CB8AC3E}">
        <p14:creationId xmlns:p14="http://schemas.microsoft.com/office/powerpoint/2010/main" val="121964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Algunos Incoterms son aplicables a cualquier modo de transporte, como EXW (Ex Works) y DDP (Delivered Duty Paid). Estos términos ofrecen flexibilidad a los comerciantes al poder ser utilizados en diversas situaciones logísticas.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8</a:t>
            </a:fld>
            <a:endParaRPr lang="es-CL"/>
          </a:p>
        </p:txBody>
      </p:sp>
    </p:spTree>
    <p:extLst>
      <p:ext uri="{BB962C8B-B14F-4D97-AF65-F5344CB8AC3E}">
        <p14:creationId xmlns:p14="http://schemas.microsoft.com/office/powerpoint/2010/main" val="1500269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a:t>
---
Otros Incoterms están diseñados específicamente para el transporte marítimo, como FAS (Free Alongside Ship) y CIF (Cost, Insurance and Freight). Estos términos tienen particularidades que son esenciales en el contexto del transporte marítimo.
Origen de imagen: biblioteca de contenido de Microsoft 365
</a:t>
            </a:r>
          </a:p>
        </p:txBody>
      </p:sp>
      <p:sp>
        <p:nvSpPr>
          <p:cNvPr id="4" name="Marcador de número de diapositiva 3"/>
          <p:cNvSpPr>
            <a:spLocks noGrp="1"/>
          </p:cNvSpPr>
          <p:nvPr>
            <p:ph type="sldNum" sz="quarter" idx="5"/>
          </p:nvPr>
        </p:nvSpPr>
        <p:spPr/>
        <p:txBody>
          <a:bodyPr/>
          <a:lstStyle/>
          <a:p>
            <a:fld id="{6BF35860-63F5-4823-B4D1-8A4E133DC7B6}" type="slidenum">
              <a:rPr lang="es-CL" smtClean="0"/>
              <a:t>9</a:t>
            </a:fld>
            <a:endParaRPr lang="es-CL"/>
          </a:p>
        </p:txBody>
      </p:sp>
    </p:spTree>
    <p:extLst>
      <p:ext uri="{BB962C8B-B14F-4D97-AF65-F5344CB8AC3E}">
        <p14:creationId xmlns:p14="http://schemas.microsoft.com/office/powerpoint/2010/main" val="199416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593528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84023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120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29532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‹Nº›</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631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72546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3503355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76340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407886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2623813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7/2/2025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‹Nº›</a:t>
            </a:fld>
            <a:endParaRPr lang="en-US"/>
          </a:p>
        </p:txBody>
      </p:sp>
    </p:spTree>
    <p:extLst>
      <p:ext uri="{BB962C8B-B14F-4D97-AF65-F5344CB8AC3E}">
        <p14:creationId xmlns:p14="http://schemas.microsoft.com/office/powerpoint/2010/main" val="199721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7/2/2025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‹Nº›</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875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6C5C09-0043-4549-B800-2101B70D6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9A4662A-A0A6-55FD-467F-D1B8CF6388FB}"/>
              </a:ext>
            </a:extLst>
          </p:cNvPr>
          <p:cNvSpPr>
            <a:spLocks noGrp="1"/>
          </p:cNvSpPr>
          <p:nvPr>
            <p:ph type="ctrTitle"/>
          </p:nvPr>
        </p:nvSpPr>
        <p:spPr>
          <a:xfrm>
            <a:off x="6699869" y="978407"/>
            <a:ext cx="4983480" cy="3976380"/>
          </a:xfrm>
        </p:spPr>
        <p:txBody>
          <a:bodyPr anchor="t">
            <a:normAutofit/>
          </a:bodyPr>
          <a:lstStyle/>
          <a:p>
            <a:pPr>
              <a:lnSpc>
                <a:spcPct val="90000"/>
              </a:lnSpc>
            </a:pPr>
            <a:r>
              <a:rPr lang="es-CL" sz="5600"/>
              <a:t>Aplicación de los Incoterms en el comercio internacional</a:t>
            </a:r>
          </a:p>
        </p:txBody>
      </p:sp>
      <p:sp>
        <p:nvSpPr>
          <p:cNvPr id="3" name="Subtítulo 2">
            <a:extLst>
              <a:ext uri="{FF2B5EF4-FFF2-40B4-BE49-F238E27FC236}">
                <a16:creationId xmlns:a16="http://schemas.microsoft.com/office/drawing/2014/main" id="{6157E62A-1504-75A9-0099-71B514B1240E}"/>
              </a:ext>
            </a:extLst>
          </p:cNvPr>
          <p:cNvSpPr>
            <a:spLocks noGrp="1"/>
          </p:cNvSpPr>
          <p:nvPr>
            <p:ph type="subTitle" idx="1"/>
          </p:nvPr>
        </p:nvSpPr>
        <p:spPr>
          <a:xfrm>
            <a:off x="6699869" y="5275825"/>
            <a:ext cx="4983481" cy="1070177"/>
          </a:xfrm>
        </p:spPr>
        <p:txBody>
          <a:bodyPr anchor="t">
            <a:normAutofit/>
          </a:bodyPr>
          <a:lstStyle/>
          <a:p>
            <a:r>
              <a:rPr lang="es-CL" sz="2400"/>
              <a:t>Entendiendo las reglas que guían las transacciones globales</a:t>
            </a:r>
          </a:p>
        </p:txBody>
      </p:sp>
      <p:pic>
        <p:nvPicPr>
          <p:cNvPr id="4" name="Imagen 3" descr="Carretilla elevadora que eleva un contenedor en el patio">
            <a:extLst>
              <a:ext uri="{FF2B5EF4-FFF2-40B4-BE49-F238E27FC236}">
                <a16:creationId xmlns:a16="http://schemas.microsoft.com/office/drawing/2014/main" id="{2F8F7EAF-3322-461F-BCD7-748AF34D3DF9}"/>
              </a:ext>
            </a:extLst>
          </p:cNvPr>
          <p:cNvPicPr>
            <a:picLocks noChangeAspect="1"/>
          </p:cNvPicPr>
          <p:nvPr/>
        </p:nvPicPr>
        <p:blipFill>
          <a:blip r:embed="rId3"/>
          <a:srcRect l="8875" r="27435" b="1"/>
          <a:stretch>
            <a:fillRect/>
          </a:stretch>
        </p:blipFill>
        <p:spPr>
          <a:xfrm>
            <a:off x="525664" y="508090"/>
            <a:ext cx="5570336" cy="5837913"/>
          </a:xfrm>
          <a:prstGeom prst="rect">
            <a:avLst/>
          </a:prstGeom>
        </p:spPr>
      </p:pic>
      <p:sp>
        <p:nvSpPr>
          <p:cNvPr id="11" name="Rectangle 1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3493" y="508090"/>
            <a:ext cx="4983481"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72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2D1C5D54-FC21-FF1A-76D2-27F7443F7DB0}"/>
              </a:ext>
            </a:extLst>
          </p:cNvPr>
          <p:cNvSpPr>
            <a:spLocks noGrp="1"/>
          </p:cNvSpPr>
          <p:nvPr>
            <p:ph type="title"/>
          </p:nvPr>
        </p:nvSpPr>
        <p:spPr>
          <a:xfrm>
            <a:off x="521208" y="978408"/>
            <a:ext cx="3410712" cy="5376672"/>
          </a:xfrm>
        </p:spPr>
        <p:txBody>
          <a:bodyPr>
            <a:normAutofit/>
          </a:bodyPr>
          <a:lstStyle/>
          <a:p>
            <a:r>
              <a:rPr lang="es-CL" sz="4000"/>
              <a:t>Comparación entre diferentes Incoterms</a:t>
            </a:r>
          </a:p>
        </p:txBody>
      </p:sp>
      <p:graphicFrame>
        <p:nvGraphicFramePr>
          <p:cNvPr id="4" name="Marcador de contenido 4">
            <a:extLst>
              <a:ext uri="{FF2B5EF4-FFF2-40B4-BE49-F238E27FC236}">
                <a16:creationId xmlns:a16="http://schemas.microsoft.com/office/drawing/2014/main" id="{A6850750-11F1-4E45-A9EC-D7307893B4AE}"/>
              </a:ext>
            </a:extLst>
          </p:cNvPr>
          <p:cNvGraphicFramePr>
            <a:graphicFrameLocks noGrp="1"/>
          </p:cNvGraphicFramePr>
          <p:nvPr>
            <p:ph idx="1"/>
            <p:extLst>
              <p:ext uri="{D42A27DB-BD31-4B8C-83A1-F6EECF244321}">
                <p14:modId xmlns:p14="http://schemas.microsoft.com/office/powerpoint/2010/main" val="83520062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07399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20A3E8A2-0941-0A7C-1253-4DA38363AE7D}"/>
              </a:ext>
            </a:extLst>
          </p:cNvPr>
          <p:cNvSpPr>
            <a:spLocks noGrp="1"/>
          </p:cNvSpPr>
          <p:nvPr>
            <p:ph type="ctrTitle"/>
          </p:nvPr>
        </p:nvSpPr>
        <p:spPr>
          <a:xfrm>
            <a:off x="521208" y="1211766"/>
            <a:ext cx="7237052" cy="4727988"/>
          </a:xfrm>
        </p:spPr>
        <p:txBody>
          <a:bodyPr anchor="b">
            <a:normAutofit/>
          </a:bodyPr>
          <a:lstStyle/>
          <a:p>
            <a:r>
              <a:rPr lang="es-CL" sz="6300"/>
              <a:t>Responsabilidades y riesgos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303950027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3312C765-93C9-5E2F-767C-F3C2F97034C0}"/>
              </a:ext>
            </a:extLst>
          </p:cNvPr>
          <p:cNvSpPr>
            <a:spLocks noGrp="1"/>
          </p:cNvSpPr>
          <p:nvPr>
            <p:ph type="title"/>
          </p:nvPr>
        </p:nvSpPr>
        <p:spPr>
          <a:xfrm>
            <a:off x="521208" y="978408"/>
            <a:ext cx="6300216" cy="1463040"/>
          </a:xfrm>
        </p:spPr>
        <p:txBody>
          <a:bodyPr vert="horz" lIns="91440" tIns="45720" rIns="91440" bIns="45720" rtlCol="0" anchor="t">
            <a:normAutofit/>
          </a:bodyPr>
          <a:lstStyle/>
          <a:p>
            <a:pPr>
              <a:lnSpc>
                <a:spcPct val="90000"/>
              </a:lnSpc>
            </a:pPr>
            <a:r>
              <a:rPr lang="en-US" sz="3100" b="1" kern="1200">
                <a:solidFill>
                  <a:schemeClr val="tx1"/>
                </a:solidFill>
                <a:latin typeface="+mj-lt"/>
                <a:ea typeface="+mj-ea"/>
                <a:cs typeface="+mj-cs"/>
              </a:rPr>
              <a:t>Distribución de responsabilidades entre comprador y vendedor</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00E4EEC0-784E-B3AE-19E8-27FB169E56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Importancia de los Incoterms</a:t>
            </a:r>
          </a:p>
          <a:p>
            <a:pPr marL="0" lvl="1" indent="0">
              <a:buNone/>
            </a:pPr>
            <a:r>
              <a:rPr lang="es-MX" sz="1400"/>
              <a:t>Los Incoterms son esenciales para definir las responsabilidades en las transacciones internacionales, garantizando claridad y evitando disputas.</a:t>
            </a:r>
          </a:p>
          <a:p>
            <a:pPr marL="0" indent="0">
              <a:spcBef>
                <a:spcPts val="2500"/>
              </a:spcBef>
              <a:buNone/>
            </a:pPr>
            <a:r>
              <a:rPr lang="es-MX" sz="1400" b="1"/>
              <a:t>Costos de Transporte</a:t>
            </a:r>
          </a:p>
          <a:p>
            <a:pPr marL="0" lvl="1" indent="0">
              <a:buNone/>
            </a:pPr>
            <a:r>
              <a:rPr lang="es-MX" sz="1400"/>
              <a:t>Determinar quién asume los costos de transporte es crucial para la planificación del envío y el presupuesto general de la transacción.</a:t>
            </a:r>
          </a:p>
          <a:p>
            <a:pPr marL="0" indent="0">
              <a:spcBef>
                <a:spcPts val="2500"/>
              </a:spcBef>
              <a:buNone/>
            </a:pPr>
            <a:r>
              <a:rPr lang="es-MX" sz="1400" b="1"/>
              <a:t>Seguros y Aduanas</a:t>
            </a:r>
          </a:p>
          <a:p>
            <a:pPr marL="0" lvl="1" indent="0">
              <a:buNone/>
            </a:pPr>
            <a:r>
              <a:rPr lang="es-MX" sz="1400"/>
              <a:t>La asignación de responsabilidades sobre seguros y trámites aduaneros ayuda a facilitar el proceso de entrega y minimizar riesgos.</a:t>
            </a:r>
            <a:endParaRPr lang="es-CL" sz="1400"/>
          </a:p>
        </p:txBody>
      </p:sp>
      <p:pic>
        <p:nvPicPr>
          <p:cNvPr id="5" name="Marcador de contenido 4" descr="Joven repartidora">
            <a:extLst>
              <a:ext uri="{FF2B5EF4-FFF2-40B4-BE49-F238E27FC236}">
                <a16:creationId xmlns:a16="http://schemas.microsoft.com/office/drawing/2014/main" id="{9B8241F4-91B3-4957-8A9C-4A96C4B3C4D7}"/>
              </a:ext>
            </a:extLst>
          </p:cNvPr>
          <p:cNvPicPr>
            <a:picLocks noGrp="1" noChangeAspect="1"/>
          </p:cNvPicPr>
          <p:nvPr>
            <p:ph sz="half" idx="1"/>
          </p:nvPr>
        </p:nvPicPr>
        <p:blipFill>
          <a:blip r:embed="rId3"/>
          <a:srcRect l="38146" r="15256"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1796590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66C6C312-C685-04ED-6F0A-2EA351C39FBE}"/>
              </a:ext>
            </a:extLst>
          </p:cNvPr>
          <p:cNvSpPr>
            <a:spLocks noGrp="1"/>
          </p:cNvSpPr>
          <p:nvPr>
            <p:ph type="title"/>
          </p:nvPr>
        </p:nvSpPr>
        <p:spPr>
          <a:xfrm>
            <a:off x="6995160" y="978408"/>
            <a:ext cx="4745736" cy="1463040"/>
          </a:xfrm>
        </p:spPr>
        <p:txBody>
          <a:bodyPr vert="horz" lIns="91440" tIns="45720" rIns="91440" bIns="45720" rtlCol="0" anchor="t">
            <a:normAutofit/>
          </a:bodyPr>
          <a:lstStyle/>
          <a:p>
            <a:r>
              <a:rPr lang="en-US" b="1" kern="1200">
                <a:solidFill>
                  <a:schemeClr val="tx1"/>
                </a:solidFill>
                <a:latin typeface="+mj-lt"/>
                <a:ea typeface="+mj-ea"/>
                <a:cs typeface="+mj-cs"/>
              </a:rPr>
              <a:t>Asignación de riesgos y costos</a:t>
            </a:r>
          </a:p>
        </p:txBody>
      </p:sp>
      <p:pic>
        <p:nvPicPr>
          <p:cNvPr id="5" name="Marcador de contenido 4" descr="buque portacontenedores en importación, exportación y logística empresarial. Logística y transporte de buque de carga internacional de contenedores y avión de carga en el océano en el cielo del atardecer, transporte de carga, envío">
            <a:extLst>
              <a:ext uri="{FF2B5EF4-FFF2-40B4-BE49-F238E27FC236}">
                <a16:creationId xmlns:a16="http://schemas.microsoft.com/office/drawing/2014/main" id="{64FE2F1B-F358-41F8-BAC1-EFB05C3E0811}"/>
              </a:ext>
            </a:extLst>
          </p:cNvPr>
          <p:cNvPicPr>
            <a:picLocks noGrp="1" noChangeAspect="1"/>
          </p:cNvPicPr>
          <p:nvPr>
            <p:ph sz="half" idx="1"/>
          </p:nvPr>
        </p:nvPicPr>
        <p:blipFill>
          <a:blip r:embed="rId3"/>
          <a:srcRect l="6681" r="20130"/>
          <a:stretch>
            <a:fillRect/>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776AFEB7-6F86-B594-6410-AFE26C20CB8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5160" y="2578608"/>
            <a:ext cx="4672584" cy="3767328"/>
          </a:xfrm>
        </p:spPr>
        <p:txBody>
          <a:bodyPr>
            <a:normAutofit/>
          </a:bodyPr>
          <a:lstStyle/>
          <a:p>
            <a:pPr marL="0" indent="0">
              <a:spcBef>
                <a:spcPts val="2500"/>
              </a:spcBef>
              <a:buNone/>
            </a:pPr>
            <a:r>
              <a:rPr lang="es-MX" sz="1400" b="1"/>
              <a:t>Transferencia de Riesgo</a:t>
            </a:r>
          </a:p>
          <a:p>
            <a:pPr marL="0" lvl="1" indent="0">
              <a:buNone/>
            </a:pPr>
            <a:r>
              <a:rPr lang="es-MX" sz="1400"/>
              <a:t>Cada Incoterm define claramente el momento en que el riesgo se transfiere del vendedor al comprador, lo que es crucial para el comercio internacional.</a:t>
            </a:r>
          </a:p>
          <a:p>
            <a:pPr marL="0" indent="0">
              <a:spcBef>
                <a:spcPts val="2500"/>
              </a:spcBef>
              <a:buNone/>
            </a:pPr>
            <a:r>
              <a:rPr lang="es-MX" sz="1400" b="1"/>
              <a:t>Gestión de Riesgos</a:t>
            </a:r>
          </a:p>
          <a:p>
            <a:pPr marL="0" lvl="1" indent="0">
              <a:buNone/>
            </a:pPr>
            <a:r>
              <a:rPr lang="es-MX" sz="1400"/>
              <a:t>La correcta asignación de riesgos ayuda a las empresas a gestionar mejor las incertidumbres en sus operaciones comerciales internacionales.</a:t>
            </a:r>
            <a:endParaRPr lang="es-CL" sz="1400"/>
          </a:p>
        </p:txBody>
      </p:sp>
    </p:spTree>
    <p:extLst>
      <p:ext uri="{BB962C8B-B14F-4D97-AF65-F5344CB8AC3E}">
        <p14:creationId xmlns:p14="http://schemas.microsoft.com/office/powerpoint/2010/main" val="1612558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DD394672-9209-3750-0C71-B6D86CE56868}"/>
              </a:ext>
            </a:extLst>
          </p:cNvPr>
          <p:cNvSpPr>
            <a:spLocks noGrp="1"/>
          </p:cNvSpPr>
          <p:nvPr>
            <p:ph type="title"/>
          </p:nvPr>
        </p:nvSpPr>
        <p:spPr>
          <a:xfrm>
            <a:off x="6995160" y="978408"/>
            <a:ext cx="4745736" cy="1463040"/>
          </a:xfrm>
        </p:spPr>
        <p:txBody>
          <a:bodyPr vert="horz" lIns="91440" tIns="45720" rIns="91440" bIns="45720" rtlCol="0" anchor="t">
            <a:normAutofit/>
          </a:bodyPr>
          <a:lstStyle/>
          <a:p>
            <a:pPr>
              <a:lnSpc>
                <a:spcPct val="90000"/>
              </a:lnSpc>
            </a:pPr>
            <a:r>
              <a:rPr lang="en-US" sz="3100" b="1" kern="1200">
                <a:solidFill>
                  <a:schemeClr val="tx1"/>
                </a:solidFill>
                <a:latin typeface="+mj-lt"/>
                <a:ea typeface="+mj-ea"/>
                <a:cs typeface="+mj-cs"/>
              </a:rPr>
              <a:t>Documentación requerida según el Incoterm aplicado</a:t>
            </a:r>
          </a:p>
        </p:txBody>
      </p:sp>
      <p:pic>
        <p:nvPicPr>
          <p:cNvPr id="5" name="Marcador de contenido 4" descr="Concepto de comercio mundial. Globo terráqueo rodeado de contenedores marítimos. Textura de la Tierra proporcionada por visibleearth.nasa.govImágenes similares:">
            <a:extLst>
              <a:ext uri="{FF2B5EF4-FFF2-40B4-BE49-F238E27FC236}">
                <a16:creationId xmlns:a16="http://schemas.microsoft.com/office/drawing/2014/main" id="{574B8A7D-9078-4A86-B1E8-DADC97056AD5}"/>
              </a:ext>
            </a:extLst>
          </p:cNvPr>
          <p:cNvPicPr>
            <a:picLocks noGrp="1" noChangeAspect="1"/>
          </p:cNvPicPr>
          <p:nvPr>
            <p:ph sz="half" idx="1"/>
          </p:nvPr>
        </p:nvPicPr>
        <p:blipFill>
          <a:blip r:embed="rId3"/>
          <a:srcRect l="29310" r="16774"/>
          <a:stretch>
            <a:fillRect/>
          </a:stretch>
        </p:blipFill>
        <p:spPr>
          <a:xfrm>
            <a:off x="517868" y="508090"/>
            <a:ext cx="5705856" cy="5846990"/>
          </a:xfrm>
          <a:prstGeom prst="rect">
            <a:avLst/>
          </a:prstGeom>
        </p:spPr>
      </p:pic>
      <p:sp>
        <p:nvSpPr>
          <p:cNvPr id="14" name="Freeform: Shape 13">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6FD43713-E1CC-7DF7-A88A-60E1854E335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95160" y="2578608"/>
            <a:ext cx="4672584" cy="3767328"/>
          </a:xfrm>
        </p:spPr>
        <p:txBody>
          <a:bodyPr>
            <a:normAutofit/>
          </a:bodyPr>
          <a:lstStyle/>
          <a:p>
            <a:pPr marL="0" indent="0">
              <a:spcBef>
                <a:spcPts val="2500"/>
              </a:spcBef>
              <a:buNone/>
            </a:pPr>
            <a:r>
              <a:rPr lang="es-MX" sz="1400" b="1"/>
              <a:t>Requerimientos Documentales</a:t>
            </a:r>
          </a:p>
          <a:p>
            <a:pPr marL="0" lvl="1" indent="0">
              <a:buNone/>
            </a:pPr>
            <a:r>
              <a:rPr lang="es-MX" sz="1400"/>
              <a:t>Cada Incoterm conlleva diferentes requisitos documentales que deben cumplirse para el tránsito adecuado de mercancías.</a:t>
            </a:r>
          </a:p>
          <a:p>
            <a:pPr marL="0" indent="0">
              <a:spcBef>
                <a:spcPts val="2500"/>
              </a:spcBef>
              <a:buNone/>
            </a:pPr>
            <a:r>
              <a:rPr lang="es-MX" sz="1400" b="1"/>
              <a:t>Importancia de la Documentación</a:t>
            </a:r>
          </a:p>
          <a:p>
            <a:pPr marL="0" lvl="1" indent="0">
              <a:buNone/>
            </a:pPr>
            <a:r>
              <a:rPr lang="es-MX" sz="1400"/>
              <a:t>Conocer y cumplir con la documentación requerida es crucial para el éxito de las operaciones comerciales internacionales.</a:t>
            </a:r>
            <a:endParaRPr lang="es-CL" sz="1400"/>
          </a:p>
        </p:txBody>
      </p:sp>
    </p:spTree>
    <p:extLst>
      <p:ext uri="{BB962C8B-B14F-4D97-AF65-F5344CB8AC3E}">
        <p14:creationId xmlns:p14="http://schemas.microsoft.com/office/powerpoint/2010/main" val="1465039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299943CC-CA16-6AD4-6960-4570AD090056}"/>
              </a:ext>
            </a:extLst>
          </p:cNvPr>
          <p:cNvSpPr>
            <a:spLocks noGrp="1"/>
          </p:cNvSpPr>
          <p:nvPr>
            <p:ph type="ctrTitle"/>
          </p:nvPr>
        </p:nvSpPr>
        <p:spPr>
          <a:xfrm>
            <a:off x="521208" y="1211766"/>
            <a:ext cx="7237052" cy="4727988"/>
          </a:xfrm>
        </p:spPr>
        <p:txBody>
          <a:bodyPr anchor="b">
            <a:normAutofit/>
          </a:bodyPr>
          <a:lstStyle/>
          <a:p>
            <a:r>
              <a:rPr lang="es-CL" sz="7400"/>
              <a:t>Aplicación práctica de los Incoterms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6426028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5F41309-6873-3E03-58CC-27F23D85FDAA}"/>
              </a:ext>
            </a:extLst>
          </p:cNvPr>
          <p:cNvSpPr>
            <a:spLocks noGrp="1"/>
          </p:cNvSpPr>
          <p:nvPr>
            <p:ph type="title"/>
          </p:nvPr>
        </p:nvSpPr>
        <p:spPr>
          <a:xfrm>
            <a:off x="521208" y="978408"/>
            <a:ext cx="6300216" cy="1463040"/>
          </a:xfrm>
        </p:spPr>
        <p:txBody>
          <a:bodyPr vert="horz" lIns="91440" tIns="45720" rIns="91440" bIns="45720" rtlCol="0" anchor="t">
            <a:normAutofit/>
          </a:bodyPr>
          <a:lstStyle/>
          <a:p>
            <a:pPr>
              <a:lnSpc>
                <a:spcPct val="90000"/>
              </a:lnSpc>
            </a:pPr>
            <a:r>
              <a:rPr lang="en-US" sz="3400" b="1" kern="1200">
                <a:solidFill>
                  <a:schemeClr val="tx1"/>
                </a:solidFill>
                <a:latin typeface="+mj-lt"/>
                <a:ea typeface="+mj-ea"/>
                <a:cs typeface="+mj-cs"/>
              </a:rPr>
              <a:t>Selección del Incoterm adecuado para cada operación</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94B5D98D-52B2-1718-EDFD-CB7F4B18F04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Factores de Selección</a:t>
            </a:r>
          </a:p>
          <a:p>
            <a:pPr marL="0" lvl="1" indent="0">
              <a:buNone/>
            </a:pPr>
            <a:r>
              <a:rPr lang="es-MX" sz="1400"/>
              <a:t>La elección del Incoterm adecuado depende del modo de transporte, la mercancía y las condiciones pactadas entre las partes involucradas.</a:t>
            </a:r>
          </a:p>
          <a:p>
            <a:pPr marL="0" indent="0">
              <a:spcBef>
                <a:spcPts val="2500"/>
              </a:spcBef>
              <a:buNone/>
            </a:pPr>
            <a:r>
              <a:rPr lang="es-MX" sz="1400" b="1"/>
              <a:t>Modo de Transporte</a:t>
            </a:r>
          </a:p>
          <a:p>
            <a:pPr marL="0" lvl="1" indent="0">
              <a:buNone/>
            </a:pPr>
            <a:r>
              <a:rPr lang="es-MX" sz="1400"/>
              <a:t>El modo de transporte, ya sea terrestre, marítimo o aéreo, influye en la selección del Incoterm y las responsabilidades de cada parte.</a:t>
            </a:r>
          </a:p>
          <a:p>
            <a:pPr marL="0" indent="0">
              <a:spcBef>
                <a:spcPts val="2500"/>
              </a:spcBef>
              <a:buNone/>
            </a:pPr>
            <a:r>
              <a:rPr lang="es-MX" sz="1400" b="1"/>
              <a:t>Tipo de Mercancía</a:t>
            </a:r>
          </a:p>
          <a:p>
            <a:pPr marL="0" lvl="1" indent="0">
              <a:buNone/>
            </a:pPr>
            <a:r>
              <a:rPr lang="es-MX" sz="1400"/>
              <a:t>El tipo de mercancía también es crucial para elegir el Incoterm, ya que algunas mercancías requieren condiciones especiales de transporte y manejo.</a:t>
            </a:r>
            <a:endParaRPr lang="es-CL" sz="1400"/>
          </a:p>
        </p:txBody>
      </p:sp>
      <p:pic>
        <p:nvPicPr>
          <p:cNvPr id="5" name="Marcador de contenido 4" descr="Vehículos de transporte de exposición múltiple, se eliminaron todos los logotipos en los contenedores de carga.">
            <a:extLst>
              <a:ext uri="{FF2B5EF4-FFF2-40B4-BE49-F238E27FC236}">
                <a16:creationId xmlns:a16="http://schemas.microsoft.com/office/drawing/2014/main" id="{B8EF3D27-0989-405C-9F62-8BAD6998C189}"/>
              </a:ext>
            </a:extLst>
          </p:cNvPr>
          <p:cNvPicPr>
            <a:picLocks noGrp="1" noChangeAspect="1"/>
          </p:cNvPicPr>
          <p:nvPr>
            <p:ph sz="half" idx="1"/>
          </p:nvPr>
        </p:nvPicPr>
        <p:blipFill>
          <a:blip r:embed="rId3"/>
          <a:srcRect l="46510" r="6892"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2543660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E77EC6B-0FF2-6D00-1DDC-7C34FF53EB38}"/>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b="1" kern="1200">
                <a:solidFill>
                  <a:schemeClr val="tx1"/>
                </a:solidFill>
                <a:latin typeface="+mj-lt"/>
                <a:ea typeface="+mj-ea"/>
                <a:cs typeface="+mj-cs"/>
              </a:rPr>
              <a:t>Casos de estudio y ejemplos reales</a:t>
            </a:r>
          </a:p>
        </p:txBody>
      </p:sp>
      <p:pic>
        <p:nvPicPr>
          <p:cNvPr id="5" name="Marcador de contenido 4" descr="Envío global logística exportación comercio red conexión de transporte entrega&#10;&#10;++La textura del mapa del mundo derivada del dominio público de la NASA: http://visibleearth.nasa.gov.&#10;Trazado en Illustrator.Archivo creado el 29 de noviembre de 2018++">
            <a:extLst>
              <a:ext uri="{FF2B5EF4-FFF2-40B4-BE49-F238E27FC236}">
                <a16:creationId xmlns:a16="http://schemas.microsoft.com/office/drawing/2014/main" id="{E155645B-13BB-4EA4-BCD3-14CDC5E1DD18}"/>
              </a:ext>
            </a:extLst>
          </p:cNvPr>
          <p:cNvPicPr>
            <a:picLocks noGrp="1" noChangeAspect="1"/>
          </p:cNvPicPr>
          <p:nvPr>
            <p:ph sz="half" idx="1"/>
          </p:nvPr>
        </p:nvPicPr>
        <p:blipFill>
          <a:blip r:embed="rId3"/>
          <a:srcRect l="19326" r="32402"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6E486365-15B2-D432-95F0-651183732D7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Aplicación de Incoterms</a:t>
            </a:r>
          </a:p>
          <a:p>
            <a:pPr marL="0" lvl="1" indent="0">
              <a:buNone/>
            </a:pPr>
            <a:r>
              <a:rPr lang="es-MX" sz="1400"/>
              <a:t>Los Incoterms son esenciales para definir responsabilidades en el comercio internacional y su correcta aplicación es clave para evitar confusiones.</a:t>
            </a:r>
          </a:p>
          <a:p>
            <a:pPr marL="0" indent="0">
              <a:spcBef>
                <a:spcPts val="2500"/>
              </a:spcBef>
              <a:buNone/>
            </a:pPr>
            <a:r>
              <a:rPr lang="es-MX" sz="1400" b="1"/>
              <a:t>Estudios de caso prácticos</a:t>
            </a:r>
          </a:p>
          <a:p>
            <a:pPr marL="0" lvl="1" indent="0">
              <a:buNone/>
            </a:pPr>
            <a:r>
              <a:rPr lang="es-MX" sz="1400"/>
              <a:t>Los estudios de caso prácticos proporcionan ejemplos claros de cómo aplicar Incoterms en diversas situaciones comerciales y logísticas.</a:t>
            </a:r>
          </a:p>
          <a:p>
            <a:pPr marL="0" indent="0">
              <a:spcBef>
                <a:spcPts val="2500"/>
              </a:spcBef>
              <a:buNone/>
            </a:pPr>
            <a:r>
              <a:rPr lang="es-MX" sz="1400" b="1"/>
              <a:t>Beneficios de entender Incoterms</a:t>
            </a:r>
          </a:p>
          <a:p>
            <a:pPr marL="0" lvl="1" indent="0">
              <a:buNone/>
            </a:pPr>
            <a:r>
              <a:rPr lang="es-MX" sz="1400"/>
              <a:t>Comprender los Incoterms ayuda a las empresas a gestionar riesgos y mejorar la eficiencia en sus operaciones internacionales.</a:t>
            </a:r>
            <a:endParaRPr lang="es-CL" sz="1400"/>
          </a:p>
        </p:txBody>
      </p:sp>
    </p:spTree>
    <p:extLst>
      <p:ext uri="{BB962C8B-B14F-4D97-AF65-F5344CB8AC3E}">
        <p14:creationId xmlns:p14="http://schemas.microsoft.com/office/powerpoint/2010/main" val="833156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87E6E685-19A6-3798-631C-DFD8433115E6}"/>
              </a:ext>
            </a:extLst>
          </p:cNvPr>
          <p:cNvSpPr>
            <a:spLocks noGrp="1"/>
          </p:cNvSpPr>
          <p:nvPr>
            <p:ph type="title"/>
          </p:nvPr>
        </p:nvSpPr>
        <p:spPr>
          <a:xfrm>
            <a:off x="521208" y="978408"/>
            <a:ext cx="3410712" cy="5376672"/>
          </a:xfrm>
        </p:spPr>
        <p:txBody>
          <a:bodyPr>
            <a:normAutofit/>
          </a:bodyPr>
          <a:lstStyle/>
          <a:p>
            <a:r>
              <a:rPr lang="es-CL" sz="4000"/>
              <a:t>Errores comunes y cómo evitarlos</a:t>
            </a:r>
          </a:p>
        </p:txBody>
      </p:sp>
      <p:graphicFrame>
        <p:nvGraphicFramePr>
          <p:cNvPr id="4" name="Marcador de contenido 4">
            <a:extLst>
              <a:ext uri="{FF2B5EF4-FFF2-40B4-BE49-F238E27FC236}">
                <a16:creationId xmlns:a16="http://schemas.microsoft.com/office/drawing/2014/main" id="{AAD9F848-5DF4-4108-BB8A-C816645074F3}"/>
              </a:ext>
            </a:extLst>
          </p:cNvPr>
          <p:cNvGraphicFramePr>
            <a:graphicFrameLocks noGrp="1"/>
          </p:cNvGraphicFramePr>
          <p:nvPr>
            <p:ph idx="1"/>
            <p:extLst>
              <p:ext uri="{D42A27DB-BD31-4B8C-83A1-F6EECF244321}">
                <p14:modId xmlns:p14="http://schemas.microsoft.com/office/powerpoint/2010/main" val="86164723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98651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46FF195D-1745-A1D7-6CEF-EDC1CAEBC4A6}"/>
              </a:ext>
            </a:extLst>
          </p:cNvPr>
          <p:cNvSpPr>
            <a:spLocks noGrp="1"/>
          </p:cNvSpPr>
          <p:nvPr>
            <p:ph type="ctrTitle"/>
          </p:nvPr>
        </p:nvSpPr>
        <p:spPr>
          <a:xfrm>
            <a:off x="521208" y="1211766"/>
            <a:ext cx="7237052" cy="4727988"/>
          </a:xfrm>
        </p:spPr>
        <p:txBody>
          <a:bodyPr anchor="b">
            <a:normAutofit/>
          </a:bodyPr>
          <a:lstStyle/>
          <a:p>
            <a:r>
              <a:rPr lang="es-CL" sz="7400"/>
              <a:t>Incoterms 2020: Actualizaciones y cambios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0749563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FC355551-B0D6-515F-EE92-83DEEC34712C}"/>
              </a:ext>
            </a:extLst>
          </p:cNvPr>
          <p:cNvSpPr>
            <a:spLocks noGrp="1"/>
          </p:cNvSpPr>
          <p:nvPr>
            <p:ph type="title"/>
          </p:nvPr>
        </p:nvSpPr>
        <p:spPr>
          <a:xfrm>
            <a:off x="521208" y="978408"/>
            <a:ext cx="3200400" cy="2432304"/>
          </a:xfrm>
        </p:spPr>
        <p:txBody>
          <a:bodyPr vert="horz" lIns="91440" tIns="45720" rIns="91440" bIns="45720" rtlCol="0" anchor="b">
            <a:normAutofit/>
          </a:bodyPr>
          <a:lstStyle/>
          <a:p>
            <a:pPr>
              <a:lnSpc>
                <a:spcPct val="90000"/>
              </a:lnSpc>
            </a:pPr>
            <a:r>
              <a:rPr lang="en-US" sz="3700" b="1" kern="1200">
                <a:solidFill>
                  <a:schemeClr val="tx1"/>
                </a:solidFill>
                <a:latin typeface="+mj-lt"/>
                <a:ea typeface="+mj-ea"/>
                <a:cs typeface="+mj-cs"/>
              </a:rPr>
              <a:t>Puntos Clave de la Presentación</a:t>
            </a:r>
          </a:p>
        </p:txBody>
      </p:sp>
      <p:sp>
        <p:nvSpPr>
          <p:cNvPr id="14" name="Freeform: Shape 13">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85516F03-1E7D-231B-821C-B342B2BF859B}"/>
              </a:ext>
            </a:extLst>
          </p:cNvPr>
          <p:cNvSpPr>
            <a:spLocks noGrp="1"/>
          </p:cNvSpPr>
          <p:nvPr>
            <p:ph sz="half" idx="2"/>
            <p:extLst>
              <p:ext uri="{E7BDC344-281C-4309-B0C6-D0EE65EED2A8}">
                <p202:designPr xmlns:p202="http://schemas.microsoft.com/office/powerpoint/2020/02/main">
                  <p202:designTagLst>
                    <p202:designTag name="ARCH:1:CLS" val="BulletedText"/>
                  </p202:designTagLst>
                </p202:designPr>
              </p:ext>
            </p:extLst>
          </p:nvPr>
        </p:nvSpPr>
        <p:spPr>
          <a:xfrm>
            <a:off x="521208" y="3538728"/>
            <a:ext cx="3200400" cy="2816352"/>
          </a:xfrm>
        </p:spPr>
        <p:txBody>
          <a:bodyPr vert="horz" lIns="91440" tIns="45720" rIns="91440" bIns="45720" rtlCol="0">
            <a:normAutofit/>
          </a:bodyPr>
          <a:lstStyle/>
          <a:p>
            <a:pPr>
              <a:lnSpc>
                <a:spcPct val="100000"/>
              </a:lnSpc>
            </a:pPr>
            <a:r>
              <a:rPr lang="en-US" sz="1700"/>
              <a:t>Introducción a los Incoterms</a:t>
            </a:r>
          </a:p>
          <a:p>
            <a:pPr>
              <a:lnSpc>
                <a:spcPct val="100000"/>
              </a:lnSpc>
            </a:pPr>
            <a:r>
              <a:rPr lang="en-US" sz="1700"/>
              <a:t>Clasificación de los Incoterms</a:t>
            </a:r>
          </a:p>
          <a:p>
            <a:pPr>
              <a:lnSpc>
                <a:spcPct val="100000"/>
              </a:lnSpc>
            </a:pPr>
            <a:r>
              <a:rPr lang="en-US" sz="1700"/>
              <a:t>Responsabilidades y riesgos</a:t>
            </a:r>
          </a:p>
          <a:p>
            <a:pPr>
              <a:lnSpc>
                <a:spcPct val="100000"/>
              </a:lnSpc>
            </a:pPr>
            <a:r>
              <a:rPr lang="en-US" sz="1700"/>
              <a:t>Aplicación práctica de los Incoterms</a:t>
            </a:r>
          </a:p>
          <a:p>
            <a:pPr>
              <a:lnSpc>
                <a:spcPct val="100000"/>
              </a:lnSpc>
            </a:pPr>
            <a:r>
              <a:rPr lang="en-US" sz="1700"/>
              <a:t>Incoterms 2020: Actualizaciones y cambios</a:t>
            </a:r>
          </a:p>
        </p:txBody>
      </p:sp>
      <p:pic>
        <p:nvPicPr>
          <p:cNvPr id="5" name="Marcador de contenido 4" descr="buque portacontenedores en importación, exportación y logística empresarial. Logística y transporte de buque de carga internacional de contenedores y avión de carga en el océano en el cielo del atardecer, transporte de carga, envío">
            <a:extLst>
              <a:ext uri="{FF2B5EF4-FFF2-40B4-BE49-F238E27FC236}">
                <a16:creationId xmlns:a16="http://schemas.microsoft.com/office/drawing/2014/main" id="{971B1FE8-0A5C-48BE-B4EF-E29772CB5024}"/>
              </a:ext>
            </a:extLst>
          </p:cNvPr>
          <p:cNvPicPr>
            <a:picLocks noGrp="1" noChangeAspect="1"/>
          </p:cNvPicPr>
          <p:nvPr>
            <p:ph sz="half" idx="1"/>
          </p:nvPr>
        </p:nvPicPr>
        <p:blipFill>
          <a:blip r:embed="rId3"/>
          <a:srcRect t="4877" r="-2" b="-2"/>
          <a:stretch>
            <a:fillRect/>
          </a:stretch>
        </p:blipFill>
        <p:spPr>
          <a:xfrm>
            <a:off x="4136609" y="970929"/>
            <a:ext cx="7534183" cy="5375076"/>
          </a:xfrm>
          <a:prstGeom prst="rect">
            <a:avLst/>
          </a:prstGeom>
        </p:spPr>
      </p:pic>
    </p:spTree>
    <p:extLst>
      <p:ext uri="{BB962C8B-B14F-4D97-AF65-F5344CB8AC3E}">
        <p14:creationId xmlns:p14="http://schemas.microsoft.com/office/powerpoint/2010/main" val="1165259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175EAFFD-4A47-DD53-4F76-BD457E18B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9413B0BB-AC20-A297-7127-B4B91B26D5E0}"/>
              </a:ext>
            </a:extLst>
          </p:cNvPr>
          <p:cNvSpPr>
            <a:spLocks noGrp="1"/>
          </p:cNvSpPr>
          <p:nvPr>
            <p:ph type="title"/>
          </p:nvPr>
        </p:nvSpPr>
        <p:spPr>
          <a:xfrm>
            <a:off x="521208" y="978408"/>
            <a:ext cx="3200400" cy="2432304"/>
          </a:xfrm>
        </p:spPr>
        <p:txBody>
          <a:bodyPr vert="horz" lIns="91440" tIns="45720" rIns="91440" bIns="45720" rtlCol="0" anchor="b">
            <a:normAutofit/>
          </a:bodyPr>
          <a:lstStyle/>
          <a:p>
            <a:pPr>
              <a:lnSpc>
                <a:spcPct val="90000"/>
              </a:lnSpc>
            </a:pPr>
            <a:r>
              <a:rPr lang="en-US" sz="4000" b="1" kern="1200">
                <a:solidFill>
                  <a:schemeClr val="tx1"/>
                </a:solidFill>
                <a:latin typeface="+mj-lt"/>
                <a:ea typeface="+mj-ea"/>
                <a:cs typeface="+mj-cs"/>
              </a:rPr>
              <a:t>Principales cambios en la versión 2020</a:t>
            </a:r>
          </a:p>
        </p:txBody>
      </p:sp>
      <p:sp>
        <p:nvSpPr>
          <p:cNvPr id="14" name="Freeform: Shape 13">
            <a:extLst>
              <a:ext uri="{FF2B5EF4-FFF2-40B4-BE49-F238E27FC236}">
                <a16:creationId xmlns:a16="http://schemas.microsoft.com/office/drawing/2014/main" id="{7CC1FECC-9CA4-341C-7E20-4728C514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Marcador de contenido 3">
            <a:extLst>
              <a:ext uri="{FF2B5EF4-FFF2-40B4-BE49-F238E27FC236}">
                <a16:creationId xmlns:a16="http://schemas.microsoft.com/office/drawing/2014/main" id="{9E7640AC-5F0E-E75D-A5C7-75CBA650ECC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3538728"/>
            <a:ext cx="3200400" cy="2816352"/>
          </a:xfrm>
        </p:spPr>
        <p:txBody>
          <a:bodyPr>
            <a:normAutofit/>
          </a:bodyPr>
          <a:lstStyle/>
          <a:p>
            <a:pPr marL="0" indent="0">
              <a:lnSpc>
                <a:spcPct val="100000"/>
              </a:lnSpc>
              <a:spcBef>
                <a:spcPts val="2500"/>
              </a:spcBef>
              <a:buNone/>
            </a:pPr>
            <a:r>
              <a:rPr lang="es-MX" sz="1000" b="1"/>
              <a:t>Eliminación de DAT</a:t>
            </a:r>
          </a:p>
          <a:p>
            <a:pPr marL="0" lvl="1" indent="0">
              <a:lnSpc>
                <a:spcPct val="100000"/>
              </a:lnSpc>
              <a:buNone/>
            </a:pPr>
            <a:r>
              <a:rPr lang="es-MX" sz="1000"/>
              <a:t>El término DAT fue eliminado en la versión 2020, mejorando la claridad en las condiciones de entrega.</a:t>
            </a:r>
          </a:p>
          <a:p>
            <a:pPr marL="0" indent="0">
              <a:lnSpc>
                <a:spcPct val="100000"/>
              </a:lnSpc>
              <a:spcBef>
                <a:spcPts val="2500"/>
              </a:spcBef>
              <a:buNone/>
            </a:pPr>
            <a:r>
              <a:rPr lang="es-MX" sz="1000" b="1"/>
              <a:t>Introducción de DPU</a:t>
            </a:r>
          </a:p>
          <a:p>
            <a:pPr marL="0" lvl="1" indent="0">
              <a:lnSpc>
                <a:spcPct val="100000"/>
              </a:lnSpc>
              <a:buNone/>
            </a:pPr>
            <a:r>
              <a:rPr lang="es-MX" sz="1000"/>
              <a:t>El término DPU (Delivered at Place Unloaded) reemplaza a DAT, proporcionando un nuevo enfoque para la entrega de mercancías.</a:t>
            </a:r>
          </a:p>
          <a:p>
            <a:pPr marL="0" indent="0">
              <a:lnSpc>
                <a:spcPct val="100000"/>
              </a:lnSpc>
              <a:spcBef>
                <a:spcPts val="2500"/>
              </a:spcBef>
              <a:buNone/>
            </a:pPr>
            <a:r>
              <a:rPr lang="es-MX" sz="1000" b="1"/>
              <a:t>Evolución en prácticas comerciales</a:t>
            </a:r>
          </a:p>
          <a:p>
            <a:pPr marL="0" lvl="1" indent="0">
              <a:lnSpc>
                <a:spcPct val="100000"/>
              </a:lnSpc>
              <a:buNone/>
            </a:pPr>
            <a:r>
              <a:rPr lang="es-MX" sz="1000"/>
              <a:t>Estos cambios reflejan la evolución continua de las prácticas comerciales, adaptándose a las necesidades actuales del comercio internacional.</a:t>
            </a:r>
            <a:endParaRPr lang="es-CL" sz="1000"/>
          </a:p>
        </p:txBody>
      </p:sp>
      <p:pic>
        <p:nvPicPr>
          <p:cNvPr id="5" name="Marcador de contenido 4" descr="Evolución humana hasta el actual mundo digital.">
            <a:extLst>
              <a:ext uri="{FF2B5EF4-FFF2-40B4-BE49-F238E27FC236}">
                <a16:creationId xmlns:a16="http://schemas.microsoft.com/office/drawing/2014/main" id="{60F954CD-A356-4015-BB59-9AE21A4B3D84}"/>
              </a:ext>
            </a:extLst>
          </p:cNvPr>
          <p:cNvPicPr>
            <a:picLocks noGrp="1" noChangeAspect="1"/>
          </p:cNvPicPr>
          <p:nvPr>
            <p:ph sz="half" idx="1"/>
          </p:nvPr>
        </p:nvPicPr>
        <p:blipFill>
          <a:blip r:embed="rId3"/>
          <a:srcRect r="6436" b="-2"/>
          <a:stretch>
            <a:fillRect/>
          </a:stretch>
        </p:blipFill>
        <p:spPr>
          <a:xfrm>
            <a:off x="4136609" y="970929"/>
            <a:ext cx="7534183" cy="5375076"/>
          </a:xfrm>
          <a:prstGeom prst="rect">
            <a:avLst/>
          </a:prstGeom>
        </p:spPr>
      </p:pic>
    </p:spTree>
    <p:extLst>
      <p:ext uri="{BB962C8B-B14F-4D97-AF65-F5344CB8AC3E}">
        <p14:creationId xmlns:p14="http://schemas.microsoft.com/office/powerpoint/2010/main" val="836498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CCEE1B5B-5B61-C01A-9B1F-9EB39BA1AD17}"/>
              </a:ext>
            </a:extLst>
          </p:cNvPr>
          <p:cNvSpPr>
            <a:spLocks noGrp="1"/>
          </p:cNvSpPr>
          <p:nvPr>
            <p:ph type="title"/>
          </p:nvPr>
        </p:nvSpPr>
        <p:spPr>
          <a:xfrm>
            <a:off x="5431536" y="978408"/>
            <a:ext cx="6236208" cy="1463040"/>
          </a:xfrm>
        </p:spPr>
        <p:txBody>
          <a:bodyPr vert="horz" lIns="91440" tIns="45720" rIns="91440" bIns="45720" rtlCol="0" anchor="t">
            <a:normAutofit/>
          </a:bodyPr>
          <a:lstStyle/>
          <a:p>
            <a:pPr>
              <a:lnSpc>
                <a:spcPct val="90000"/>
              </a:lnSpc>
            </a:pPr>
            <a:r>
              <a:rPr lang="en-US" sz="3100" b="1" kern="1200">
                <a:solidFill>
                  <a:schemeClr val="tx1"/>
                </a:solidFill>
                <a:latin typeface="+mj-lt"/>
                <a:ea typeface="+mj-ea"/>
                <a:cs typeface="+mj-cs"/>
              </a:rPr>
              <a:t>Impacto de las actualizaciones en el comercio</a:t>
            </a:r>
          </a:p>
        </p:txBody>
      </p:sp>
      <p:pic>
        <p:nvPicPr>
          <p:cNvPr id="5" name="Marcador de contenido 4" descr="Contenedores de transporte de carga en una pila y en un semirremolque en un puerto">
            <a:extLst>
              <a:ext uri="{FF2B5EF4-FFF2-40B4-BE49-F238E27FC236}">
                <a16:creationId xmlns:a16="http://schemas.microsoft.com/office/drawing/2014/main" id="{1260EC76-573C-43EE-B432-F990A80F4E40}"/>
              </a:ext>
            </a:extLst>
          </p:cNvPr>
          <p:cNvPicPr>
            <a:picLocks noGrp="1" noChangeAspect="1"/>
          </p:cNvPicPr>
          <p:nvPr>
            <p:ph sz="half" idx="1"/>
          </p:nvPr>
        </p:nvPicPr>
        <p:blipFill>
          <a:blip r:embed="rId3"/>
          <a:srcRect l="32965" r="12797" b="1"/>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F2044DFF-E796-D7F2-FC0C-76EA1BA2CAD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Actualizaciones de Incoterms 2020</a:t>
            </a:r>
          </a:p>
          <a:p>
            <a:pPr marL="0" lvl="1" indent="0">
              <a:buNone/>
            </a:pPr>
            <a:r>
              <a:rPr lang="es-MX" sz="1400"/>
              <a:t>Las actualizaciones recientes de los Incoterms 2020 redefinen los términos de entrega y las responsabilidades de las partes involucradas en el comercio internacional.</a:t>
            </a:r>
          </a:p>
          <a:p>
            <a:pPr marL="0" indent="0">
              <a:spcBef>
                <a:spcPts val="2500"/>
              </a:spcBef>
              <a:buNone/>
            </a:pPr>
            <a:r>
              <a:rPr lang="es-MX" sz="1400" b="1"/>
              <a:t>Impacto en Responsabilidades</a:t>
            </a:r>
          </a:p>
          <a:p>
            <a:pPr marL="0" lvl="1" indent="0">
              <a:buNone/>
            </a:pPr>
            <a:r>
              <a:rPr lang="es-MX" sz="1400"/>
              <a:t>Las nuevas reglas impactan directamente en las responsabilidades de los exportadores e importadores, afectando la gestión de riesgos y la logística.</a:t>
            </a:r>
          </a:p>
          <a:p>
            <a:pPr marL="0" indent="0">
              <a:spcBef>
                <a:spcPts val="2500"/>
              </a:spcBef>
              <a:buNone/>
            </a:pPr>
            <a:r>
              <a:rPr lang="es-MX" sz="1400" b="1"/>
              <a:t>Riesgos Asociados</a:t>
            </a:r>
          </a:p>
          <a:p>
            <a:pPr marL="0" lvl="1" indent="0">
              <a:buNone/>
            </a:pPr>
            <a:r>
              <a:rPr lang="es-MX" sz="1400"/>
              <a:t>Es crucial evaluar cómo los cambios en los Incoterms afectan los riesgos asociados con la entrega de mercancías en el comercio global.</a:t>
            </a:r>
            <a:endParaRPr lang="es-CL" sz="1400"/>
          </a:p>
        </p:txBody>
      </p:sp>
    </p:spTree>
    <p:extLst>
      <p:ext uri="{BB962C8B-B14F-4D97-AF65-F5344CB8AC3E}">
        <p14:creationId xmlns:p14="http://schemas.microsoft.com/office/powerpoint/2010/main" val="3511162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10BDB4-64F2-477D-A03B-9F8352D5E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A91A5870-0934-1FBE-EA75-6DA420C5AC5A}"/>
              </a:ext>
            </a:extLst>
          </p:cNvPr>
          <p:cNvSpPr>
            <a:spLocks noGrp="1"/>
          </p:cNvSpPr>
          <p:nvPr>
            <p:ph type="title"/>
          </p:nvPr>
        </p:nvSpPr>
        <p:spPr>
          <a:xfrm>
            <a:off x="521208" y="978408"/>
            <a:ext cx="6300216" cy="1325880"/>
          </a:xfrm>
        </p:spPr>
        <p:txBody>
          <a:bodyPr vert="horz" lIns="91440" tIns="45720" rIns="91440" bIns="45720" rtlCol="0" anchor="t">
            <a:normAutofit/>
          </a:bodyPr>
          <a:lstStyle/>
          <a:p>
            <a:pPr>
              <a:lnSpc>
                <a:spcPct val="90000"/>
              </a:lnSpc>
            </a:pPr>
            <a:r>
              <a:rPr lang="en-US" sz="3400" b="1" kern="1200">
                <a:solidFill>
                  <a:schemeClr val="tx1"/>
                </a:solidFill>
                <a:latin typeface="+mj-lt"/>
                <a:ea typeface="+mj-ea"/>
                <a:cs typeface="+mj-cs"/>
              </a:rPr>
              <a:t>Adaptación de las empresas a los nuevos Incoterms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71C494-8107-3D61-D611-4FBC7C22A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3612" y="611650"/>
            <a:ext cx="416052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5" name="Marcador de contenido 4" descr="Tres chicas comunicándose">
            <a:extLst>
              <a:ext uri="{FF2B5EF4-FFF2-40B4-BE49-F238E27FC236}">
                <a16:creationId xmlns:a16="http://schemas.microsoft.com/office/drawing/2014/main" id="{893DA4BC-5AEF-41A3-8367-019CC249451D}"/>
              </a:ext>
            </a:extLst>
          </p:cNvPr>
          <p:cNvPicPr>
            <a:picLocks noGrp="1" noChangeAspect="1"/>
          </p:cNvPicPr>
          <p:nvPr>
            <p:ph sz="half" idx="1"/>
          </p:nvPr>
        </p:nvPicPr>
        <p:blipFill>
          <a:blip r:embed="rId3"/>
          <a:stretch>
            <a:fillRect/>
          </a:stretch>
        </p:blipFill>
        <p:spPr>
          <a:xfrm>
            <a:off x="517867" y="2429691"/>
            <a:ext cx="5867135" cy="3916313"/>
          </a:xfrm>
          <a:prstGeom prst="rect">
            <a:avLst/>
          </a:prstGeom>
        </p:spPr>
      </p:pic>
      <p:sp>
        <p:nvSpPr>
          <p:cNvPr id="4" name="Marcador de contenido 3">
            <a:extLst>
              <a:ext uri="{FF2B5EF4-FFF2-40B4-BE49-F238E27FC236}">
                <a16:creationId xmlns:a16="http://schemas.microsoft.com/office/drawing/2014/main" id="{3E485A16-B52B-91C9-B0DA-C32DB49D17C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507224" y="1088136"/>
            <a:ext cx="4160520" cy="5257800"/>
          </a:xfrm>
        </p:spPr>
        <p:txBody>
          <a:bodyPr>
            <a:normAutofit/>
          </a:bodyPr>
          <a:lstStyle/>
          <a:p>
            <a:pPr marL="0" indent="0">
              <a:spcBef>
                <a:spcPts val="2500"/>
              </a:spcBef>
              <a:buNone/>
            </a:pPr>
            <a:r>
              <a:rPr lang="es-MX" sz="1400" b="1"/>
              <a:t>Cambios en Incoterms 2020</a:t>
            </a:r>
          </a:p>
          <a:p>
            <a:pPr marL="0" lvl="1" indent="0">
              <a:buNone/>
            </a:pPr>
            <a:r>
              <a:rPr lang="es-MX" sz="1400"/>
              <a:t>Las empresas deben comprender los cambios introducidos por los nuevos Incoterms 2020 y su impacto en los procesos de comercio internacional.</a:t>
            </a:r>
          </a:p>
          <a:p>
            <a:pPr marL="0" indent="0">
              <a:spcBef>
                <a:spcPts val="2500"/>
              </a:spcBef>
              <a:buNone/>
            </a:pPr>
            <a:r>
              <a:rPr lang="es-MX" sz="1400" b="1"/>
              <a:t>Formación del Personal</a:t>
            </a:r>
          </a:p>
          <a:p>
            <a:pPr marL="0" lvl="1" indent="0">
              <a:buNone/>
            </a:pPr>
            <a:r>
              <a:rPr lang="es-MX" sz="1400"/>
              <a:t>La capacitación del personal es esencial para asegurar la correcta implementación de los nuevos Incoterms en las operaciones diarias.</a:t>
            </a:r>
          </a:p>
          <a:p>
            <a:pPr marL="0" indent="0">
              <a:spcBef>
                <a:spcPts val="2500"/>
              </a:spcBef>
              <a:buNone/>
            </a:pPr>
            <a:r>
              <a:rPr lang="es-MX" sz="1400" b="1"/>
              <a:t>Actualización de Contratos</a:t>
            </a:r>
          </a:p>
          <a:p>
            <a:pPr marL="0" lvl="1" indent="0">
              <a:buNone/>
            </a:pPr>
            <a:r>
              <a:rPr lang="es-MX" sz="1400"/>
              <a:t>Las empresas deben actualizar sus contratos y procesos logísticos para reflejar los cambios de los Incoterms 2020, garantizando así su cumplimiento legal.</a:t>
            </a:r>
            <a:endParaRPr lang="es-CL" sz="1400"/>
          </a:p>
        </p:txBody>
      </p:sp>
    </p:spTree>
    <p:extLst>
      <p:ext uri="{BB962C8B-B14F-4D97-AF65-F5344CB8AC3E}">
        <p14:creationId xmlns:p14="http://schemas.microsoft.com/office/powerpoint/2010/main" val="4288177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EF92585-7A99-6108-9663-8C5903274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0" name="Freeform: Shape 9">
            <a:extLst>
              <a:ext uri="{FF2B5EF4-FFF2-40B4-BE49-F238E27FC236}">
                <a16:creationId xmlns:a16="http://schemas.microsoft.com/office/drawing/2014/main" id="{C6D5B03A-B780-A698-DFA9-C9932F22D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845" y="3079474"/>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C9296C55-9C5B-9D56-C78F-9EB6AC5054C8}"/>
              </a:ext>
            </a:extLst>
          </p:cNvPr>
          <p:cNvSpPr>
            <a:spLocks noGrp="1"/>
          </p:cNvSpPr>
          <p:nvPr>
            <p:ph type="title"/>
          </p:nvPr>
        </p:nvSpPr>
        <p:spPr>
          <a:xfrm>
            <a:off x="521208" y="1325880"/>
            <a:ext cx="11155680" cy="1408176"/>
          </a:xfrm>
        </p:spPr>
        <p:txBody>
          <a:bodyPr anchor="b">
            <a:normAutofit/>
          </a:bodyPr>
          <a:lstStyle/>
          <a:p>
            <a:r>
              <a:rPr lang="es-CL" sz="6800"/>
              <a:t>Conclusión</a:t>
            </a:r>
          </a:p>
        </p:txBody>
      </p:sp>
      <p:graphicFrame>
        <p:nvGraphicFramePr>
          <p:cNvPr id="11" name="Marcador de contenido 2">
            <a:extLst>
              <a:ext uri="{FF2B5EF4-FFF2-40B4-BE49-F238E27FC236}">
                <a16:creationId xmlns:a16="http://schemas.microsoft.com/office/drawing/2014/main" id="{4315015A-613A-F0CB-EBBD-8DC3485E1784}"/>
              </a:ext>
            </a:extLst>
          </p:cNvPr>
          <p:cNvGraphicFramePr>
            <a:graphicFrameLocks noGrp="1"/>
          </p:cNvGraphicFramePr>
          <p:nvPr>
            <p:ph idx="1"/>
            <p:extLst>
              <p:ext uri="{D42A27DB-BD31-4B8C-83A1-F6EECF244321}">
                <p14:modId xmlns:p14="http://schemas.microsoft.com/office/powerpoint/2010/main" val="2293541166"/>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521208" y="3785616"/>
          <a:ext cx="11155680" cy="2468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988239"/>
      </p:ext>
    </p:extLst>
  </p:cSld>
  <p:clrMapOvr>
    <a:overrideClrMapping bg1="dk1" tx1="lt1" bg2="dk2" tx2="lt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578063B1-9CA7-7DE7-1E96-132192424DED}"/>
              </a:ext>
            </a:extLst>
          </p:cNvPr>
          <p:cNvSpPr>
            <a:spLocks noGrp="1"/>
          </p:cNvSpPr>
          <p:nvPr>
            <p:ph type="ctrTitle"/>
          </p:nvPr>
        </p:nvSpPr>
        <p:spPr>
          <a:xfrm>
            <a:off x="521208" y="1211766"/>
            <a:ext cx="7237052" cy="4727988"/>
          </a:xfrm>
        </p:spPr>
        <p:txBody>
          <a:bodyPr anchor="b">
            <a:normAutofit/>
          </a:bodyPr>
          <a:lstStyle/>
          <a:p>
            <a:r>
              <a:rPr lang="es-CL" sz="7400"/>
              <a:t>Introducción a los Incoterms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85992578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803E264D-0F62-D23D-F723-252B71E87F21}"/>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b="1" kern="1200">
                <a:solidFill>
                  <a:schemeClr val="tx1"/>
                </a:solidFill>
                <a:latin typeface="+mj-lt"/>
                <a:ea typeface="+mj-ea"/>
                <a:cs typeface="+mj-cs"/>
              </a:rPr>
              <a:t>Definición y propósito de los Incoterms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34F0B685-1B1D-C2A0-E253-6550DD9ACFA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Qué son los Incoterms</a:t>
            </a:r>
          </a:p>
          <a:p>
            <a:pPr marL="0" lvl="1" indent="0">
              <a:buNone/>
            </a:pPr>
            <a:r>
              <a:rPr lang="es-MX" sz="1400"/>
              <a:t>Los Incoterms son un conjunto de reglas que definen las responsabilidades de compradores y vendedores en el comercio internacional.</a:t>
            </a:r>
          </a:p>
          <a:p>
            <a:pPr marL="0" indent="0">
              <a:spcBef>
                <a:spcPts val="2500"/>
              </a:spcBef>
              <a:buNone/>
            </a:pPr>
            <a:r>
              <a:rPr lang="es-MX" sz="1400" b="1"/>
              <a:t>Costos y Riesgos</a:t>
            </a:r>
          </a:p>
          <a:p>
            <a:pPr marL="0" lvl="1" indent="0">
              <a:buNone/>
            </a:pPr>
            <a:r>
              <a:rPr lang="es-MX" sz="1400"/>
              <a:t>Determinan los costos y riesgos asociados con la entrega de mercancías, facilitando así la comprensión de las obligaciones de las partes.</a:t>
            </a:r>
          </a:p>
          <a:p>
            <a:pPr marL="0" indent="0">
              <a:spcBef>
                <a:spcPts val="2500"/>
              </a:spcBef>
              <a:buNone/>
            </a:pPr>
            <a:r>
              <a:rPr lang="es-MX" sz="1400" b="1"/>
              <a:t>Facilitación del Comercio</a:t>
            </a:r>
          </a:p>
          <a:p>
            <a:pPr marL="0" lvl="1" indent="0">
              <a:buNone/>
            </a:pPr>
            <a:r>
              <a:rPr lang="es-MX" sz="1400"/>
              <a:t>El objetivo principal de los Incoterms es facilitar el comercio internacional al proporcionar un lenguaje común para transacciones.</a:t>
            </a:r>
            <a:endParaRPr lang="es-CL" sz="1400"/>
          </a:p>
        </p:txBody>
      </p:sp>
      <p:pic>
        <p:nvPicPr>
          <p:cNvPr id="5" name="Marcador de contenido 4" descr="Mapa mundial de exposición múltiple, se han eliminado todos los logotipos en los contenedores de carga.">
            <a:extLst>
              <a:ext uri="{FF2B5EF4-FFF2-40B4-BE49-F238E27FC236}">
                <a16:creationId xmlns:a16="http://schemas.microsoft.com/office/drawing/2014/main" id="{81068703-C37E-4A43-9BE7-AE09B833FFE5}"/>
              </a:ext>
            </a:extLst>
          </p:cNvPr>
          <p:cNvPicPr>
            <a:picLocks noGrp="1" noChangeAspect="1"/>
          </p:cNvPicPr>
          <p:nvPr>
            <p:ph sz="half" idx="1"/>
          </p:nvPr>
        </p:nvPicPr>
        <p:blipFill>
          <a:blip r:embed="rId3"/>
          <a:srcRect l="30618" r="22784"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2816929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9B101C0-BFED-FA70-CA99-BA47CD3D883C}"/>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b="1" kern="1200">
                <a:solidFill>
                  <a:schemeClr val="tx1"/>
                </a:solidFill>
                <a:latin typeface="+mj-lt"/>
                <a:ea typeface="+mj-ea"/>
                <a:cs typeface="+mj-cs"/>
              </a:rPr>
              <a:t>Historia y evolución de los Incoterms</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58A07D14-BAF3-207D-3886-E00DAFD97B1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Creación de los Incoterms</a:t>
            </a:r>
          </a:p>
          <a:p>
            <a:pPr marL="0" lvl="1" indent="0">
              <a:buNone/>
            </a:pPr>
            <a:r>
              <a:rPr lang="es-MX" sz="1400"/>
              <a:t>Los Incoterms fueron creados en 1936 para estandarizar los términos comerciales en el comercio internacional.</a:t>
            </a:r>
          </a:p>
          <a:p>
            <a:pPr marL="0" indent="0">
              <a:spcBef>
                <a:spcPts val="2500"/>
              </a:spcBef>
              <a:buNone/>
            </a:pPr>
            <a:r>
              <a:rPr lang="es-MX" sz="1400" b="1"/>
              <a:t>Evolución a lo Largo de las Décadas</a:t>
            </a:r>
          </a:p>
          <a:p>
            <a:pPr marL="0" lvl="1" indent="0">
              <a:buNone/>
            </a:pPr>
            <a:r>
              <a:rPr lang="es-MX" sz="1400"/>
              <a:t>A lo largo de los años, los Incoterms se han revisado varias veces para reflejar los cambios en las prácticas comerciales y logísticas.</a:t>
            </a:r>
          </a:p>
          <a:p>
            <a:pPr marL="0" indent="0">
              <a:spcBef>
                <a:spcPts val="2500"/>
              </a:spcBef>
              <a:buNone/>
            </a:pPr>
            <a:r>
              <a:rPr lang="es-MX" sz="1400" b="1"/>
              <a:t>Última Versión en 2020</a:t>
            </a:r>
          </a:p>
          <a:p>
            <a:pPr marL="0" lvl="1" indent="0">
              <a:buNone/>
            </a:pPr>
            <a:r>
              <a:rPr lang="es-MX" sz="1400"/>
              <a:t>La última revisión de los Incoterms en 2020 incorporó nuevas realidades logísticas que afectan el comercio internacional actual.</a:t>
            </a:r>
            <a:endParaRPr lang="es-CL" sz="1400"/>
          </a:p>
        </p:txBody>
      </p:sp>
      <p:pic>
        <p:nvPicPr>
          <p:cNvPr id="5" name="Marcador de contenido 4" descr="La comunicación y la colaboración globales involucran cuerdas y llaves electrónicas a través de las redes sociales de teléfonos inteligentes equipados con IA.">
            <a:extLst>
              <a:ext uri="{FF2B5EF4-FFF2-40B4-BE49-F238E27FC236}">
                <a16:creationId xmlns:a16="http://schemas.microsoft.com/office/drawing/2014/main" id="{BA0E2E72-3EB5-4681-B0E9-5D0F47C84BE2}"/>
              </a:ext>
            </a:extLst>
          </p:cNvPr>
          <p:cNvPicPr>
            <a:picLocks noGrp="1" noChangeAspect="1"/>
          </p:cNvPicPr>
          <p:nvPr>
            <p:ph sz="half" idx="1"/>
          </p:nvPr>
        </p:nvPicPr>
        <p:blipFill>
          <a:blip r:embed="rId3"/>
          <a:srcRect l="29236" r="24166" b="1"/>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4069257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1" name="Rectangle 10">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3" name="Rectangle 12">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F4DB41A6-B8DB-DD9E-4269-56442DF0813E}"/>
              </a:ext>
            </a:extLst>
          </p:cNvPr>
          <p:cNvSpPr>
            <a:spLocks noGrp="1"/>
          </p:cNvSpPr>
          <p:nvPr>
            <p:ph type="title"/>
          </p:nvPr>
        </p:nvSpPr>
        <p:spPr>
          <a:xfrm>
            <a:off x="521208" y="978408"/>
            <a:ext cx="3410712" cy="5376672"/>
          </a:xfrm>
        </p:spPr>
        <p:txBody>
          <a:bodyPr>
            <a:normAutofit/>
          </a:bodyPr>
          <a:lstStyle/>
          <a:p>
            <a:r>
              <a:rPr lang="es-CL" sz="4000"/>
              <a:t>Importancia en el comercio internacional</a:t>
            </a:r>
          </a:p>
        </p:txBody>
      </p:sp>
      <p:graphicFrame>
        <p:nvGraphicFramePr>
          <p:cNvPr id="4" name="Marcador de contenido 4">
            <a:extLst>
              <a:ext uri="{FF2B5EF4-FFF2-40B4-BE49-F238E27FC236}">
                <a16:creationId xmlns:a16="http://schemas.microsoft.com/office/drawing/2014/main" id="{8DDAD177-1BCA-4B91-9130-2AB189921DC7}"/>
              </a:ext>
            </a:extLst>
          </p:cNvPr>
          <p:cNvGraphicFramePr>
            <a:graphicFrameLocks noGrp="1"/>
          </p:cNvGraphicFramePr>
          <p:nvPr>
            <p:ph idx="1"/>
            <p:extLst>
              <p:ext uri="{D42A27DB-BD31-4B8C-83A1-F6EECF244321}">
                <p14:modId xmlns:p14="http://schemas.microsoft.com/office/powerpoint/2010/main" val="535656710"/>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6008" y="1042416"/>
          <a:ext cx="7031736" cy="5312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2160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ítulo 1">
            <a:extLst>
              <a:ext uri="{FF2B5EF4-FFF2-40B4-BE49-F238E27FC236}">
                <a16:creationId xmlns:a16="http://schemas.microsoft.com/office/drawing/2014/main" id="{B3882766-A487-673B-03F4-03ADA37D1AF1}"/>
              </a:ext>
            </a:extLst>
          </p:cNvPr>
          <p:cNvSpPr>
            <a:spLocks noGrp="1"/>
          </p:cNvSpPr>
          <p:nvPr>
            <p:ph type="ctrTitle"/>
          </p:nvPr>
        </p:nvSpPr>
        <p:spPr>
          <a:xfrm>
            <a:off x="521208" y="1211766"/>
            <a:ext cx="7237052" cy="4727988"/>
          </a:xfrm>
        </p:spPr>
        <p:txBody>
          <a:bodyPr anchor="b">
            <a:normAutofit/>
          </a:bodyPr>
          <a:lstStyle/>
          <a:p>
            <a:r>
              <a:rPr lang="es-CL" sz="7400"/>
              <a:t>Clasificación de los Incoterms</a:t>
            </a:r>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28542717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0E88516-7777-954D-A4FB-937BC6966E01}"/>
              </a:ext>
            </a:extLst>
          </p:cNvPr>
          <p:cNvSpPr>
            <a:spLocks noGrp="1"/>
          </p:cNvSpPr>
          <p:nvPr>
            <p:ph type="title"/>
          </p:nvPr>
        </p:nvSpPr>
        <p:spPr>
          <a:xfrm>
            <a:off x="521208" y="978408"/>
            <a:ext cx="6300216" cy="1463040"/>
          </a:xfrm>
        </p:spPr>
        <p:txBody>
          <a:bodyPr vert="horz" lIns="91440" tIns="45720" rIns="91440" bIns="45720" rtlCol="0" anchor="t">
            <a:normAutofit/>
          </a:bodyPr>
          <a:lstStyle/>
          <a:p>
            <a:r>
              <a:rPr lang="en-US" sz="4100" b="1" kern="1200">
                <a:solidFill>
                  <a:schemeClr val="tx1"/>
                </a:solidFill>
                <a:latin typeface="+mj-lt"/>
                <a:ea typeface="+mj-ea"/>
                <a:cs typeface="+mj-cs"/>
              </a:rPr>
              <a:t>Incoterms para cualquier modo de transporte</a:t>
            </a:r>
          </a:p>
        </p:txBody>
      </p:sp>
      <p:sp>
        <p:nvSpPr>
          <p:cNvPr id="14" name="Rectangle 13">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2982"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D90082D9-117B-75FD-7629-487ABFCB84E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578608"/>
            <a:ext cx="6300216" cy="3767328"/>
          </a:xfrm>
        </p:spPr>
        <p:txBody>
          <a:bodyPr>
            <a:normAutofit/>
          </a:bodyPr>
          <a:lstStyle/>
          <a:p>
            <a:pPr marL="0" indent="0">
              <a:spcBef>
                <a:spcPts val="2500"/>
              </a:spcBef>
              <a:buNone/>
            </a:pPr>
            <a:r>
              <a:rPr lang="es-MX" sz="1400" b="1"/>
              <a:t>Incoterms EXW</a:t>
            </a:r>
          </a:p>
          <a:p>
            <a:pPr marL="0" lvl="1" indent="0">
              <a:buNone/>
            </a:pPr>
            <a:r>
              <a:rPr lang="es-MX" sz="1400"/>
              <a:t>EXW (Ex Works) permite a los comerciantes establecer condiciones de entrega favorables al vendedor, ofreciendo flexibilidad en la logística.</a:t>
            </a:r>
          </a:p>
          <a:p>
            <a:pPr marL="0" indent="0">
              <a:spcBef>
                <a:spcPts val="2500"/>
              </a:spcBef>
              <a:buNone/>
            </a:pPr>
            <a:r>
              <a:rPr lang="es-MX" sz="1400" b="1"/>
              <a:t>Incoterms DDP</a:t>
            </a:r>
          </a:p>
          <a:p>
            <a:pPr marL="0" lvl="1" indent="0">
              <a:buNone/>
            </a:pPr>
            <a:r>
              <a:rPr lang="es-MX" sz="1400"/>
              <a:t>DDP (Delivered Duty Paid) implica que el vendedor asume todos los costos y riesgos hasta que el bien llegue al comprador, ideal para un comercio seguro.</a:t>
            </a:r>
          </a:p>
          <a:p>
            <a:pPr marL="0" indent="0">
              <a:spcBef>
                <a:spcPts val="2500"/>
              </a:spcBef>
              <a:buNone/>
            </a:pPr>
            <a:r>
              <a:rPr lang="es-MX" sz="1400" b="1"/>
              <a:t>Flexibilidad Logística</a:t>
            </a:r>
          </a:p>
          <a:p>
            <a:pPr marL="0" lvl="1" indent="0">
              <a:buNone/>
            </a:pPr>
            <a:r>
              <a:rPr lang="es-MX" sz="1400"/>
              <a:t>Los Incoterms aplicables a cualquier modo de transporte ofrecen a los comerciantes la flexibilidad necesaria para adaptarse a diversas situaciones logísticas.</a:t>
            </a:r>
            <a:endParaRPr lang="es-CL" sz="1400"/>
          </a:p>
        </p:txBody>
      </p:sp>
      <p:pic>
        <p:nvPicPr>
          <p:cNvPr id="5" name="Marcador de contenido 4" descr="Envío global logística exportación comercio red conexión de transporte entrega&#10;&#10;++La textura del mapa del mundo derivada del dominio público de la NASA: http://visibleearth.nasa.gov.&#10;Trazado en Illustrator.Archivo creado el 29 de noviembre de 2018++">
            <a:extLst>
              <a:ext uri="{FF2B5EF4-FFF2-40B4-BE49-F238E27FC236}">
                <a16:creationId xmlns:a16="http://schemas.microsoft.com/office/drawing/2014/main" id="{F52A1815-4EFE-4534-87AB-B33628426982}"/>
              </a:ext>
            </a:extLst>
          </p:cNvPr>
          <p:cNvPicPr>
            <a:picLocks noGrp="1" noChangeAspect="1"/>
          </p:cNvPicPr>
          <p:nvPr>
            <p:ph sz="half" idx="1"/>
          </p:nvPr>
        </p:nvPicPr>
        <p:blipFill>
          <a:blip r:embed="rId3"/>
          <a:srcRect l="24617" r="23026"/>
          <a:stretch>
            <a:fillRect/>
          </a:stretch>
        </p:blipFill>
        <p:spPr>
          <a:xfrm>
            <a:off x="7586236" y="508090"/>
            <a:ext cx="4081805" cy="5846990"/>
          </a:xfrm>
          <a:prstGeom prst="rect">
            <a:avLst/>
          </a:prstGeom>
        </p:spPr>
      </p:pic>
    </p:spTree>
    <p:extLst>
      <p:ext uri="{BB962C8B-B14F-4D97-AF65-F5344CB8AC3E}">
        <p14:creationId xmlns:p14="http://schemas.microsoft.com/office/powerpoint/2010/main" val="1990126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4C32CD27-7027-AB2B-38F1-71C08EB840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897C59C-8E0F-D933-1C74-53BBAF7B845B}"/>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US" sz="4100" b="1" kern="1200">
                <a:solidFill>
                  <a:schemeClr val="tx1"/>
                </a:solidFill>
                <a:latin typeface="+mj-lt"/>
                <a:ea typeface="+mj-ea"/>
                <a:cs typeface="+mj-cs"/>
              </a:rPr>
              <a:t>Incoterms específicos para transporte marítimo</a:t>
            </a:r>
          </a:p>
        </p:txBody>
      </p:sp>
      <p:pic>
        <p:nvPicPr>
          <p:cNvPr id="5" name="Marcador de contenido 4" descr="Pila de cajas de almacenamiento">
            <a:extLst>
              <a:ext uri="{FF2B5EF4-FFF2-40B4-BE49-F238E27FC236}">
                <a16:creationId xmlns:a16="http://schemas.microsoft.com/office/drawing/2014/main" id="{232093D8-1512-49C0-831B-7D6EF5E6B479}"/>
              </a:ext>
            </a:extLst>
          </p:cNvPr>
          <p:cNvPicPr>
            <a:picLocks noGrp="1" noChangeAspect="1"/>
          </p:cNvPicPr>
          <p:nvPr>
            <p:ph sz="half" idx="1"/>
          </p:nvPr>
        </p:nvPicPr>
        <p:blipFill>
          <a:blip r:embed="rId3"/>
          <a:srcRect l="12818" r="39089"/>
          <a:stretch>
            <a:fillRect/>
          </a:stretch>
        </p:blipFill>
        <p:spPr>
          <a:xfrm>
            <a:off x="517869" y="508091"/>
            <a:ext cx="4221911" cy="5837918"/>
          </a:xfrm>
          <a:prstGeom prst="rect">
            <a:avLst/>
          </a:prstGeom>
        </p:spPr>
      </p:pic>
      <p:sp>
        <p:nvSpPr>
          <p:cNvPr id="14" name="Freeform: Shape 13">
            <a:extLst>
              <a:ext uri="{FF2B5EF4-FFF2-40B4-BE49-F238E27FC236}">
                <a16:creationId xmlns:a16="http://schemas.microsoft.com/office/drawing/2014/main" id="{C6DD38CD-CFFE-4ABA-3DC8-01ED90559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4611" y="508090"/>
            <a:ext cx="6186474"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arcador de contenido 3">
            <a:extLst>
              <a:ext uri="{FF2B5EF4-FFF2-40B4-BE49-F238E27FC236}">
                <a16:creationId xmlns:a16="http://schemas.microsoft.com/office/drawing/2014/main" id="{93DA530C-8EFD-F61E-1D46-48BDE39254BF}"/>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s-MX" sz="1400" b="1"/>
              <a:t>Incoterms Marítimos Específicos</a:t>
            </a:r>
          </a:p>
          <a:p>
            <a:pPr marL="0" lvl="1" indent="0">
              <a:buNone/>
            </a:pPr>
            <a:r>
              <a:rPr lang="es-MX" sz="1400"/>
              <a:t>Existen Incoterms diseñados para el transporte marítimo que incluyen FAS y CIF, cada uno con características únicas.</a:t>
            </a:r>
          </a:p>
          <a:p>
            <a:pPr marL="0" indent="0">
              <a:spcBef>
                <a:spcPts val="2500"/>
              </a:spcBef>
              <a:buNone/>
            </a:pPr>
            <a:r>
              <a:rPr lang="es-MX" sz="1400" b="1"/>
              <a:t>FAS (Free Alongside Ship)</a:t>
            </a:r>
          </a:p>
          <a:p>
            <a:pPr marL="0" lvl="1" indent="0">
              <a:buNone/>
            </a:pPr>
            <a:r>
              <a:rPr lang="es-MX" sz="1400"/>
              <a:t>FAS implica que el vendedor entrega la mercancía al lado del barco, lo que significa que el comprador asume responsabilidad a partir de ahí.</a:t>
            </a:r>
          </a:p>
          <a:p>
            <a:pPr marL="0" indent="0">
              <a:spcBef>
                <a:spcPts val="2500"/>
              </a:spcBef>
              <a:buNone/>
            </a:pPr>
            <a:r>
              <a:rPr lang="es-MX" sz="1400" b="1"/>
              <a:t>CIF (Cost, Insurance and Freight)</a:t>
            </a:r>
          </a:p>
          <a:p>
            <a:pPr marL="0" lvl="1" indent="0">
              <a:buNone/>
            </a:pPr>
            <a:r>
              <a:rPr lang="es-MX" sz="1400"/>
              <a:t>CIF incluye el costo de la mercancía, el seguro y el flete hasta el puerto de destino, protegiendo así al comprador durante el transporte.</a:t>
            </a:r>
            <a:endParaRPr lang="es-CL" sz="1400"/>
          </a:p>
        </p:txBody>
      </p:sp>
    </p:spTree>
    <p:extLst>
      <p:ext uri="{BB962C8B-B14F-4D97-AF65-F5344CB8AC3E}">
        <p14:creationId xmlns:p14="http://schemas.microsoft.com/office/powerpoint/2010/main" val="38254357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2489</Words>
  <Application>Microsoft Office PowerPoint</Application>
  <PresentationFormat>Panorámica</PresentationFormat>
  <Paragraphs>167</Paragraphs>
  <Slides>23</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Aptos</vt:lpstr>
      <vt:lpstr>Arial</vt:lpstr>
      <vt:lpstr>Bierstadt</vt:lpstr>
      <vt:lpstr>GestaltVTI</vt:lpstr>
      <vt:lpstr>Aplicación de los Incoterms en el comercio internacional</vt:lpstr>
      <vt:lpstr>Puntos Clave de la Presentación</vt:lpstr>
      <vt:lpstr>Introducción a los Incoterms</vt:lpstr>
      <vt:lpstr>Definición y propósito de los Incoterms</vt:lpstr>
      <vt:lpstr>Historia y evolución de los Incoterms</vt:lpstr>
      <vt:lpstr>Importancia en el comercio internacional</vt:lpstr>
      <vt:lpstr>Clasificación de los Incoterms</vt:lpstr>
      <vt:lpstr>Incoterms para cualquier modo de transporte</vt:lpstr>
      <vt:lpstr>Incoterms específicos para transporte marítimo</vt:lpstr>
      <vt:lpstr>Comparación entre diferentes Incoterms</vt:lpstr>
      <vt:lpstr>Responsabilidades y riesgos</vt:lpstr>
      <vt:lpstr>Distribución de responsabilidades entre comprador y vendedor</vt:lpstr>
      <vt:lpstr>Asignación de riesgos y costos</vt:lpstr>
      <vt:lpstr>Documentación requerida según el Incoterm aplicado</vt:lpstr>
      <vt:lpstr>Aplicación práctica de los Incoterms</vt:lpstr>
      <vt:lpstr>Selección del Incoterm adecuado para cada operación</vt:lpstr>
      <vt:lpstr>Casos de estudio y ejemplos reales</vt:lpstr>
      <vt:lpstr>Errores comunes y cómo evitarlos</vt:lpstr>
      <vt:lpstr>Incoterms 2020: Actualizaciones y cambios</vt:lpstr>
      <vt:lpstr>Principales cambios en la versión 2020</vt:lpstr>
      <vt:lpstr>Impacto de las actualizaciones en el comercio</vt:lpstr>
      <vt:lpstr>Adaptación de las empresas a los nuevos Incoterms</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lastra</dc:creator>
  <cp:lastModifiedBy>carlos lastra</cp:lastModifiedBy>
  <cp:revision>1</cp:revision>
  <dcterms:created xsi:type="dcterms:W3CDTF">2025-07-02T21:00:20Z</dcterms:created>
  <dcterms:modified xsi:type="dcterms:W3CDTF">2025-07-02T21:04:29Z</dcterms:modified>
</cp:coreProperties>
</file>