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prendiendo la clasificación arancelaria: Fundamentos y aplicaciones" id="{B51E47D9-1DED-47CB-AB3B-360E817D4476}">
          <p14:sldIdLst>
            <p14:sldId id="2561"/>
            <p14:sldId id="2562"/>
          </p14:sldIdLst>
        </p14:section>
        <p14:section name="Introducción a la clasificación arancelaria" id="{F08E26A4-2DC2-48C7-BA27-BD2655D82BDE}">
          <p14:sldIdLst>
            <p14:sldId id="2563"/>
            <p14:sldId id="2564"/>
            <p14:sldId id="2565"/>
            <p14:sldId id="2566"/>
          </p14:sldIdLst>
        </p14:section>
        <p14:section name="Estructura del Sistema Armonizado (SA)" id="{BE869127-7861-4F1E-9B02-C282799EF5A6}">
          <p14:sldIdLst>
            <p14:sldId id="2567"/>
            <p14:sldId id="2568"/>
            <p14:sldId id="2569"/>
            <p14:sldId id="2570"/>
          </p14:sldIdLst>
        </p14:section>
        <p14:section name="Procedimiento de clasificación arancelaria" id="{26C2914E-F213-4BCD-ACFD-B2D07FE69E3F}">
          <p14:sldIdLst>
            <p14:sldId id="2571"/>
            <p14:sldId id="2572"/>
            <p14:sldId id="2573"/>
            <p14:sldId id="2574"/>
          </p14:sldIdLst>
        </p14:section>
        <p14:section name="Impacto de la clasificación arancelaria en el comercio" id="{7308B2B0-1439-4A1D-B0F5-A02CB876E30F}">
          <p14:sldIdLst>
            <p14:sldId id="2575"/>
            <p14:sldId id="2576"/>
            <p14:sldId id="2577"/>
            <p14:sldId id="2578"/>
          </p14:sldIdLst>
        </p14:section>
        <p14:section name="Herramientas y recursos para la clasificación arancelaria" id="{47A9C11E-23AB-40C2-98AC-28D2FDB537C9}">
          <p14:sldIdLst>
            <p14:sldId id="2579"/>
            <p14:sldId id="2580"/>
            <p14:sldId id="2581"/>
            <p14:sldId id="2582"/>
          </p14:sldIdLst>
        </p14:section>
        <p14:section name="Conclusión" id="{A44D8D78-85FB-40B8-B4E8-737AE840A47A}">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D0DBA-C647-46BB-9C23-2ADB96B97938}"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B7486279-C1D0-47E7-8A19-2473058A1685}">
      <dgm:prSet/>
      <dgm:spPr/>
      <dgm:t>
        <a:bodyPr/>
        <a:lstStyle/>
        <a:p>
          <a:pPr>
            <a:lnSpc>
              <a:spcPct val="100000"/>
            </a:lnSpc>
            <a:defRPr b="1"/>
          </a:pPr>
          <a:r>
            <a:rPr lang="es-CL"/>
            <a:t>Clasificación Arancelaria</a:t>
          </a:r>
        </a:p>
      </dgm:t>
    </dgm:pt>
    <dgm:pt modelId="{697C4D87-9BE2-4E1A-8409-61B8D71202DA}" type="parTrans" cxnId="{FA0F6046-A161-4AC1-86C7-43ED4C01D7C8}">
      <dgm:prSet/>
      <dgm:spPr/>
      <dgm:t>
        <a:bodyPr/>
        <a:lstStyle/>
        <a:p>
          <a:endParaRPr lang="es-CL"/>
        </a:p>
      </dgm:t>
    </dgm:pt>
    <dgm:pt modelId="{E2009FEC-CC24-4F44-B159-581389E942EA}" type="sibTrans" cxnId="{FA0F6046-A161-4AC1-86C7-43ED4C01D7C8}">
      <dgm:prSet/>
      <dgm:spPr/>
      <dgm:t>
        <a:bodyPr/>
        <a:lstStyle/>
        <a:p>
          <a:pPr>
            <a:lnSpc>
              <a:spcPct val="100000"/>
            </a:lnSpc>
            <a:defRPr b="1"/>
          </a:pPr>
          <a:endParaRPr lang="es-CL"/>
        </a:p>
      </dgm:t>
    </dgm:pt>
    <dgm:pt modelId="{0DB7ADD1-6174-405C-B6F8-53DE08B3F709}">
      <dgm:prSet/>
      <dgm:spPr/>
      <dgm:t>
        <a:bodyPr/>
        <a:lstStyle/>
        <a:p>
          <a:pPr>
            <a:lnSpc>
              <a:spcPct val="100000"/>
            </a:lnSpc>
          </a:pPr>
          <a:r>
            <a:rPr lang="es-CL"/>
            <a:t>La correcta clasificación arancelaria es esencial para cumplir con las regulaciones internacionales y evitar sanciones en el comercio.</a:t>
          </a:r>
        </a:p>
      </dgm:t>
    </dgm:pt>
    <dgm:pt modelId="{DFD83FAF-CF26-4563-937F-3FD86DB73B0A}" type="parTrans" cxnId="{F7164F88-EA69-48C3-9F6B-326EACA4A489}">
      <dgm:prSet/>
      <dgm:spPr/>
      <dgm:t>
        <a:bodyPr/>
        <a:lstStyle/>
        <a:p>
          <a:endParaRPr lang="es-CL"/>
        </a:p>
      </dgm:t>
    </dgm:pt>
    <dgm:pt modelId="{DE12FBBD-2A55-4CF0-95E3-08AFD84CDEAB}" type="sibTrans" cxnId="{F7164F88-EA69-48C3-9F6B-326EACA4A489}">
      <dgm:prSet/>
      <dgm:spPr/>
      <dgm:t>
        <a:bodyPr/>
        <a:lstStyle/>
        <a:p>
          <a:endParaRPr lang="es-CL"/>
        </a:p>
      </dgm:t>
    </dgm:pt>
    <dgm:pt modelId="{B01A54B9-7235-4A5B-975F-913575B8532E}">
      <dgm:prSet/>
      <dgm:spPr/>
      <dgm:t>
        <a:bodyPr/>
        <a:lstStyle/>
        <a:p>
          <a:pPr>
            <a:lnSpc>
              <a:spcPct val="100000"/>
            </a:lnSpc>
            <a:defRPr b="1"/>
          </a:pPr>
          <a:r>
            <a:rPr lang="es-CL"/>
            <a:t>Cumplimiento de Regulaciones</a:t>
          </a:r>
        </a:p>
      </dgm:t>
    </dgm:pt>
    <dgm:pt modelId="{6AB1F4B8-937C-4572-B928-F49A076DE14A}" type="parTrans" cxnId="{FB8F59C6-1098-4C7A-8DEB-5B74A8FCFC78}">
      <dgm:prSet/>
      <dgm:spPr/>
      <dgm:t>
        <a:bodyPr/>
        <a:lstStyle/>
        <a:p>
          <a:endParaRPr lang="es-CL"/>
        </a:p>
      </dgm:t>
    </dgm:pt>
    <dgm:pt modelId="{53BB53DF-82AE-4673-B3F7-0BA7C5A2683E}" type="sibTrans" cxnId="{FB8F59C6-1098-4C7A-8DEB-5B74A8FCFC78}">
      <dgm:prSet/>
      <dgm:spPr/>
      <dgm:t>
        <a:bodyPr/>
        <a:lstStyle/>
        <a:p>
          <a:pPr>
            <a:lnSpc>
              <a:spcPct val="100000"/>
            </a:lnSpc>
            <a:defRPr b="1"/>
          </a:pPr>
          <a:endParaRPr lang="es-CL"/>
        </a:p>
      </dgm:t>
    </dgm:pt>
    <dgm:pt modelId="{46A01B7A-2255-41E5-AA61-3357A12A1460}">
      <dgm:prSet/>
      <dgm:spPr/>
      <dgm:t>
        <a:bodyPr/>
        <a:lstStyle/>
        <a:p>
          <a:pPr>
            <a:lnSpc>
              <a:spcPct val="100000"/>
            </a:lnSpc>
          </a:pPr>
          <a:r>
            <a:rPr lang="es-CL"/>
            <a:t>Asegurarse de que las mercancías cumplan con las regulaciones evita sanciones y facilita el comercio internacional.</a:t>
          </a:r>
        </a:p>
      </dgm:t>
    </dgm:pt>
    <dgm:pt modelId="{0A406D0B-E1E4-4F6F-99FE-CBC9679CCC07}" type="parTrans" cxnId="{8B0503B9-44D3-4AE8-B9F5-39E364AC97EA}">
      <dgm:prSet/>
      <dgm:spPr/>
      <dgm:t>
        <a:bodyPr/>
        <a:lstStyle/>
        <a:p>
          <a:endParaRPr lang="es-CL"/>
        </a:p>
      </dgm:t>
    </dgm:pt>
    <dgm:pt modelId="{91777BD0-AF24-4B6F-A8F1-035E94FD18A7}" type="sibTrans" cxnId="{8B0503B9-44D3-4AE8-B9F5-39E364AC97EA}">
      <dgm:prSet/>
      <dgm:spPr/>
      <dgm:t>
        <a:bodyPr/>
        <a:lstStyle/>
        <a:p>
          <a:endParaRPr lang="es-CL"/>
        </a:p>
      </dgm:t>
    </dgm:pt>
    <dgm:pt modelId="{6F8C83F1-A91D-4127-803C-8165306955EF}">
      <dgm:prSet/>
      <dgm:spPr/>
      <dgm:t>
        <a:bodyPr/>
        <a:lstStyle/>
        <a:p>
          <a:pPr>
            <a:lnSpc>
              <a:spcPct val="100000"/>
            </a:lnSpc>
            <a:defRPr b="1"/>
          </a:pPr>
          <a:r>
            <a:rPr lang="es-CL"/>
            <a:t>Flujo de Bienes</a:t>
          </a:r>
        </a:p>
      </dgm:t>
    </dgm:pt>
    <dgm:pt modelId="{CB2860AD-1B65-4593-A88E-5945A855BC1F}" type="parTrans" cxnId="{6F4170FB-4B7E-4087-B737-F280F48652AC}">
      <dgm:prSet/>
      <dgm:spPr/>
      <dgm:t>
        <a:bodyPr/>
        <a:lstStyle/>
        <a:p>
          <a:endParaRPr lang="es-CL"/>
        </a:p>
      </dgm:t>
    </dgm:pt>
    <dgm:pt modelId="{4ED27E68-B377-495B-A20E-0DBA3A3A9F08}" type="sibTrans" cxnId="{6F4170FB-4B7E-4087-B737-F280F48652AC}">
      <dgm:prSet/>
      <dgm:spPr/>
      <dgm:t>
        <a:bodyPr/>
        <a:lstStyle/>
        <a:p>
          <a:endParaRPr lang="es-CL"/>
        </a:p>
      </dgm:t>
    </dgm:pt>
    <dgm:pt modelId="{E6AF2FA0-0FAC-4202-8B85-553BE83A0492}">
      <dgm:prSet/>
      <dgm:spPr/>
      <dgm:t>
        <a:bodyPr/>
        <a:lstStyle/>
        <a:p>
          <a:pPr>
            <a:lnSpc>
              <a:spcPct val="100000"/>
            </a:lnSpc>
          </a:pPr>
          <a:r>
            <a:rPr lang="es-CL"/>
            <a:t>Una clasificación adecuada promueve el flujo eficiente de bienes entre países, mejorando la economía global.</a:t>
          </a:r>
        </a:p>
      </dgm:t>
    </dgm:pt>
    <dgm:pt modelId="{F7BA960C-3518-41AD-AD37-42B38AE611B2}" type="parTrans" cxnId="{A6CEA983-9F62-4515-92F5-2ADC6ADD8A74}">
      <dgm:prSet/>
      <dgm:spPr/>
      <dgm:t>
        <a:bodyPr/>
        <a:lstStyle/>
        <a:p>
          <a:endParaRPr lang="es-CL"/>
        </a:p>
      </dgm:t>
    </dgm:pt>
    <dgm:pt modelId="{5014BFFD-F5FC-460D-BB25-CF1D42EA0F87}" type="sibTrans" cxnId="{A6CEA983-9F62-4515-92F5-2ADC6ADD8A74}">
      <dgm:prSet/>
      <dgm:spPr/>
      <dgm:t>
        <a:bodyPr/>
        <a:lstStyle/>
        <a:p>
          <a:endParaRPr lang="es-CL"/>
        </a:p>
      </dgm:t>
    </dgm:pt>
    <dgm:pt modelId="{23D4A376-114B-4712-A44D-17C8A55B315D}" type="pres">
      <dgm:prSet presAssocID="{A2FD0DBA-C647-46BB-9C23-2ADB96B97938}" presName="Root" presStyleCnt="0">
        <dgm:presLayoutVars>
          <dgm:dir/>
          <dgm:resizeHandles val="exact"/>
        </dgm:presLayoutVars>
      </dgm:prSet>
      <dgm:spPr/>
    </dgm:pt>
    <dgm:pt modelId="{6D60E1F0-93C1-4804-8AA5-C417DF92899D}" type="pres">
      <dgm:prSet presAssocID="{B7486279-C1D0-47E7-8A19-2473058A1685}" presName="Composite" presStyleCnt="0"/>
      <dgm:spPr/>
    </dgm:pt>
    <dgm:pt modelId="{6EED8A80-1C05-4831-A38F-F2A5A102B66E}" type="pres">
      <dgm:prSet presAssocID="{B7486279-C1D0-47E7-8A19-2473058A1685}"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t="7929" r="-10" b="10313"/>
          <a:stretch/>
        </a:blipFill>
      </dgm:spPr>
      <dgm:extLst>
        <a:ext uri="{E40237B7-FDA0-4F09-8148-C483321AD2D9}">
          <dgm14:cNvPr xmlns:dgm14="http://schemas.microsoft.com/office/drawing/2010/diagram" id="0" name="" descr="Una línea roja de escáner a través de una etiqueta de código de barras.  "/>
        </a:ext>
      </dgm:extLst>
    </dgm:pt>
    <dgm:pt modelId="{E95F3FA4-F067-484F-B191-57920BABF2F9}" type="pres">
      <dgm:prSet presAssocID="{B7486279-C1D0-47E7-8A19-2473058A1685}" presName="Subtitle" presStyleLbl="revTx" presStyleIdx="0" presStyleCnt="6">
        <dgm:presLayoutVars>
          <dgm:chMax val="0"/>
          <dgm:bulletEnabled/>
        </dgm:presLayoutVars>
      </dgm:prSet>
      <dgm:spPr/>
    </dgm:pt>
    <dgm:pt modelId="{C5DA01F7-9B7C-4803-94AE-692B3BDF8953}" type="pres">
      <dgm:prSet presAssocID="{B7486279-C1D0-47E7-8A19-2473058A1685}" presName="Description" presStyleLbl="revTx" presStyleIdx="1" presStyleCnt="6">
        <dgm:presLayoutVars>
          <dgm:bulletEnabled/>
        </dgm:presLayoutVars>
      </dgm:prSet>
      <dgm:spPr/>
    </dgm:pt>
    <dgm:pt modelId="{BF80EBA5-47B8-4871-8850-712B084230DA}" type="pres">
      <dgm:prSet presAssocID="{E2009FEC-CC24-4F44-B159-581389E942EA}" presName="sibTrans" presStyleLbl="sibTrans2D1" presStyleIdx="0" presStyleCnt="0"/>
      <dgm:spPr/>
    </dgm:pt>
    <dgm:pt modelId="{C30EB262-A4BE-4903-8E17-B74A421AE4BC}" type="pres">
      <dgm:prSet presAssocID="{B01A54B9-7235-4A5B-975F-913575B8532E}" presName="Composite" presStyleCnt="0"/>
      <dgm:spPr/>
    </dgm:pt>
    <dgm:pt modelId="{C75C7257-33AE-40F5-BC1C-09666019ED34}" type="pres">
      <dgm:prSet presAssocID="{B01A54B9-7235-4A5B-975F-913575B8532E}"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9897" r="13352" b="-2"/>
          <a:stretch/>
        </a:blipFill>
      </dgm:spPr>
      <dgm:extLst>
        <a:ext uri="{E40237B7-FDA0-4F09-8148-C483321AD2D9}">
          <dgm14:cNvPr xmlns:dgm14="http://schemas.microsoft.com/office/drawing/2010/diagram" id="0" name="" descr="Exposición múltiple, bolígrafo en el papel, todos los logotipos en los contenedores de carga eliminados."/>
        </a:ext>
      </dgm:extLst>
    </dgm:pt>
    <dgm:pt modelId="{F6B4BEBD-A594-4275-AC92-594E8E86D7C5}" type="pres">
      <dgm:prSet presAssocID="{B01A54B9-7235-4A5B-975F-913575B8532E}" presName="Subtitle" presStyleLbl="revTx" presStyleIdx="2" presStyleCnt="6">
        <dgm:presLayoutVars>
          <dgm:chMax val="0"/>
          <dgm:bulletEnabled/>
        </dgm:presLayoutVars>
      </dgm:prSet>
      <dgm:spPr/>
    </dgm:pt>
    <dgm:pt modelId="{3179EC75-D98F-465E-85C3-A455EC5C5B1D}" type="pres">
      <dgm:prSet presAssocID="{B01A54B9-7235-4A5B-975F-913575B8532E}" presName="Description" presStyleLbl="revTx" presStyleIdx="3" presStyleCnt="6">
        <dgm:presLayoutVars>
          <dgm:bulletEnabled/>
        </dgm:presLayoutVars>
      </dgm:prSet>
      <dgm:spPr/>
    </dgm:pt>
    <dgm:pt modelId="{1FD5CCF5-81B8-4750-8846-35537A1B855C}" type="pres">
      <dgm:prSet presAssocID="{53BB53DF-82AE-4673-B3F7-0BA7C5A2683E}" presName="sibTrans" presStyleLbl="sibTrans2D1" presStyleIdx="0" presStyleCnt="0"/>
      <dgm:spPr/>
    </dgm:pt>
    <dgm:pt modelId="{992E96D7-AF2B-4FDB-A2E7-0EED6C64179A}" type="pres">
      <dgm:prSet presAssocID="{6F8C83F1-A91D-4127-803C-8165306955EF}" presName="Composite" presStyleCnt="0"/>
      <dgm:spPr/>
    </dgm:pt>
    <dgm:pt modelId="{E1ED38C5-397B-456D-9BF3-B6A7B6E8EC1B}" type="pres">
      <dgm:prSet presAssocID="{6F8C83F1-A91D-4127-803C-8165306955E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8026" r="15223" b="-2"/>
          <a:stretch/>
        </a:blipFill>
      </dgm:spPr>
      <dgm:extLst>
        <a:ext uri="{E40237B7-FDA0-4F09-8148-C483321AD2D9}">
          <dgm14:cNvPr xmlns:dgm14="http://schemas.microsoft.com/office/drawing/2010/diagram" id="0" name="" descr="&quot;Barco de carga, camión, carretilla elevadora con contenedor de carga y avión volador&quot;."/>
        </a:ext>
      </dgm:extLst>
    </dgm:pt>
    <dgm:pt modelId="{E50B1E1A-2C4A-428B-BB85-8004F45F663A}" type="pres">
      <dgm:prSet presAssocID="{6F8C83F1-A91D-4127-803C-8165306955EF}" presName="Subtitle" presStyleLbl="revTx" presStyleIdx="4" presStyleCnt="6">
        <dgm:presLayoutVars>
          <dgm:chMax val="0"/>
          <dgm:bulletEnabled/>
        </dgm:presLayoutVars>
      </dgm:prSet>
      <dgm:spPr/>
    </dgm:pt>
    <dgm:pt modelId="{7FF4D0C9-4935-4F5D-9ACF-0C8520320736}" type="pres">
      <dgm:prSet presAssocID="{6F8C83F1-A91D-4127-803C-8165306955EF}" presName="Description" presStyleLbl="revTx" presStyleIdx="5" presStyleCnt="6">
        <dgm:presLayoutVars>
          <dgm:bulletEnabled/>
        </dgm:presLayoutVars>
      </dgm:prSet>
      <dgm:spPr/>
    </dgm:pt>
  </dgm:ptLst>
  <dgm:cxnLst>
    <dgm:cxn modelId="{2109D80C-0730-4970-BEB7-4F54A31F2F6F}" type="presOf" srcId="{B01A54B9-7235-4A5B-975F-913575B8532E}" destId="{F6B4BEBD-A594-4275-AC92-594E8E86D7C5}" srcOrd="0" destOrd="0" presId="urn:microsoft.com/office/officeart/2024/3/layout/verticalVisualTextBlock1"/>
    <dgm:cxn modelId="{90677C1A-7516-4F5C-A330-A00C10540D9B}" type="presOf" srcId="{53BB53DF-82AE-4673-B3F7-0BA7C5A2683E}" destId="{1FD5CCF5-81B8-4750-8846-35537A1B855C}" srcOrd="0" destOrd="0" presId="urn:microsoft.com/office/officeart/2024/3/layout/verticalVisualTextBlock1"/>
    <dgm:cxn modelId="{FA0F6046-A161-4AC1-86C7-43ED4C01D7C8}" srcId="{A2FD0DBA-C647-46BB-9C23-2ADB96B97938}" destId="{B7486279-C1D0-47E7-8A19-2473058A1685}" srcOrd="0" destOrd="0" parTransId="{697C4D87-9BE2-4E1A-8409-61B8D71202DA}" sibTransId="{E2009FEC-CC24-4F44-B159-581389E942EA}"/>
    <dgm:cxn modelId="{35D9CD4D-B5AA-4B75-8410-A87D8B6075E0}" type="presOf" srcId="{E6AF2FA0-0FAC-4202-8B85-553BE83A0492}" destId="{7FF4D0C9-4935-4F5D-9ACF-0C8520320736}" srcOrd="0" destOrd="0" presId="urn:microsoft.com/office/officeart/2024/3/layout/verticalVisualTextBlock1"/>
    <dgm:cxn modelId="{C425A650-4010-44C3-890D-DE61A73CA840}" type="presOf" srcId="{A2FD0DBA-C647-46BB-9C23-2ADB96B97938}" destId="{23D4A376-114B-4712-A44D-17C8A55B315D}" srcOrd="0" destOrd="0" presId="urn:microsoft.com/office/officeart/2024/3/layout/verticalVisualTextBlock1"/>
    <dgm:cxn modelId="{0DDF567D-A345-44C3-9542-317B87779BEE}" type="presOf" srcId="{B7486279-C1D0-47E7-8A19-2473058A1685}" destId="{E95F3FA4-F067-484F-B191-57920BABF2F9}" srcOrd="0" destOrd="0" presId="urn:microsoft.com/office/officeart/2024/3/layout/verticalVisualTextBlock1"/>
    <dgm:cxn modelId="{A6CEA983-9F62-4515-92F5-2ADC6ADD8A74}" srcId="{6F8C83F1-A91D-4127-803C-8165306955EF}" destId="{E6AF2FA0-0FAC-4202-8B85-553BE83A0492}" srcOrd="0" destOrd="0" parTransId="{F7BA960C-3518-41AD-AD37-42B38AE611B2}" sibTransId="{5014BFFD-F5FC-460D-BB25-CF1D42EA0F87}"/>
    <dgm:cxn modelId="{F7164F88-EA69-48C3-9F6B-326EACA4A489}" srcId="{B7486279-C1D0-47E7-8A19-2473058A1685}" destId="{0DB7ADD1-6174-405C-B6F8-53DE08B3F709}" srcOrd="0" destOrd="0" parTransId="{DFD83FAF-CF26-4563-937F-3FD86DB73B0A}" sibTransId="{DE12FBBD-2A55-4CF0-95E3-08AFD84CDEAB}"/>
    <dgm:cxn modelId="{43ED56AA-3080-4E71-80FE-E2304A74A507}" type="presOf" srcId="{46A01B7A-2255-41E5-AA61-3357A12A1460}" destId="{3179EC75-D98F-465E-85C3-A455EC5C5B1D}" srcOrd="0" destOrd="0" presId="urn:microsoft.com/office/officeart/2024/3/layout/verticalVisualTextBlock1"/>
    <dgm:cxn modelId="{8B0503B9-44D3-4AE8-B9F5-39E364AC97EA}" srcId="{B01A54B9-7235-4A5B-975F-913575B8532E}" destId="{46A01B7A-2255-41E5-AA61-3357A12A1460}" srcOrd="0" destOrd="0" parTransId="{0A406D0B-E1E4-4F6F-99FE-CBC9679CCC07}" sibTransId="{91777BD0-AF24-4B6F-A8F1-035E94FD18A7}"/>
    <dgm:cxn modelId="{5CC495BE-A635-46F8-BD56-6C241CCB4BF2}" type="presOf" srcId="{6F8C83F1-A91D-4127-803C-8165306955EF}" destId="{E50B1E1A-2C4A-428B-BB85-8004F45F663A}" srcOrd="0" destOrd="0" presId="urn:microsoft.com/office/officeart/2024/3/layout/verticalVisualTextBlock1"/>
    <dgm:cxn modelId="{FB8F59C6-1098-4C7A-8DEB-5B74A8FCFC78}" srcId="{A2FD0DBA-C647-46BB-9C23-2ADB96B97938}" destId="{B01A54B9-7235-4A5B-975F-913575B8532E}" srcOrd="1" destOrd="0" parTransId="{6AB1F4B8-937C-4572-B928-F49A076DE14A}" sibTransId="{53BB53DF-82AE-4673-B3F7-0BA7C5A2683E}"/>
    <dgm:cxn modelId="{51D983CB-F17C-465C-A3F2-66AA04E6B70C}" type="presOf" srcId="{E2009FEC-CC24-4F44-B159-581389E942EA}" destId="{BF80EBA5-47B8-4871-8850-712B084230DA}" srcOrd="0" destOrd="0" presId="urn:microsoft.com/office/officeart/2024/3/layout/verticalVisualTextBlock1"/>
    <dgm:cxn modelId="{78132FDF-A061-4D26-A513-42484A6A41F7}" type="presOf" srcId="{0DB7ADD1-6174-405C-B6F8-53DE08B3F709}" destId="{C5DA01F7-9B7C-4803-94AE-692B3BDF8953}" srcOrd="0" destOrd="0" presId="urn:microsoft.com/office/officeart/2024/3/layout/verticalVisualTextBlock1"/>
    <dgm:cxn modelId="{6F4170FB-4B7E-4087-B737-F280F48652AC}" srcId="{A2FD0DBA-C647-46BB-9C23-2ADB96B97938}" destId="{6F8C83F1-A91D-4127-803C-8165306955EF}" srcOrd="2" destOrd="0" parTransId="{CB2860AD-1B65-4593-A88E-5945A855BC1F}" sibTransId="{4ED27E68-B377-495B-A20E-0DBA3A3A9F08}"/>
    <dgm:cxn modelId="{E5147853-40AC-42B2-8C1B-096DC6B4D624}" type="presParOf" srcId="{23D4A376-114B-4712-A44D-17C8A55B315D}" destId="{6D60E1F0-93C1-4804-8AA5-C417DF92899D}" srcOrd="0" destOrd="0" presId="urn:microsoft.com/office/officeart/2024/3/layout/verticalVisualTextBlock1"/>
    <dgm:cxn modelId="{7A16420F-33FD-43BF-9408-70F8DB972CEF}" type="presParOf" srcId="{6D60E1F0-93C1-4804-8AA5-C417DF92899D}" destId="{6EED8A80-1C05-4831-A38F-F2A5A102B66E}" srcOrd="0" destOrd="0" presId="urn:microsoft.com/office/officeart/2024/3/layout/verticalVisualTextBlock1"/>
    <dgm:cxn modelId="{ABB74BA6-0196-4C62-9B72-06314A6D6ABE}" type="presParOf" srcId="{6D60E1F0-93C1-4804-8AA5-C417DF92899D}" destId="{E95F3FA4-F067-484F-B191-57920BABF2F9}" srcOrd="1" destOrd="0" presId="urn:microsoft.com/office/officeart/2024/3/layout/verticalVisualTextBlock1"/>
    <dgm:cxn modelId="{0CF18DF5-5B1B-41E1-B09A-2E487DC08805}" type="presParOf" srcId="{6D60E1F0-93C1-4804-8AA5-C417DF92899D}" destId="{C5DA01F7-9B7C-4803-94AE-692B3BDF8953}" srcOrd="2" destOrd="0" presId="urn:microsoft.com/office/officeart/2024/3/layout/verticalVisualTextBlock1"/>
    <dgm:cxn modelId="{5497F0BB-2636-4AEA-9CE5-6A337DF7435E}" type="presParOf" srcId="{23D4A376-114B-4712-A44D-17C8A55B315D}" destId="{BF80EBA5-47B8-4871-8850-712B084230DA}" srcOrd="1" destOrd="0" presId="urn:microsoft.com/office/officeart/2024/3/layout/verticalVisualTextBlock1"/>
    <dgm:cxn modelId="{57B7D0E8-F41A-47D1-9192-73B1E67CDBFB}" type="presParOf" srcId="{23D4A376-114B-4712-A44D-17C8A55B315D}" destId="{C30EB262-A4BE-4903-8E17-B74A421AE4BC}" srcOrd="2" destOrd="0" presId="urn:microsoft.com/office/officeart/2024/3/layout/verticalVisualTextBlock1"/>
    <dgm:cxn modelId="{839A2CCE-18D3-4AD5-81FB-A84EDBF5A0AF}" type="presParOf" srcId="{C30EB262-A4BE-4903-8E17-B74A421AE4BC}" destId="{C75C7257-33AE-40F5-BC1C-09666019ED34}" srcOrd="0" destOrd="0" presId="urn:microsoft.com/office/officeart/2024/3/layout/verticalVisualTextBlock1"/>
    <dgm:cxn modelId="{1DE82A5A-EC7F-4C86-AE1F-3703C8B78F85}" type="presParOf" srcId="{C30EB262-A4BE-4903-8E17-B74A421AE4BC}" destId="{F6B4BEBD-A594-4275-AC92-594E8E86D7C5}" srcOrd="1" destOrd="0" presId="urn:microsoft.com/office/officeart/2024/3/layout/verticalVisualTextBlock1"/>
    <dgm:cxn modelId="{604AAD47-7650-40A8-8814-A00C51FD4CE6}" type="presParOf" srcId="{C30EB262-A4BE-4903-8E17-B74A421AE4BC}" destId="{3179EC75-D98F-465E-85C3-A455EC5C5B1D}" srcOrd="2" destOrd="0" presId="urn:microsoft.com/office/officeart/2024/3/layout/verticalVisualTextBlock1"/>
    <dgm:cxn modelId="{F38A0AE7-491F-4AAD-8BE9-C8510D345A9D}" type="presParOf" srcId="{23D4A376-114B-4712-A44D-17C8A55B315D}" destId="{1FD5CCF5-81B8-4750-8846-35537A1B855C}" srcOrd="3" destOrd="0" presId="urn:microsoft.com/office/officeart/2024/3/layout/verticalVisualTextBlock1"/>
    <dgm:cxn modelId="{0C076346-296E-4DBB-9D62-E78C0550F90E}" type="presParOf" srcId="{23D4A376-114B-4712-A44D-17C8A55B315D}" destId="{992E96D7-AF2B-4FDB-A2E7-0EED6C64179A}" srcOrd="4" destOrd="0" presId="urn:microsoft.com/office/officeart/2024/3/layout/verticalVisualTextBlock1"/>
    <dgm:cxn modelId="{65505C1B-D632-4CC3-9957-CCA917DE6BF5}" type="presParOf" srcId="{992E96D7-AF2B-4FDB-A2E7-0EED6C64179A}" destId="{E1ED38C5-397B-456D-9BF3-B6A7B6E8EC1B}" srcOrd="0" destOrd="0" presId="urn:microsoft.com/office/officeart/2024/3/layout/verticalVisualTextBlock1"/>
    <dgm:cxn modelId="{7AA3D416-FD76-4409-9EFA-5FD161A90F13}" type="presParOf" srcId="{992E96D7-AF2B-4FDB-A2E7-0EED6C64179A}" destId="{E50B1E1A-2C4A-428B-BB85-8004F45F663A}" srcOrd="1" destOrd="0" presId="urn:microsoft.com/office/officeart/2024/3/layout/verticalVisualTextBlock1"/>
    <dgm:cxn modelId="{30ED3547-892B-40C6-B5A7-FE1ECA281878}" type="presParOf" srcId="{992E96D7-AF2B-4FDB-A2E7-0EED6C64179A}" destId="{7FF4D0C9-4935-4F5D-9ACF-0C852032073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C08E57-9AF1-4E92-BFF5-B54C23DF4AEF}"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BD745313-61A9-42EA-A74F-FFA2FEB67D0B}">
      <dgm:prSet/>
      <dgm:spPr/>
      <dgm:t>
        <a:bodyPr/>
        <a:lstStyle/>
        <a:p>
          <a:pPr>
            <a:lnSpc>
              <a:spcPct val="100000"/>
            </a:lnSpc>
            <a:defRPr b="1"/>
          </a:pPr>
          <a:r>
            <a:rPr lang="es-CL"/>
            <a:t>Importancia de los Recursos Oficiales</a:t>
          </a:r>
        </a:p>
      </dgm:t>
    </dgm:pt>
    <dgm:pt modelId="{C0D65765-698F-4F35-B6E7-2A7AF2FD5F51}" type="parTrans" cxnId="{A801AF2A-E567-486E-87BC-C3760C892DB7}">
      <dgm:prSet/>
      <dgm:spPr/>
      <dgm:t>
        <a:bodyPr/>
        <a:lstStyle/>
        <a:p>
          <a:endParaRPr lang="es-CL"/>
        </a:p>
      </dgm:t>
    </dgm:pt>
    <dgm:pt modelId="{64819525-A2F5-49A4-A456-40729418F265}" type="sibTrans" cxnId="{A801AF2A-E567-486E-87BC-C3760C892DB7}">
      <dgm:prSet/>
      <dgm:spPr/>
      <dgm:t>
        <a:bodyPr/>
        <a:lstStyle/>
        <a:p>
          <a:pPr>
            <a:lnSpc>
              <a:spcPct val="100000"/>
            </a:lnSpc>
            <a:defRPr b="1"/>
          </a:pPr>
          <a:endParaRPr lang="es-CL"/>
        </a:p>
      </dgm:t>
    </dgm:pt>
    <dgm:pt modelId="{830068E7-8A9D-401E-AAAA-7A268039BA8F}">
      <dgm:prSet/>
      <dgm:spPr/>
      <dgm:t>
        <a:bodyPr/>
        <a:lstStyle/>
        <a:p>
          <a:pPr>
            <a:lnSpc>
              <a:spcPct val="100000"/>
            </a:lnSpc>
          </a:pPr>
          <a:r>
            <a:rPr lang="es-CL"/>
            <a:t>Las bases de datos oficiales son esenciales para acceder a información precisa sobre regulaciones y códigos arancelarios.</a:t>
          </a:r>
        </a:p>
      </dgm:t>
    </dgm:pt>
    <dgm:pt modelId="{168D1DD4-D904-4384-83F2-FA6E41A0FC45}" type="parTrans" cxnId="{94DEA995-209A-49CB-873D-3E315188FA4A}">
      <dgm:prSet/>
      <dgm:spPr/>
      <dgm:t>
        <a:bodyPr/>
        <a:lstStyle/>
        <a:p>
          <a:endParaRPr lang="es-CL"/>
        </a:p>
      </dgm:t>
    </dgm:pt>
    <dgm:pt modelId="{B8768F79-053A-455D-AB6D-BE8B7457B18C}" type="sibTrans" cxnId="{94DEA995-209A-49CB-873D-3E315188FA4A}">
      <dgm:prSet/>
      <dgm:spPr/>
      <dgm:t>
        <a:bodyPr/>
        <a:lstStyle/>
        <a:p>
          <a:endParaRPr lang="es-CL"/>
        </a:p>
      </dgm:t>
    </dgm:pt>
    <dgm:pt modelId="{9525BA55-826F-4DCC-90C7-FBB4645510D5}">
      <dgm:prSet/>
      <dgm:spPr/>
      <dgm:t>
        <a:bodyPr/>
        <a:lstStyle/>
        <a:p>
          <a:pPr>
            <a:lnSpc>
              <a:spcPct val="100000"/>
            </a:lnSpc>
            <a:defRPr b="1"/>
          </a:pPr>
          <a:r>
            <a:rPr lang="es-CL"/>
            <a:t>Acceso a Información Actualizada</a:t>
          </a:r>
        </a:p>
      </dgm:t>
    </dgm:pt>
    <dgm:pt modelId="{371A242F-C682-47BF-A019-A9F95F7AEB98}" type="parTrans" cxnId="{7AE99707-BC0C-4DAD-8CB4-0172CC0767E1}">
      <dgm:prSet/>
      <dgm:spPr/>
      <dgm:t>
        <a:bodyPr/>
        <a:lstStyle/>
        <a:p>
          <a:endParaRPr lang="es-CL"/>
        </a:p>
      </dgm:t>
    </dgm:pt>
    <dgm:pt modelId="{69AF4065-14D6-4D98-A140-4E1CED0020BB}" type="sibTrans" cxnId="{7AE99707-BC0C-4DAD-8CB4-0172CC0767E1}">
      <dgm:prSet/>
      <dgm:spPr/>
      <dgm:t>
        <a:bodyPr/>
        <a:lstStyle/>
        <a:p>
          <a:pPr>
            <a:lnSpc>
              <a:spcPct val="100000"/>
            </a:lnSpc>
            <a:defRPr b="1"/>
          </a:pPr>
          <a:endParaRPr lang="es-CL"/>
        </a:p>
      </dgm:t>
    </dgm:pt>
    <dgm:pt modelId="{9F0E898A-BFD6-4A00-8DE2-B52C7E5A6B6D}">
      <dgm:prSet/>
      <dgm:spPr/>
      <dgm:t>
        <a:bodyPr/>
        <a:lstStyle/>
        <a:p>
          <a:pPr>
            <a:lnSpc>
              <a:spcPct val="100000"/>
            </a:lnSpc>
          </a:pPr>
          <a:r>
            <a:rPr lang="es-CL"/>
            <a:t>Estos recursos ofrecen información actualizada, lo que permite a los comerciantes mantenerse al día con las regulaciones cambiantes.</a:t>
          </a:r>
        </a:p>
      </dgm:t>
    </dgm:pt>
    <dgm:pt modelId="{D18B0320-6935-4F73-813C-90B115497D34}" type="parTrans" cxnId="{1AD3D632-CF9E-402F-B836-6A052957D787}">
      <dgm:prSet/>
      <dgm:spPr/>
      <dgm:t>
        <a:bodyPr/>
        <a:lstStyle/>
        <a:p>
          <a:endParaRPr lang="es-CL"/>
        </a:p>
      </dgm:t>
    </dgm:pt>
    <dgm:pt modelId="{F496E999-D6D2-4197-AA92-1AEB41617F57}" type="sibTrans" cxnId="{1AD3D632-CF9E-402F-B836-6A052957D787}">
      <dgm:prSet/>
      <dgm:spPr/>
      <dgm:t>
        <a:bodyPr/>
        <a:lstStyle/>
        <a:p>
          <a:endParaRPr lang="es-CL"/>
        </a:p>
      </dgm:t>
    </dgm:pt>
    <dgm:pt modelId="{702C56E0-1970-4BAB-8EEA-4D3F10C5D063}">
      <dgm:prSet/>
      <dgm:spPr/>
      <dgm:t>
        <a:bodyPr/>
        <a:lstStyle/>
        <a:p>
          <a:pPr>
            <a:lnSpc>
              <a:spcPct val="100000"/>
            </a:lnSpc>
            <a:defRPr b="1"/>
          </a:pPr>
          <a:r>
            <a:rPr lang="es-CL"/>
            <a:t>Facilitación de la Clasificación Arancelaria</a:t>
          </a:r>
        </a:p>
      </dgm:t>
    </dgm:pt>
    <dgm:pt modelId="{0CE0686A-F271-4D07-B670-DAACA9E1F8FC}" type="parTrans" cxnId="{84286BC5-68F0-4BEC-8948-41F7EBAC55CF}">
      <dgm:prSet/>
      <dgm:spPr/>
      <dgm:t>
        <a:bodyPr/>
        <a:lstStyle/>
        <a:p>
          <a:endParaRPr lang="es-CL"/>
        </a:p>
      </dgm:t>
    </dgm:pt>
    <dgm:pt modelId="{68B02122-5857-42DD-88DB-EC94E0DD6104}" type="sibTrans" cxnId="{84286BC5-68F0-4BEC-8948-41F7EBAC55CF}">
      <dgm:prSet/>
      <dgm:spPr/>
      <dgm:t>
        <a:bodyPr/>
        <a:lstStyle/>
        <a:p>
          <a:endParaRPr lang="es-CL"/>
        </a:p>
      </dgm:t>
    </dgm:pt>
    <dgm:pt modelId="{D5BA7FF1-48A0-4BFE-B9AF-944CBC1CFF4C}">
      <dgm:prSet/>
      <dgm:spPr/>
      <dgm:t>
        <a:bodyPr/>
        <a:lstStyle/>
        <a:p>
          <a:pPr>
            <a:lnSpc>
              <a:spcPct val="100000"/>
            </a:lnSpc>
          </a:pPr>
          <a:r>
            <a:rPr lang="es-CL"/>
            <a:t>Ayudan a los comerciantes a clasificar sus productos correctamente, evitando multas y facilitando el comercio internacional.</a:t>
          </a:r>
        </a:p>
      </dgm:t>
    </dgm:pt>
    <dgm:pt modelId="{8D4A3FB1-DDFE-4BD7-9944-F7178CCAE008}" type="parTrans" cxnId="{3E78D848-615F-4196-B1A7-E05AB97E36F2}">
      <dgm:prSet/>
      <dgm:spPr/>
      <dgm:t>
        <a:bodyPr/>
        <a:lstStyle/>
        <a:p>
          <a:endParaRPr lang="es-CL"/>
        </a:p>
      </dgm:t>
    </dgm:pt>
    <dgm:pt modelId="{2B89354E-99D0-4D27-A241-04E1DC6E108C}" type="sibTrans" cxnId="{3E78D848-615F-4196-B1A7-E05AB97E36F2}">
      <dgm:prSet/>
      <dgm:spPr/>
      <dgm:t>
        <a:bodyPr/>
        <a:lstStyle/>
        <a:p>
          <a:endParaRPr lang="es-CL"/>
        </a:p>
      </dgm:t>
    </dgm:pt>
    <dgm:pt modelId="{EA5F094B-50A8-4300-BC80-2711EAC54163}" type="pres">
      <dgm:prSet presAssocID="{1AC08E57-9AF1-4E92-BFF5-B54C23DF4AEF}" presName="Root" presStyleCnt="0">
        <dgm:presLayoutVars>
          <dgm:dir/>
          <dgm:resizeHandles val="exact"/>
        </dgm:presLayoutVars>
      </dgm:prSet>
      <dgm:spPr/>
    </dgm:pt>
    <dgm:pt modelId="{9CBCCC22-3354-4BFB-9412-E1D47511F3F5}" type="pres">
      <dgm:prSet presAssocID="{BD745313-61A9-42EA-A74F-FFA2FEB67D0B}" presName="Composite" presStyleCnt="0"/>
      <dgm:spPr/>
    </dgm:pt>
    <dgm:pt modelId="{D982F123-B41E-4992-A0C2-F52CAAAB5E7F}" type="pres">
      <dgm:prSet presAssocID="{BD745313-61A9-42EA-A74F-FFA2FEB67D0B}"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8999" r="3" b="3"/>
          <a:stretch/>
        </a:blipFill>
      </dgm:spPr>
      <dgm:extLst>
        <a:ext uri="{E40237B7-FDA0-4F09-8148-C483321AD2D9}">
          <dgm14:cNvPr xmlns:dgm14="http://schemas.microsoft.com/office/drawing/2010/diagram" id="0" name="" descr="código binario de programa abstracto y base de datos de cubo de matriz coloreada"/>
        </a:ext>
      </dgm:extLst>
    </dgm:pt>
    <dgm:pt modelId="{915B8B58-2B51-47DA-BEDF-2C98DB9BA308}" type="pres">
      <dgm:prSet presAssocID="{BD745313-61A9-42EA-A74F-FFA2FEB67D0B}" presName="Subtitle" presStyleLbl="revTx" presStyleIdx="0" presStyleCnt="6">
        <dgm:presLayoutVars>
          <dgm:chMax val="0"/>
          <dgm:bulletEnabled/>
        </dgm:presLayoutVars>
      </dgm:prSet>
      <dgm:spPr/>
    </dgm:pt>
    <dgm:pt modelId="{13C6BE87-39C5-4F37-B3CC-131DED4E5E90}" type="pres">
      <dgm:prSet presAssocID="{BD745313-61A9-42EA-A74F-FFA2FEB67D0B}" presName="Description" presStyleLbl="revTx" presStyleIdx="1" presStyleCnt="6">
        <dgm:presLayoutVars>
          <dgm:bulletEnabled/>
        </dgm:presLayoutVars>
      </dgm:prSet>
      <dgm:spPr/>
    </dgm:pt>
    <dgm:pt modelId="{B937DB79-A4EF-44D9-AA52-D2E72807CF8E}" type="pres">
      <dgm:prSet presAssocID="{64819525-A2F5-49A4-A456-40729418F265}" presName="sibTrans" presStyleLbl="sibTrans2D1" presStyleIdx="0" presStyleCnt="0"/>
      <dgm:spPr/>
    </dgm:pt>
    <dgm:pt modelId="{B4247F5A-A710-4BEE-999F-8F0A298A14F9}" type="pres">
      <dgm:prSet presAssocID="{9525BA55-826F-4DCC-90C7-FBB4645510D5}" presName="Composite" presStyleCnt="0"/>
      <dgm:spPr/>
    </dgm:pt>
    <dgm:pt modelId="{0F81754A-201D-4B08-B154-BE1311321B02}" type="pres">
      <dgm:prSet presAssocID="{9525BA55-826F-4DCC-90C7-FBB4645510D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6562" r="16687" b="-2"/>
          <a:stretch/>
        </a:blipFill>
      </dgm:spPr>
      <dgm:extLst>
        <a:ext uri="{E40237B7-FDA0-4F09-8148-C483321AD2D9}">
          <dgm14:cNvPr xmlns:dgm14="http://schemas.microsoft.com/office/drawing/2010/diagram" id="0" name="" descr="Una foto de archivo de un formulario de reclamación de gastos médicos. Fotografía a 50 MP con la Canon EOS 5DSR."/>
        </a:ext>
      </dgm:extLst>
    </dgm:pt>
    <dgm:pt modelId="{1FAB9511-B011-43FF-BBD8-B9D9E81B4CDA}" type="pres">
      <dgm:prSet presAssocID="{9525BA55-826F-4DCC-90C7-FBB4645510D5}" presName="Subtitle" presStyleLbl="revTx" presStyleIdx="2" presStyleCnt="6">
        <dgm:presLayoutVars>
          <dgm:chMax val="0"/>
          <dgm:bulletEnabled/>
        </dgm:presLayoutVars>
      </dgm:prSet>
      <dgm:spPr/>
    </dgm:pt>
    <dgm:pt modelId="{D01159B1-92F7-4894-90DD-C86A373CD1B4}" type="pres">
      <dgm:prSet presAssocID="{9525BA55-826F-4DCC-90C7-FBB4645510D5}" presName="Description" presStyleLbl="revTx" presStyleIdx="3" presStyleCnt="6">
        <dgm:presLayoutVars>
          <dgm:bulletEnabled/>
        </dgm:presLayoutVars>
      </dgm:prSet>
      <dgm:spPr/>
    </dgm:pt>
    <dgm:pt modelId="{CB49EA12-654F-49A6-8651-3A40335641EA}" type="pres">
      <dgm:prSet presAssocID="{69AF4065-14D6-4D98-A140-4E1CED0020BB}" presName="sibTrans" presStyleLbl="sibTrans2D1" presStyleIdx="0" presStyleCnt="0"/>
      <dgm:spPr/>
    </dgm:pt>
    <dgm:pt modelId="{24EE2D15-28BD-45B3-8899-D7DD47194900}" type="pres">
      <dgm:prSet presAssocID="{702C56E0-1970-4BAB-8EEA-4D3F10C5D063}" presName="Composite" presStyleCnt="0"/>
      <dgm:spPr/>
    </dgm:pt>
    <dgm:pt modelId="{272561EA-B92A-43D3-9446-D63481BBF4A5}" type="pres">
      <dgm:prSet presAssocID="{702C56E0-1970-4BAB-8EEA-4D3F10C5D063}"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781" r="29468" b="-2"/>
          <a:stretch/>
        </a:blipFill>
      </dgm:spPr>
      <dgm:extLst>
        <a:ext uri="{E40237B7-FDA0-4F09-8148-C483321AD2D9}">
          <dgm14:cNvPr xmlns:dgm14="http://schemas.microsoft.com/office/drawing/2010/diagram" id="0" name="" descr="Primer plano de la mano de una mujer irreconocible usando un teléfono inteligente en el centro de datos"/>
        </a:ext>
      </dgm:extLst>
    </dgm:pt>
    <dgm:pt modelId="{365BE3D6-E221-4F96-95B9-128C133ABEF9}" type="pres">
      <dgm:prSet presAssocID="{702C56E0-1970-4BAB-8EEA-4D3F10C5D063}" presName="Subtitle" presStyleLbl="revTx" presStyleIdx="4" presStyleCnt="6">
        <dgm:presLayoutVars>
          <dgm:chMax val="0"/>
          <dgm:bulletEnabled/>
        </dgm:presLayoutVars>
      </dgm:prSet>
      <dgm:spPr/>
    </dgm:pt>
    <dgm:pt modelId="{9022EDC2-9B0E-4395-A23C-69CF9C4CA2B3}" type="pres">
      <dgm:prSet presAssocID="{702C56E0-1970-4BAB-8EEA-4D3F10C5D063}" presName="Description" presStyleLbl="revTx" presStyleIdx="5" presStyleCnt="6">
        <dgm:presLayoutVars>
          <dgm:bulletEnabled/>
        </dgm:presLayoutVars>
      </dgm:prSet>
      <dgm:spPr/>
    </dgm:pt>
  </dgm:ptLst>
  <dgm:cxnLst>
    <dgm:cxn modelId="{7F57C103-119C-448C-A9E0-7E2C1215893B}" type="presOf" srcId="{BD745313-61A9-42EA-A74F-FFA2FEB67D0B}" destId="{915B8B58-2B51-47DA-BEDF-2C98DB9BA308}" srcOrd="0" destOrd="0" presId="urn:microsoft.com/office/officeart/2024/3/layout/verticalVisualTextBlock1"/>
    <dgm:cxn modelId="{7AE99707-BC0C-4DAD-8CB4-0172CC0767E1}" srcId="{1AC08E57-9AF1-4E92-BFF5-B54C23DF4AEF}" destId="{9525BA55-826F-4DCC-90C7-FBB4645510D5}" srcOrd="1" destOrd="0" parTransId="{371A242F-C682-47BF-A019-A9F95F7AEB98}" sibTransId="{69AF4065-14D6-4D98-A140-4E1CED0020BB}"/>
    <dgm:cxn modelId="{A801AF2A-E567-486E-87BC-C3760C892DB7}" srcId="{1AC08E57-9AF1-4E92-BFF5-B54C23DF4AEF}" destId="{BD745313-61A9-42EA-A74F-FFA2FEB67D0B}" srcOrd="0" destOrd="0" parTransId="{C0D65765-698F-4F35-B6E7-2A7AF2FD5F51}" sibTransId="{64819525-A2F5-49A4-A456-40729418F265}"/>
    <dgm:cxn modelId="{1AD3D632-CF9E-402F-B836-6A052957D787}" srcId="{9525BA55-826F-4DCC-90C7-FBB4645510D5}" destId="{9F0E898A-BFD6-4A00-8DE2-B52C7E5A6B6D}" srcOrd="0" destOrd="0" parTransId="{D18B0320-6935-4F73-813C-90B115497D34}" sibTransId="{F496E999-D6D2-4197-AA92-1AEB41617F57}"/>
    <dgm:cxn modelId="{3E78D848-615F-4196-B1A7-E05AB97E36F2}" srcId="{702C56E0-1970-4BAB-8EEA-4D3F10C5D063}" destId="{D5BA7FF1-48A0-4BFE-B9AF-944CBC1CFF4C}" srcOrd="0" destOrd="0" parTransId="{8D4A3FB1-DDFE-4BD7-9944-F7178CCAE008}" sibTransId="{2B89354E-99D0-4D27-A241-04E1DC6E108C}"/>
    <dgm:cxn modelId="{6FC8E86C-9958-4C20-87C9-60C1DEE931F9}" type="presOf" srcId="{702C56E0-1970-4BAB-8EEA-4D3F10C5D063}" destId="{365BE3D6-E221-4F96-95B9-128C133ABEF9}" srcOrd="0" destOrd="0" presId="urn:microsoft.com/office/officeart/2024/3/layout/verticalVisualTextBlock1"/>
    <dgm:cxn modelId="{727A9B58-CF39-4B57-A229-6DB6F2F2BB0C}" type="presOf" srcId="{64819525-A2F5-49A4-A456-40729418F265}" destId="{B937DB79-A4EF-44D9-AA52-D2E72807CF8E}" srcOrd="0" destOrd="0" presId="urn:microsoft.com/office/officeart/2024/3/layout/verticalVisualTextBlock1"/>
    <dgm:cxn modelId="{143B8A95-6A2E-45DC-928A-0902FDEB9ACE}" type="presOf" srcId="{9525BA55-826F-4DCC-90C7-FBB4645510D5}" destId="{1FAB9511-B011-43FF-BBD8-B9D9E81B4CDA}" srcOrd="0" destOrd="0" presId="urn:microsoft.com/office/officeart/2024/3/layout/verticalVisualTextBlock1"/>
    <dgm:cxn modelId="{94DEA995-209A-49CB-873D-3E315188FA4A}" srcId="{BD745313-61A9-42EA-A74F-FFA2FEB67D0B}" destId="{830068E7-8A9D-401E-AAAA-7A268039BA8F}" srcOrd="0" destOrd="0" parTransId="{168D1DD4-D904-4384-83F2-FA6E41A0FC45}" sibTransId="{B8768F79-053A-455D-AB6D-BE8B7457B18C}"/>
    <dgm:cxn modelId="{6E5DBFAD-A076-4563-8931-3C0C4EC93AD9}" type="presOf" srcId="{830068E7-8A9D-401E-AAAA-7A268039BA8F}" destId="{13C6BE87-39C5-4F37-B3CC-131DED4E5E90}" srcOrd="0" destOrd="0" presId="urn:microsoft.com/office/officeart/2024/3/layout/verticalVisualTextBlock1"/>
    <dgm:cxn modelId="{6A0F5DB8-EB8C-4F57-8151-EE56535C0032}" type="presOf" srcId="{1AC08E57-9AF1-4E92-BFF5-B54C23DF4AEF}" destId="{EA5F094B-50A8-4300-BC80-2711EAC54163}" srcOrd="0" destOrd="0" presId="urn:microsoft.com/office/officeart/2024/3/layout/verticalVisualTextBlock1"/>
    <dgm:cxn modelId="{84286BC5-68F0-4BEC-8948-41F7EBAC55CF}" srcId="{1AC08E57-9AF1-4E92-BFF5-B54C23DF4AEF}" destId="{702C56E0-1970-4BAB-8EEA-4D3F10C5D063}" srcOrd="2" destOrd="0" parTransId="{0CE0686A-F271-4D07-B670-DAACA9E1F8FC}" sibTransId="{68B02122-5857-42DD-88DB-EC94E0DD6104}"/>
    <dgm:cxn modelId="{86C881EF-D240-48C8-86EE-BB18EABAFB92}" type="presOf" srcId="{9F0E898A-BFD6-4A00-8DE2-B52C7E5A6B6D}" destId="{D01159B1-92F7-4894-90DD-C86A373CD1B4}" srcOrd="0" destOrd="0" presId="urn:microsoft.com/office/officeart/2024/3/layout/verticalVisualTextBlock1"/>
    <dgm:cxn modelId="{9E7EF3F7-A5DC-4CC1-B5FE-665087465369}" type="presOf" srcId="{69AF4065-14D6-4D98-A140-4E1CED0020BB}" destId="{CB49EA12-654F-49A6-8651-3A40335641EA}" srcOrd="0" destOrd="0" presId="urn:microsoft.com/office/officeart/2024/3/layout/verticalVisualTextBlock1"/>
    <dgm:cxn modelId="{2DCFC9F8-CC91-42D9-B207-FED67828872B}" type="presOf" srcId="{D5BA7FF1-48A0-4BFE-B9AF-944CBC1CFF4C}" destId="{9022EDC2-9B0E-4395-A23C-69CF9C4CA2B3}" srcOrd="0" destOrd="0" presId="urn:microsoft.com/office/officeart/2024/3/layout/verticalVisualTextBlock1"/>
    <dgm:cxn modelId="{439F1412-1B09-4FB5-A66B-794206AB34C2}" type="presParOf" srcId="{EA5F094B-50A8-4300-BC80-2711EAC54163}" destId="{9CBCCC22-3354-4BFB-9412-E1D47511F3F5}" srcOrd="0" destOrd="0" presId="urn:microsoft.com/office/officeart/2024/3/layout/verticalVisualTextBlock1"/>
    <dgm:cxn modelId="{F8ADDB20-7AA3-46E0-B2EA-E47CA73242F9}" type="presParOf" srcId="{9CBCCC22-3354-4BFB-9412-E1D47511F3F5}" destId="{D982F123-B41E-4992-A0C2-F52CAAAB5E7F}" srcOrd="0" destOrd="0" presId="urn:microsoft.com/office/officeart/2024/3/layout/verticalVisualTextBlock1"/>
    <dgm:cxn modelId="{2E88240D-19C0-48FC-9254-D5132A6BD079}" type="presParOf" srcId="{9CBCCC22-3354-4BFB-9412-E1D47511F3F5}" destId="{915B8B58-2B51-47DA-BEDF-2C98DB9BA308}" srcOrd="1" destOrd="0" presId="urn:microsoft.com/office/officeart/2024/3/layout/verticalVisualTextBlock1"/>
    <dgm:cxn modelId="{752C2558-E9B8-4C0D-931C-DA32DC2197B5}" type="presParOf" srcId="{9CBCCC22-3354-4BFB-9412-E1D47511F3F5}" destId="{13C6BE87-39C5-4F37-B3CC-131DED4E5E90}" srcOrd="2" destOrd="0" presId="urn:microsoft.com/office/officeart/2024/3/layout/verticalVisualTextBlock1"/>
    <dgm:cxn modelId="{14DDC304-6CDD-45DC-AC14-8B8C3C6C1FE0}" type="presParOf" srcId="{EA5F094B-50A8-4300-BC80-2711EAC54163}" destId="{B937DB79-A4EF-44D9-AA52-D2E72807CF8E}" srcOrd="1" destOrd="0" presId="urn:microsoft.com/office/officeart/2024/3/layout/verticalVisualTextBlock1"/>
    <dgm:cxn modelId="{C46E5E12-29CB-400C-9DFC-35695C577B61}" type="presParOf" srcId="{EA5F094B-50A8-4300-BC80-2711EAC54163}" destId="{B4247F5A-A710-4BEE-999F-8F0A298A14F9}" srcOrd="2" destOrd="0" presId="urn:microsoft.com/office/officeart/2024/3/layout/verticalVisualTextBlock1"/>
    <dgm:cxn modelId="{B66F07A8-C675-4494-A0C0-D75A496870AB}" type="presParOf" srcId="{B4247F5A-A710-4BEE-999F-8F0A298A14F9}" destId="{0F81754A-201D-4B08-B154-BE1311321B02}" srcOrd="0" destOrd="0" presId="urn:microsoft.com/office/officeart/2024/3/layout/verticalVisualTextBlock1"/>
    <dgm:cxn modelId="{D46BB9FF-A2BB-4524-9576-5415984472AB}" type="presParOf" srcId="{B4247F5A-A710-4BEE-999F-8F0A298A14F9}" destId="{1FAB9511-B011-43FF-BBD8-B9D9E81B4CDA}" srcOrd="1" destOrd="0" presId="urn:microsoft.com/office/officeart/2024/3/layout/verticalVisualTextBlock1"/>
    <dgm:cxn modelId="{F5A7F6DC-7D29-4848-AF85-FA2296B8602A}" type="presParOf" srcId="{B4247F5A-A710-4BEE-999F-8F0A298A14F9}" destId="{D01159B1-92F7-4894-90DD-C86A373CD1B4}" srcOrd="2" destOrd="0" presId="urn:microsoft.com/office/officeart/2024/3/layout/verticalVisualTextBlock1"/>
    <dgm:cxn modelId="{B5197916-89FC-4D23-87EA-723221C87C40}" type="presParOf" srcId="{EA5F094B-50A8-4300-BC80-2711EAC54163}" destId="{CB49EA12-654F-49A6-8651-3A40335641EA}" srcOrd="3" destOrd="0" presId="urn:microsoft.com/office/officeart/2024/3/layout/verticalVisualTextBlock1"/>
    <dgm:cxn modelId="{352801C5-3139-4CE4-9577-88D7049DE862}" type="presParOf" srcId="{EA5F094B-50A8-4300-BC80-2711EAC54163}" destId="{24EE2D15-28BD-45B3-8899-D7DD47194900}" srcOrd="4" destOrd="0" presId="urn:microsoft.com/office/officeart/2024/3/layout/verticalVisualTextBlock1"/>
    <dgm:cxn modelId="{15FBB2E3-2DA1-45A2-8849-EF33761723F7}" type="presParOf" srcId="{24EE2D15-28BD-45B3-8899-D7DD47194900}" destId="{272561EA-B92A-43D3-9446-D63481BBF4A5}" srcOrd="0" destOrd="0" presId="urn:microsoft.com/office/officeart/2024/3/layout/verticalVisualTextBlock1"/>
    <dgm:cxn modelId="{5783EA7E-C54F-42CE-B701-F1772171E07D}" type="presParOf" srcId="{24EE2D15-28BD-45B3-8899-D7DD47194900}" destId="{365BE3D6-E221-4F96-95B9-128C133ABEF9}" srcOrd="1" destOrd="0" presId="urn:microsoft.com/office/officeart/2024/3/layout/verticalVisualTextBlock1"/>
    <dgm:cxn modelId="{6A26407B-2A86-4E38-88A6-10B147B67CA7}" type="presParOf" srcId="{24EE2D15-28BD-45B3-8899-D7DD47194900}" destId="{9022EDC2-9B0E-4395-A23C-69CF9C4CA2B3}"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F0EE01-9138-4593-BA8F-E97EDD6E6A45}"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EEA7962-75D6-4712-A20F-299F32DA1330}">
      <dgm:prSet/>
      <dgm:spPr/>
      <dgm:t>
        <a:bodyPr/>
        <a:lstStyle/>
        <a:p>
          <a:pPr>
            <a:lnSpc>
              <a:spcPct val="100000"/>
            </a:lnSpc>
            <a:defRPr b="1"/>
          </a:pPr>
          <a:r>
            <a:rPr lang="es-MX"/>
            <a:t>Importancia de la Clasificación Arancelaria</a:t>
          </a:r>
          <a:endParaRPr lang="en-US"/>
        </a:p>
      </dgm:t>
    </dgm:pt>
    <dgm:pt modelId="{851DBB66-025F-4B53-9CC8-ED4173E70DBB}" type="parTrans" cxnId="{453E0B29-523C-4E03-A18C-1F63387FC315}">
      <dgm:prSet/>
      <dgm:spPr/>
      <dgm:t>
        <a:bodyPr/>
        <a:lstStyle/>
        <a:p>
          <a:endParaRPr lang="en-US"/>
        </a:p>
      </dgm:t>
    </dgm:pt>
    <dgm:pt modelId="{31FD082E-8435-4272-85E5-620107A30773}" type="sibTrans" cxnId="{453E0B29-523C-4E03-A18C-1F63387FC315}">
      <dgm:prSet/>
      <dgm:spPr/>
      <dgm:t>
        <a:bodyPr/>
        <a:lstStyle/>
        <a:p>
          <a:pPr>
            <a:lnSpc>
              <a:spcPct val="100000"/>
            </a:lnSpc>
            <a:defRPr b="1"/>
          </a:pPr>
          <a:endParaRPr lang="en-US"/>
        </a:p>
      </dgm:t>
    </dgm:pt>
    <dgm:pt modelId="{9624D313-3E93-487C-9A37-F44DD42AE9E1}">
      <dgm:prSet/>
      <dgm:spPr/>
      <dgm:t>
        <a:bodyPr/>
        <a:lstStyle/>
        <a:p>
          <a:pPr>
            <a:lnSpc>
              <a:spcPct val="100000"/>
            </a:lnSpc>
          </a:pPr>
          <a:r>
            <a:rPr lang="es-MX"/>
            <a:t>La clasificación arancelaria es fundamental para el comercio internacional, ya que determina los aranceles aplicables a los productos.</a:t>
          </a:r>
          <a:endParaRPr lang="en-US"/>
        </a:p>
      </dgm:t>
    </dgm:pt>
    <dgm:pt modelId="{2114C572-9758-4A96-997B-368F7ACB5953}" type="parTrans" cxnId="{01497905-C56B-47D5-B1AF-E93D8F885B85}">
      <dgm:prSet/>
      <dgm:spPr/>
      <dgm:t>
        <a:bodyPr/>
        <a:lstStyle/>
        <a:p>
          <a:endParaRPr lang="en-US"/>
        </a:p>
      </dgm:t>
    </dgm:pt>
    <dgm:pt modelId="{0D264718-66EA-4C9D-92A6-249A6CBB239B}" type="sibTrans" cxnId="{01497905-C56B-47D5-B1AF-E93D8F885B85}">
      <dgm:prSet/>
      <dgm:spPr/>
      <dgm:t>
        <a:bodyPr/>
        <a:lstStyle/>
        <a:p>
          <a:endParaRPr lang="en-US"/>
        </a:p>
      </dgm:t>
    </dgm:pt>
    <dgm:pt modelId="{6F6C6106-7F5F-498B-93FE-7E70A3449A83}">
      <dgm:prSet/>
      <dgm:spPr/>
      <dgm:t>
        <a:bodyPr/>
        <a:lstStyle/>
        <a:p>
          <a:pPr>
            <a:lnSpc>
              <a:spcPct val="100000"/>
            </a:lnSpc>
            <a:defRPr b="1"/>
          </a:pPr>
          <a:r>
            <a:rPr lang="es-MX"/>
            <a:t>Cumplimiento Normativo</a:t>
          </a:r>
          <a:endParaRPr lang="en-US"/>
        </a:p>
      </dgm:t>
    </dgm:pt>
    <dgm:pt modelId="{CD3F192E-4D05-4124-B456-06DE21F011CB}" type="parTrans" cxnId="{FD433924-9A4F-4728-9F17-8948F34F4700}">
      <dgm:prSet/>
      <dgm:spPr/>
      <dgm:t>
        <a:bodyPr/>
        <a:lstStyle/>
        <a:p>
          <a:endParaRPr lang="en-US"/>
        </a:p>
      </dgm:t>
    </dgm:pt>
    <dgm:pt modelId="{8BAD7719-56A7-475C-A8C2-F8F7B44908F6}" type="sibTrans" cxnId="{FD433924-9A4F-4728-9F17-8948F34F4700}">
      <dgm:prSet/>
      <dgm:spPr/>
      <dgm:t>
        <a:bodyPr/>
        <a:lstStyle/>
        <a:p>
          <a:pPr>
            <a:lnSpc>
              <a:spcPct val="100000"/>
            </a:lnSpc>
            <a:defRPr b="1"/>
          </a:pPr>
          <a:endParaRPr lang="en-US"/>
        </a:p>
      </dgm:t>
    </dgm:pt>
    <dgm:pt modelId="{278897C9-3AF8-404D-898F-6E3CDF6C29A9}">
      <dgm:prSet/>
      <dgm:spPr/>
      <dgm:t>
        <a:bodyPr/>
        <a:lstStyle/>
        <a:p>
          <a:pPr>
            <a:lnSpc>
              <a:spcPct val="100000"/>
            </a:lnSpc>
          </a:pPr>
          <a:r>
            <a:rPr lang="es-MX"/>
            <a:t>Comprender el procedimiento de clasificación ayuda a las empresas a cumplir con las regulaciones y evitar sanciones.</a:t>
          </a:r>
          <a:endParaRPr lang="en-US"/>
        </a:p>
      </dgm:t>
    </dgm:pt>
    <dgm:pt modelId="{68699168-CFB0-4839-81BA-E0CDBEF18974}" type="parTrans" cxnId="{6917BC3F-41A8-4458-B1A8-5517911384AC}">
      <dgm:prSet/>
      <dgm:spPr/>
      <dgm:t>
        <a:bodyPr/>
        <a:lstStyle/>
        <a:p>
          <a:endParaRPr lang="en-US"/>
        </a:p>
      </dgm:t>
    </dgm:pt>
    <dgm:pt modelId="{693D0008-E9D4-469B-984A-56DB9B01DBDB}" type="sibTrans" cxnId="{6917BC3F-41A8-4458-B1A8-5517911384AC}">
      <dgm:prSet/>
      <dgm:spPr/>
      <dgm:t>
        <a:bodyPr/>
        <a:lstStyle/>
        <a:p>
          <a:endParaRPr lang="en-US"/>
        </a:p>
      </dgm:t>
    </dgm:pt>
    <dgm:pt modelId="{3715CDA1-EC9E-4BB4-BA34-3D41BF6CD39C}">
      <dgm:prSet/>
      <dgm:spPr/>
      <dgm:t>
        <a:bodyPr/>
        <a:lstStyle/>
        <a:p>
          <a:pPr>
            <a:lnSpc>
              <a:spcPct val="100000"/>
            </a:lnSpc>
            <a:defRPr b="1"/>
          </a:pPr>
          <a:r>
            <a:rPr lang="es-MX"/>
            <a:t>Optimización de Competitividad</a:t>
          </a:r>
          <a:endParaRPr lang="en-US"/>
        </a:p>
      </dgm:t>
    </dgm:pt>
    <dgm:pt modelId="{BC1A34D6-45EC-4865-90A1-9C30BB575A89}" type="parTrans" cxnId="{A304B772-7974-413A-A6F6-2B474E86EC02}">
      <dgm:prSet/>
      <dgm:spPr/>
      <dgm:t>
        <a:bodyPr/>
        <a:lstStyle/>
        <a:p>
          <a:endParaRPr lang="en-US"/>
        </a:p>
      </dgm:t>
    </dgm:pt>
    <dgm:pt modelId="{72AED117-272D-410F-A2DF-E5A07B27916F}" type="sibTrans" cxnId="{A304B772-7974-413A-A6F6-2B474E86EC02}">
      <dgm:prSet/>
      <dgm:spPr/>
      <dgm:t>
        <a:bodyPr/>
        <a:lstStyle/>
        <a:p>
          <a:endParaRPr lang="en-US"/>
        </a:p>
      </dgm:t>
    </dgm:pt>
    <dgm:pt modelId="{B0B55639-0E1C-470F-910E-C93EBDCE3591}">
      <dgm:prSet/>
      <dgm:spPr/>
      <dgm:t>
        <a:bodyPr/>
        <a:lstStyle/>
        <a:p>
          <a:pPr>
            <a:lnSpc>
              <a:spcPct val="100000"/>
            </a:lnSpc>
          </a:pPr>
          <a:r>
            <a:rPr lang="es-MX"/>
            <a:t>Una correcta clasificación no solo evita problemas legales, sino que también mejora la competitividad en el mercado global.</a:t>
          </a:r>
          <a:endParaRPr lang="en-US"/>
        </a:p>
      </dgm:t>
    </dgm:pt>
    <dgm:pt modelId="{CC4693FE-4A43-4549-8104-3E824558F5E2}" type="parTrans" cxnId="{96AFEBA4-8196-4282-8B3C-DD9793075E40}">
      <dgm:prSet/>
      <dgm:spPr/>
      <dgm:t>
        <a:bodyPr/>
        <a:lstStyle/>
        <a:p>
          <a:endParaRPr lang="en-US"/>
        </a:p>
      </dgm:t>
    </dgm:pt>
    <dgm:pt modelId="{BB9B0FC0-D9E6-434A-A58C-B6D9F0F8A9BA}" type="sibTrans" cxnId="{96AFEBA4-8196-4282-8B3C-DD9793075E40}">
      <dgm:prSet/>
      <dgm:spPr/>
      <dgm:t>
        <a:bodyPr/>
        <a:lstStyle/>
        <a:p>
          <a:endParaRPr lang="en-US"/>
        </a:p>
      </dgm:t>
    </dgm:pt>
    <dgm:pt modelId="{FD983396-A6F2-4B1B-B0A7-FDB28593C0D2}" type="pres">
      <dgm:prSet presAssocID="{82F0EE01-9138-4593-BA8F-E97EDD6E6A45}" presName="Name0" presStyleCnt="0">
        <dgm:presLayoutVars>
          <dgm:dir/>
          <dgm:resizeHandles val="exact"/>
        </dgm:presLayoutVars>
      </dgm:prSet>
      <dgm:spPr/>
    </dgm:pt>
    <dgm:pt modelId="{2EB4CBB0-CC4C-4A34-8DCB-A6E9206045A8}" type="pres">
      <dgm:prSet presAssocID="{EEEA7962-75D6-4712-A20F-299F32DA1330}" presName="compNode" presStyleCnt="0"/>
      <dgm:spPr/>
    </dgm:pt>
    <dgm:pt modelId="{77809331-6C1A-4090-B61A-64FC6885DBB0}" type="pres">
      <dgm:prSet presAssocID="{EEEA7962-75D6-4712-A20F-299F32DA1330}" presName="pictRect" presStyleLbl="revTx" presStyleIdx="0" presStyleCnt="6">
        <dgm:presLayoutVars>
          <dgm:chMax val="0"/>
          <dgm:bulletEnabled/>
        </dgm:presLayoutVars>
      </dgm:prSet>
      <dgm:spPr/>
    </dgm:pt>
    <dgm:pt modelId="{782D981B-792E-4207-9998-4A5E2BC240F0}" type="pres">
      <dgm:prSet presAssocID="{EEEA7962-75D6-4712-A20F-299F32DA1330}" presName="textRect" presStyleLbl="revTx" presStyleIdx="1" presStyleCnt="6">
        <dgm:presLayoutVars>
          <dgm:bulletEnabled/>
        </dgm:presLayoutVars>
      </dgm:prSet>
      <dgm:spPr/>
    </dgm:pt>
    <dgm:pt modelId="{556AEA55-4EE1-4AE9-A9FC-63A2B364A484}" type="pres">
      <dgm:prSet presAssocID="{31FD082E-8435-4272-85E5-620107A30773}" presName="sibTrans" presStyleLbl="sibTrans2D1" presStyleIdx="0" presStyleCnt="0"/>
      <dgm:spPr/>
    </dgm:pt>
    <dgm:pt modelId="{7B0050FC-3DB3-49EF-BF2E-04AAE1CF3AFE}" type="pres">
      <dgm:prSet presAssocID="{6F6C6106-7F5F-498B-93FE-7E70A3449A83}" presName="compNode" presStyleCnt="0"/>
      <dgm:spPr/>
    </dgm:pt>
    <dgm:pt modelId="{41B24BF4-506D-402B-B2EF-0305ACB69A13}" type="pres">
      <dgm:prSet presAssocID="{6F6C6106-7F5F-498B-93FE-7E70A3449A83}" presName="pictRect" presStyleLbl="revTx" presStyleIdx="2" presStyleCnt="6">
        <dgm:presLayoutVars>
          <dgm:chMax val="0"/>
          <dgm:bulletEnabled/>
        </dgm:presLayoutVars>
      </dgm:prSet>
      <dgm:spPr/>
    </dgm:pt>
    <dgm:pt modelId="{1F0662B8-3896-4BF1-AD78-D8A916BA1152}" type="pres">
      <dgm:prSet presAssocID="{6F6C6106-7F5F-498B-93FE-7E70A3449A83}" presName="textRect" presStyleLbl="revTx" presStyleIdx="3" presStyleCnt="6">
        <dgm:presLayoutVars>
          <dgm:bulletEnabled/>
        </dgm:presLayoutVars>
      </dgm:prSet>
      <dgm:spPr/>
    </dgm:pt>
    <dgm:pt modelId="{9D55B39B-08FE-4112-A95D-C35FDEAA7709}" type="pres">
      <dgm:prSet presAssocID="{8BAD7719-56A7-475C-A8C2-F8F7B44908F6}" presName="sibTrans" presStyleLbl="sibTrans2D1" presStyleIdx="0" presStyleCnt="0"/>
      <dgm:spPr/>
    </dgm:pt>
    <dgm:pt modelId="{8BE1D8C7-06CA-4D6D-BA35-E8626DD8BD97}" type="pres">
      <dgm:prSet presAssocID="{3715CDA1-EC9E-4BB4-BA34-3D41BF6CD39C}" presName="compNode" presStyleCnt="0"/>
      <dgm:spPr/>
    </dgm:pt>
    <dgm:pt modelId="{EB15A647-C9E3-492C-A541-9552835AC861}" type="pres">
      <dgm:prSet presAssocID="{3715CDA1-EC9E-4BB4-BA34-3D41BF6CD39C}" presName="pictRect" presStyleLbl="revTx" presStyleIdx="4" presStyleCnt="6">
        <dgm:presLayoutVars>
          <dgm:chMax val="0"/>
          <dgm:bulletEnabled/>
        </dgm:presLayoutVars>
      </dgm:prSet>
      <dgm:spPr/>
    </dgm:pt>
    <dgm:pt modelId="{E2BE7398-1096-40B6-9CCE-283F30E0C4B8}" type="pres">
      <dgm:prSet presAssocID="{3715CDA1-EC9E-4BB4-BA34-3D41BF6CD39C}" presName="textRect" presStyleLbl="revTx" presStyleIdx="5" presStyleCnt="6">
        <dgm:presLayoutVars>
          <dgm:bulletEnabled/>
        </dgm:presLayoutVars>
      </dgm:prSet>
      <dgm:spPr/>
    </dgm:pt>
  </dgm:ptLst>
  <dgm:cxnLst>
    <dgm:cxn modelId="{01497905-C56B-47D5-B1AF-E93D8F885B85}" srcId="{EEEA7962-75D6-4712-A20F-299F32DA1330}" destId="{9624D313-3E93-487C-9A37-F44DD42AE9E1}" srcOrd="0" destOrd="0" parTransId="{2114C572-9758-4A96-997B-368F7ACB5953}" sibTransId="{0D264718-66EA-4C9D-92A6-249A6CBB239B}"/>
    <dgm:cxn modelId="{C610B71F-77A2-400A-888D-D48E781D82A1}" type="presOf" srcId="{EEEA7962-75D6-4712-A20F-299F32DA1330}" destId="{77809331-6C1A-4090-B61A-64FC6885DBB0}" srcOrd="0" destOrd="0" presId="urn:microsoft.com/office/officeart/2024/3/layout/hArchList1"/>
    <dgm:cxn modelId="{FD433924-9A4F-4728-9F17-8948F34F4700}" srcId="{82F0EE01-9138-4593-BA8F-E97EDD6E6A45}" destId="{6F6C6106-7F5F-498B-93FE-7E70A3449A83}" srcOrd="1" destOrd="0" parTransId="{CD3F192E-4D05-4124-B456-06DE21F011CB}" sibTransId="{8BAD7719-56A7-475C-A8C2-F8F7B44908F6}"/>
    <dgm:cxn modelId="{453E0B29-523C-4E03-A18C-1F63387FC315}" srcId="{82F0EE01-9138-4593-BA8F-E97EDD6E6A45}" destId="{EEEA7962-75D6-4712-A20F-299F32DA1330}" srcOrd="0" destOrd="0" parTransId="{851DBB66-025F-4B53-9CC8-ED4173E70DBB}" sibTransId="{31FD082E-8435-4272-85E5-620107A30773}"/>
    <dgm:cxn modelId="{19AAB531-DF8F-41B8-A6D3-854B35F38C9B}" type="presOf" srcId="{8BAD7719-56A7-475C-A8C2-F8F7B44908F6}" destId="{9D55B39B-08FE-4112-A95D-C35FDEAA7709}" srcOrd="0" destOrd="0" presId="urn:microsoft.com/office/officeart/2024/3/layout/hArchList1"/>
    <dgm:cxn modelId="{7AF49437-6E9E-4E8B-9CF8-7FE98D5C1D00}" type="presOf" srcId="{6F6C6106-7F5F-498B-93FE-7E70A3449A83}" destId="{41B24BF4-506D-402B-B2EF-0305ACB69A13}" srcOrd="0" destOrd="0" presId="urn:microsoft.com/office/officeart/2024/3/layout/hArchList1"/>
    <dgm:cxn modelId="{6917BC3F-41A8-4458-B1A8-5517911384AC}" srcId="{6F6C6106-7F5F-498B-93FE-7E70A3449A83}" destId="{278897C9-3AF8-404D-898F-6E3CDF6C29A9}" srcOrd="0" destOrd="0" parTransId="{68699168-CFB0-4839-81BA-E0CDBEF18974}" sibTransId="{693D0008-E9D4-469B-984A-56DB9B01DBDB}"/>
    <dgm:cxn modelId="{C891BE4D-2378-456A-8382-8DBC61F7D5EF}" type="presOf" srcId="{31FD082E-8435-4272-85E5-620107A30773}" destId="{556AEA55-4EE1-4AE9-A9FC-63A2B364A484}" srcOrd="0" destOrd="0" presId="urn:microsoft.com/office/officeart/2024/3/layout/hArchList1"/>
    <dgm:cxn modelId="{A304B772-7974-413A-A6F6-2B474E86EC02}" srcId="{82F0EE01-9138-4593-BA8F-E97EDD6E6A45}" destId="{3715CDA1-EC9E-4BB4-BA34-3D41BF6CD39C}" srcOrd="2" destOrd="0" parTransId="{BC1A34D6-45EC-4865-90A1-9C30BB575A89}" sibTransId="{72AED117-272D-410F-A2DF-E5A07B27916F}"/>
    <dgm:cxn modelId="{03FB2D59-2C15-405C-A9EE-045D0B8764AF}" type="presOf" srcId="{3715CDA1-EC9E-4BB4-BA34-3D41BF6CD39C}" destId="{EB15A647-C9E3-492C-A541-9552835AC861}" srcOrd="0" destOrd="0" presId="urn:microsoft.com/office/officeart/2024/3/layout/hArchList1"/>
    <dgm:cxn modelId="{5DDA57A3-79A2-48BE-B42C-4C080D61C8C6}" type="presOf" srcId="{82F0EE01-9138-4593-BA8F-E97EDD6E6A45}" destId="{FD983396-A6F2-4B1B-B0A7-FDB28593C0D2}" srcOrd="0" destOrd="0" presId="urn:microsoft.com/office/officeart/2024/3/layout/hArchList1"/>
    <dgm:cxn modelId="{96AFEBA4-8196-4282-8B3C-DD9793075E40}" srcId="{3715CDA1-EC9E-4BB4-BA34-3D41BF6CD39C}" destId="{B0B55639-0E1C-470F-910E-C93EBDCE3591}" srcOrd="0" destOrd="0" parTransId="{CC4693FE-4A43-4549-8104-3E824558F5E2}" sibTransId="{BB9B0FC0-D9E6-434A-A58C-B6D9F0F8A9BA}"/>
    <dgm:cxn modelId="{6A4E99BA-F46E-4868-AF5B-CE8C1DE672DB}" type="presOf" srcId="{278897C9-3AF8-404D-898F-6E3CDF6C29A9}" destId="{1F0662B8-3896-4BF1-AD78-D8A916BA1152}" srcOrd="0" destOrd="0" presId="urn:microsoft.com/office/officeart/2024/3/layout/hArchList1"/>
    <dgm:cxn modelId="{866FA4C6-7337-4817-87AD-21F5099AA602}" type="presOf" srcId="{B0B55639-0E1C-470F-910E-C93EBDCE3591}" destId="{E2BE7398-1096-40B6-9CCE-283F30E0C4B8}" srcOrd="0" destOrd="0" presId="urn:microsoft.com/office/officeart/2024/3/layout/hArchList1"/>
    <dgm:cxn modelId="{5F2A48E2-8D5D-402B-9EAF-A02D32AC3756}" type="presOf" srcId="{9624D313-3E93-487C-9A37-F44DD42AE9E1}" destId="{782D981B-792E-4207-9998-4A5E2BC240F0}" srcOrd="0" destOrd="0" presId="urn:microsoft.com/office/officeart/2024/3/layout/hArchList1"/>
    <dgm:cxn modelId="{3DE2D1E1-37AC-49BD-B243-BE20BB77C517}" type="presParOf" srcId="{FD983396-A6F2-4B1B-B0A7-FDB28593C0D2}" destId="{2EB4CBB0-CC4C-4A34-8DCB-A6E9206045A8}" srcOrd="0" destOrd="0" presId="urn:microsoft.com/office/officeart/2024/3/layout/hArchList1"/>
    <dgm:cxn modelId="{A706469B-69A6-4485-9669-F06305227964}" type="presParOf" srcId="{2EB4CBB0-CC4C-4A34-8DCB-A6E9206045A8}" destId="{77809331-6C1A-4090-B61A-64FC6885DBB0}" srcOrd="0" destOrd="0" presId="urn:microsoft.com/office/officeart/2024/3/layout/hArchList1"/>
    <dgm:cxn modelId="{C9AB2739-62CC-445E-BEF6-B86D912AE06C}" type="presParOf" srcId="{2EB4CBB0-CC4C-4A34-8DCB-A6E9206045A8}" destId="{782D981B-792E-4207-9998-4A5E2BC240F0}" srcOrd="1" destOrd="0" presId="urn:microsoft.com/office/officeart/2024/3/layout/hArchList1"/>
    <dgm:cxn modelId="{4E12CCF9-7C4C-44B0-B1A2-48CCF0429DE1}" type="presParOf" srcId="{FD983396-A6F2-4B1B-B0A7-FDB28593C0D2}" destId="{556AEA55-4EE1-4AE9-A9FC-63A2B364A484}" srcOrd="1" destOrd="0" presId="urn:microsoft.com/office/officeart/2024/3/layout/hArchList1"/>
    <dgm:cxn modelId="{B4117078-5C70-4A5F-8010-ACB77A6309CD}" type="presParOf" srcId="{FD983396-A6F2-4B1B-B0A7-FDB28593C0D2}" destId="{7B0050FC-3DB3-49EF-BF2E-04AAE1CF3AFE}" srcOrd="2" destOrd="0" presId="urn:microsoft.com/office/officeart/2024/3/layout/hArchList1"/>
    <dgm:cxn modelId="{95FD4DC5-ED93-4BE8-9D08-6136DBD749AF}" type="presParOf" srcId="{7B0050FC-3DB3-49EF-BF2E-04AAE1CF3AFE}" destId="{41B24BF4-506D-402B-B2EF-0305ACB69A13}" srcOrd="0" destOrd="0" presId="urn:microsoft.com/office/officeart/2024/3/layout/hArchList1"/>
    <dgm:cxn modelId="{2549EF44-C107-4794-ABB9-69483DC45F8A}" type="presParOf" srcId="{7B0050FC-3DB3-49EF-BF2E-04AAE1CF3AFE}" destId="{1F0662B8-3896-4BF1-AD78-D8A916BA1152}" srcOrd="1" destOrd="0" presId="urn:microsoft.com/office/officeart/2024/3/layout/hArchList1"/>
    <dgm:cxn modelId="{65E525DC-D7C8-4323-A923-D368B913B01A}" type="presParOf" srcId="{FD983396-A6F2-4B1B-B0A7-FDB28593C0D2}" destId="{9D55B39B-08FE-4112-A95D-C35FDEAA7709}" srcOrd="3" destOrd="0" presId="urn:microsoft.com/office/officeart/2024/3/layout/hArchList1"/>
    <dgm:cxn modelId="{EF7F7152-4B4F-4CD6-9C52-91A45C9A0F9F}" type="presParOf" srcId="{FD983396-A6F2-4B1B-B0A7-FDB28593C0D2}" destId="{8BE1D8C7-06CA-4D6D-BA35-E8626DD8BD97}" srcOrd="4" destOrd="0" presId="urn:microsoft.com/office/officeart/2024/3/layout/hArchList1"/>
    <dgm:cxn modelId="{28D393D3-4352-4378-8CB6-55E8BBA2D8C9}" type="presParOf" srcId="{8BE1D8C7-06CA-4D6D-BA35-E8626DD8BD97}" destId="{EB15A647-C9E3-492C-A541-9552835AC861}" srcOrd="0" destOrd="0" presId="urn:microsoft.com/office/officeart/2024/3/layout/hArchList1"/>
    <dgm:cxn modelId="{A7F6EE25-24FA-493E-B1A2-0D22CEB0566B}" type="presParOf" srcId="{8BE1D8C7-06CA-4D6D-BA35-E8626DD8BD97}" destId="{E2BE7398-1096-40B6-9CCE-283F30E0C4B8}"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D8A80-1C05-4831-A38F-F2A5A102B66E}">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t="7929" r="-10" b="10313"/>
          <a:stretch/>
        </a:blipFill>
        <a:ln>
          <a:noFill/>
        </a:ln>
        <a:effectLst/>
      </dsp:spPr>
      <dsp:style>
        <a:lnRef idx="0">
          <a:scrgbClr r="0" g="0" b="0"/>
        </a:lnRef>
        <a:fillRef idx="3">
          <a:scrgbClr r="0" g="0" b="0"/>
        </a:fillRef>
        <a:effectRef idx="2">
          <a:scrgbClr r="0" g="0" b="0"/>
        </a:effectRef>
        <a:fontRef idx="minor">
          <a:schemeClr val="lt1"/>
        </a:fontRef>
      </dsp:style>
    </dsp:sp>
    <dsp:sp modelId="{E95F3FA4-F067-484F-B191-57920BABF2F9}">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Clasificación Arancelaria</a:t>
          </a:r>
        </a:p>
      </dsp:txBody>
      <dsp:txXfrm>
        <a:off x="1861599" y="0"/>
        <a:ext cx="5167674" cy="346182"/>
      </dsp:txXfrm>
    </dsp:sp>
    <dsp:sp modelId="{C5DA01F7-9B7C-4803-94AE-692B3BDF8953}">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correcta clasificación arancelaria es esencial para cumplir con las regulaciones internacionales y evitar sanciones en el comercio.</a:t>
          </a:r>
        </a:p>
      </dsp:txBody>
      <dsp:txXfrm>
        <a:off x="1861599" y="346182"/>
        <a:ext cx="5167674" cy="1335417"/>
      </dsp:txXfrm>
    </dsp:sp>
    <dsp:sp modelId="{C75C7257-33AE-40F5-BC1C-09666019ED34}">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9897" r="13352" b="-2"/>
          <a:stretch/>
        </a:blipFill>
        <a:ln>
          <a:noFill/>
        </a:ln>
        <a:effectLst/>
      </dsp:spPr>
      <dsp:style>
        <a:lnRef idx="0">
          <a:scrgbClr r="0" g="0" b="0"/>
        </a:lnRef>
        <a:fillRef idx="3">
          <a:scrgbClr r="0" g="0" b="0"/>
        </a:fillRef>
        <a:effectRef idx="2">
          <a:scrgbClr r="0" g="0" b="0"/>
        </a:effectRef>
        <a:fontRef idx="minor">
          <a:schemeClr val="lt1"/>
        </a:fontRef>
      </dsp:style>
    </dsp:sp>
    <dsp:sp modelId="{F6B4BEBD-A594-4275-AC92-594E8E86D7C5}">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Cumplimiento de Regulaciones</a:t>
          </a:r>
        </a:p>
      </dsp:txBody>
      <dsp:txXfrm>
        <a:off x="1861599" y="1816127"/>
        <a:ext cx="5167674" cy="346182"/>
      </dsp:txXfrm>
    </dsp:sp>
    <dsp:sp modelId="{3179EC75-D98F-465E-85C3-A455EC5C5B1D}">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Asegurarse de que las mercancías cumplan con las regulaciones evita sanciones y facilita el comercio internacional.</a:t>
          </a:r>
        </a:p>
      </dsp:txBody>
      <dsp:txXfrm>
        <a:off x="1861599" y="2162310"/>
        <a:ext cx="5167674" cy="1335417"/>
      </dsp:txXfrm>
    </dsp:sp>
    <dsp:sp modelId="{E1ED38C5-397B-456D-9BF3-B6A7B6E8EC1B}">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8026" r="15223" b="-2"/>
          <a:stretch/>
        </a:blipFill>
        <a:ln>
          <a:noFill/>
        </a:ln>
        <a:effectLst/>
      </dsp:spPr>
      <dsp:style>
        <a:lnRef idx="0">
          <a:scrgbClr r="0" g="0" b="0"/>
        </a:lnRef>
        <a:fillRef idx="3">
          <a:scrgbClr r="0" g="0" b="0"/>
        </a:fillRef>
        <a:effectRef idx="2">
          <a:scrgbClr r="0" g="0" b="0"/>
        </a:effectRef>
        <a:fontRef idx="minor">
          <a:schemeClr val="lt1"/>
        </a:fontRef>
      </dsp:style>
    </dsp:sp>
    <dsp:sp modelId="{E50B1E1A-2C4A-428B-BB85-8004F45F663A}">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Flujo de Bienes</a:t>
          </a:r>
        </a:p>
      </dsp:txBody>
      <dsp:txXfrm>
        <a:off x="1861599" y="3632255"/>
        <a:ext cx="5167674" cy="346182"/>
      </dsp:txXfrm>
    </dsp:sp>
    <dsp:sp modelId="{7FF4D0C9-4935-4F5D-9ACF-0C8520320736}">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Una clasificación adecuada promueve el flujo eficiente de bienes entre países, mejorando la economía global.</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2F123-B41E-4992-A0C2-F52CAAAB5E7F}">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8999" r="3" b="3"/>
          <a:stretch/>
        </a:blipFill>
        <a:ln>
          <a:noFill/>
        </a:ln>
        <a:effectLst/>
      </dsp:spPr>
      <dsp:style>
        <a:lnRef idx="0">
          <a:scrgbClr r="0" g="0" b="0"/>
        </a:lnRef>
        <a:fillRef idx="3">
          <a:scrgbClr r="0" g="0" b="0"/>
        </a:fillRef>
        <a:effectRef idx="2">
          <a:scrgbClr r="0" g="0" b="0"/>
        </a:effectRef>
        <a:fontRef idx="minor">
          <a:schemeClr val="lt1"/>
        </a:fontRef>
      </dsp:style>
    </dsp:sp>
    <dsp:sp modelId="{915B8B58-2B51-47DA-BEDF-2C98DB9BA308}">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Importancia de los Recursos Oficiales</a:t>
          </a:r>
        </a:p>
      </dsp:txBody>
      <dsp:txXfrm>
        <a:off x="1861599" y="0"/>
        <a:ext cx="5167674" cy="346182"/>
      </dsp:txXfrm>
    </dsp:sp>
    <dsp:sp modelId="{13C6BE87-39C5-4F37-B3CC-131DED4E5E90}">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Las bases de datos oficiales son esenciales para acceder a información precisa sobre regulaciones y códigos arancelarios.</a:t>
          </a:r>
        </a:p>
      </dsp:txBody>
      <dsp:txXfrm>
        <a:off x="1861599" y="346182"/>
        <a:ext cx="5167674" cy="1335417"/>
      </dsp:txXfrm>
    </dsp:sp>
    <dsp:sp modelId="{0F81754A-201D-4B08-B154-BE1311321B02}">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6562" r="16687" b="-2"/>
          <a:stretch/>
        </a:blipFill>
        <a:ln>
          <a:noFill/>
        </a:ln>
        <a:effectLst/>
      </dsp:spPr>
      <dsp:style>
        <a:lnRef idx="0">
          <a:scrgbClr r="0" g="0" b="0"/>
        </a:lnRef>
        <a:fillRef idx="3">
          <a:scrgbClr r="0" g="0" b="0"/>
        </a:fillRef>
        <a:effectRef idx="2">
          <a:scrgbClr r="0" g="0" b="0"/>
        </a:effectRef>
        <a:fontRef idx="minor">
          <a:schemeClr val="lt1"/>
        </a:fontRef>
      </dsp:style>
    </dsp:sp>
    <dsp:sp modelId="{1FAB9511-B011-43FF-BBD8-B9D9E81B4CDA}">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Acceso a Información Actualizada</a:t>
          </a:r>
        </a:p>
      </dsp:txBody>
      <dsp:txXfrm>
        <a:off x="1861599" y="1816127"/>
        <a:ext cx="5167674" cy="346182"/>
      </dsp:txXfrm>
    </dsp:sp>
    <dsp:sp modelId="{D01159B1-92F7-4894-90DD-C86A373CD1B4}">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Estos recursos ofrecen información actualizada, lo que permite a los comerciantes mantenerse al día con las regulaciones cambiantes.</a:t>
          </a:r>
        </a:p>
      </dsp:txBody>
      <dsp:txXfrm>
        <a:off x="1861599" y="2162310"/>
        <a:ext cx="5167674" cy="1335417"/>
      </dsp:txXfrm>
    </dsp:sp>
    <dsp:sp modelId="{272561EA-B92A-43D3-9446-D63481BBF4A5}">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781" r="29468" b="-2"/>
          <a:stretch/>
        </a:blipFill>
        <a:ln>
          <a:noFill/>
        </a:ln>
        <a:effectLst/>
      </dsp:spPr>
      <dsp:style>
        <a:lnRef idx="0">
          <a:scrgbClr r="0" g="0" b="0"/>
        </a:lnRef>
        <a:fillRef idx="3">
          <a:scrgbClr r="0" g="0" b="0"/>
        </a:fillRef>
        <a:effectRef idx="2">
          <a:scrgbClr r="0" g="0" b="0"/>
        </a:effectRef>
        <a:fontRef idx="minor">
          <a:schemeClr val="lt1"/>
        </a:fontRef>
      </dsp:style>
    </dsp:sp>
    <dsp:sp modelId="{365BE3D6-E221-4F96-95B9-128C133ABEF9}">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Facilitación de la Clasificación Arancelaria</a:t>
          </a:r>
        </a:p>
      </dsp:txBody>
      <dsp:txXfrm>
        <a:off x="1861599" y="3632255"/>
        <a:ext cx="5167674" cy="346182"/>
      </dsp:txXfrm>
    </dsp:sp>
    <dsp:sp modelId="{9022EDC2-9B0E-4395-A23C-69CF9C4CA2B3}">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Ayudan a los comerciantes a clasificar sus productos correctamente, evitando multas y facilitando el comercio internacional.</a:t>
          </a:r>
        </a:p>
      </dsp:txBody>
      <dsp:txXfrm>
        <a:off x="1861599" y="3978438"/>
        <a:ext cx="5167674" cy="133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09331-6C1A-4090-B61A-64FC6885DBB0}">
      <dsp:nvSpPr>
        <dsp:cNvPr id="0" name=""/>
        <dsp:cNvSpPr/>
      </dsp:nvSpPr>
      <dsp:spPr>
        <a:xfrm>
          <a:off x="0" y="0"/>
          <a:ext cx="3377565" cy="59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Importancia de la Clasificación Arancelaria</a:t>
          </a:r>
          <a:endParaRPr lang="en-US" sz="1800" kern="1200"/>
        </a:p>
      </dsp:txBody>
      <dsp:txXfrm>
        <a:off x="0" y="0"/>
        <a:ext cx="3377565" cy="595074"/>
      </dsp:txXfrm>
    </dsp:sp>
    <dsp:sp modelId="{782D981B-792E-4207-9998-4A5E2BC240F0}">
      <dsp:nvSpPr>
        <dsp:cNvPr id="0" name=""/>
        <dsp:cNvSpPr/>
      </dsp:nvSpPr>
      <dsp:spPr>
        <a:xfrm>
          <a:off x="0" y="595074"/>
          <a:ext cx="3377565" cy="1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La clasificación arancelaria es fundamental para el comercio internacional, ya que determina los aranceles aplicables a los productos.</a:t>
          </a:r>
          <a:endParaRPr lang="en-US" sz="1400" kern="1200"/>
        </a:p>
      </dsp:txBody>
      <dsp:txXfrm>
        <a:off x="0" y="595074"/>
        <a:ext cx="3377565" cy="1892815"/>
      </dsp:txXfrm>
    </dsp:sp>
    <dsp:sp modelId="{41B24BF4-506D-402B-B2EF-0305ACB69A13}">
      <dsp:nvSpPr>
        <dsp:cNvPr id="0" name=""/>
        <dsp:cNvSpPr/>
      </dsp:nvSpPr>
      <dsp:spPr>
        <a:xfrm>
          <a:off x="3715321" y="0"/>
          <a:ext cx="3377565" cy="59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Cumplimiento Normativo</a:t>
          </a:r>
          <a:endParaRPr lang="en-US" sz="1800" kern="1200"/>
        </a:p>
      </dsp:txBody>
      <dsp:txXfrm>
        <a:off x="3715321" y="0"/>
        <a:ext cx="3377565" cy="595074"/>
      </dsp:txXfrm>
    </dsp:sp>
    <dsp:sp modelId="{1F0662B8-3896-4BF1-AD78-D8A916BA1152}">
      <dsp:nvSpPr>
        <dsp:cNvPr id="0" name=""/>
        <dsp:cNvSpPr/>
      </dsp:nvSpPr>
      <dsp:spPr>
        <a:xfrm>
          <a:off x="3715321" y="595074"/>
          <a:ext cx="3377565" cy="1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Comprender el procedimiento de clasificación ayuda a las empresas a cumplir con las regulaciones y evitar sanciones.</a:t>
          </a:r>
          <a:endParaRPr lang="en-US" sz="1400" kern="1200"/>
        </a:p>
      </dsp:txBody>
      <dsp:txXfrm>
        <a:off x="3715321" y="595074"/>
        <a:ext cx="3377565" cy="1892815"/>
      </dsp:txXfrm>
    </dsp:sp>
    <dsp:sp modelId="{EB15A647-C9E3-492C-A541-9552835AC861}">
      <dsp:nvSpPr>
        <dsp:cNvPr id="0" name=""/>
        <dsp:cNvSpPr/>
      </dsp:nvSpPr>
      <dsp:spPr>
        <a:xfrm>
          <a:off x="7430643" y="0"/>
          <a:ext cx="3377565" cy="59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Optimización de Competitividad</a:t>
          </a:r>
          <a:endParaRPr lang="en-US" sz="1800" kern="1200"/>
        </a:p>
      </dsp:txBody>
      <dsp:txXfrm>
        <a:off x="7430643" y="0"/>
        <a:ext cx="3377565" cy="595074"/>
      </dsp:txXfrm>
    </dsp:sp>
    <dsp:sp modelId="{E2BE7398-1096-40B6-9CCE-283F30E0C4B8}">
      <dsp:nvSpPr>
        <dsp:cNvPr id="0" name=""/>
        <dsp:cNvSpPr/>
      </dsp:nvSpPr>
      <dsp:spPr>
        <a:xfrm>
          <a:off x="7430643" y="595074"/>
          <a:ext cx="3377565" cy="1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Una correcta clasificación no solo evita problemas legales, sino que también mejora la competitividad en el mercado global.</a:t>
          </a:r>
          <a:endParaRPr lang="en-US" sz="1400" kern="1200"/>
        </a:p>
      </dsp:txBody>
      <dsp:txXfrm>
        <a:off x="7430643" y="595074"/>
        <a:ext cx="3377565" cy="189281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F0FEA-3E1D-406D-ACE4-18E817C472E0}" type="datetimeFigureOut">
              <a:rPr lang="es-CL" smtClean="0"/>
              <a:t>02-07-2025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3242E-E49B-41C3-80BB-EBA5C8DB5A48}" type="slidenum">
              <a:rPr lang="es-CL" smtClean="0"/>
              <a:t>‹Nº›</a:t>
            </a:fld>
            <a:endParaRPr lang="es-CL"/>
          </a:p>
        </p:txBody>
      </p:sp>
    </p:spTree>
    <p:extLst>
      <p:ext uri="{BB962C8B-B14F-4D97-AF65-F5344CB8AC3E}">
        <p14:creationId xmlns:p14="http://schemas.microsoft.com/office/powerpoint/2010/main" val="3965681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La clasificación arancelaria es un elemento fundamental en el comercio internacional. Esta presentación explora sus principios básicos, su aplicación en el comercio, y cómo afecta a exportadores e importadores. A lo largo de la presentación, descubriremos la estructura del Sistema Armonizado y las herramientas disponibles para facilitar este proceso.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a:t>
            </a:fld>
            <a:endParaRPr lang="es-CL"/>
          </a:p>
        </p:txBody>
      </p:sp>
    </p:spTree>
    <p:extLst>
      <p:ext uri="{BB962C8B-B14F-4D97-AF65-F5344CB8AC3E}">
        <p14:creationId xmlns:p14="http://schemas.microsoft.com/office/powerpoint/2010/main" val="402970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Cada categoría puede dividirse en subpartidas, proporcionando descripciones más precisas de los productos. Esta estructura detallada es crucial para asegurar que cada producto esté clasificado correctamente y que se apliquen los aranceles correctos.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10</a:t>
            </a:fld>
            <a:endParaRPr lang="es-CL"/>
          </a:p>
        </p:txBody>
      </p:sp>
    </p:spTree>
    <p:extLst>
      <p:ext uri="{BB962C8B-B14F-4D97-AF65-F5344CB8AC3E}">
        <p14:creationId xmlns:p14="http://schemas.microsoft.com/office/powerpoint/2010/main" val="3522412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procedimiento de clasificación arancelaria implica varios pasos críticos que los comerciantes deben seguir para asegurar una clasificación correcta. Esta sección discutirá cómo identificar productos y aplicar las reglas adecuadas para una clasificación precisa.</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11</a:t>
            </a:fld>
            <a:endParaRPr lang="es-CL"/>
          </a:p>
        </p:txBody>
      </p:sp>
    </p:spTree>
    <p:extLst>
      <p:ext uri="{BB962C8B-B14F-4D97-AF65-F5344CB8AC3E}">
        <p14:creationId xmlns:p14="http://schemas.microsoft.com/office/powerpoint/2010/main" val="338540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primer paso en el procedimiento de clasificación arancelaria es la correcta identificación de los productos. Esto implica examinar las características físicas, funcionales y los usos de los productos para asignar la clasificación adecuada.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12</a:t>
            </a:fld>
            <a:endParaRPr lang="es-CL"/>
          </a:p>
        </p:txBody>
      </p:sp>
    </p:spTree>
    <p:extLst>
      <p:ext uri="{BB962C8B-B14F-4D97-AF65-F5344CB8AC3E}">
        <p14:creationId xmlns:p14="http://schemas.microsoft.com/office/powerpoint/2010/main" val="2945878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notas explicativas son guías que acompañan el Sistema Armonizado y ayudan a interpretar las disposiciones y las categorías. Su uso es fundamental para asegurar que los productos sean clasificados de manera correcta y conforme a las regulaciones vigentes.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13</a:t>
            </a:fld>
            <a:endParaRPr lang="es-CL"/>
          </a:p>
        </p:txBody>
      </p:sp>
    </p:spTree>
    <p:extLst>
      <p:ext uri="{BB962C8B-B14F-4D97-AF65-F5344CB8AC3E}">
        <p14:creationId xmlns:p14="http://schemas.microsoft.com/office/powerpoint/2010/main" val="360522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reglas generales de interpretación son principios que guían la clasificación de productos en el Sistema Armonizado. Estas reglas proporcionan un marco para resolver situaciones en las que la clasificación no es clara, asegurando una aplicación coherente.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14</a:t>
            </a:fld>
            <a:endParaRPr lang="es-CL"/>
          </a:p>
        </p:txBody>
      </p:sp>
    </p:spTree>
    <p:extLst>
      <p:ext uri="{BB962C8B-B14F-4D97-AF65-F5344CB8AC3E}">
        <p14:creationId xmlns:p14="http://schemas.microsoft.com/office/powerpoint/2010/main" val="426205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clasificación arancelaria no solo afecta los aranceles, sino que también tiene implicaciones legales y regulatorias. Esta sección explorará cómo la clasificación impacta a los exportadores e importadores y los beneficios y desafíos que enfrenta el comercio internacional.</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15</a:t>
            </a:fld>
            <a:endParaRPr lang="es-CL"/>
          </a:p>
        </p:txBody>
      </p:sp>
    </p:spTree>
    <p:extLst>
      <p:ext uri="{BB962C8B-B14F-4D97-AF65-F5344CB8AC3E}">
        <p14:creationId xmlns:p14="http://schemas.microsoft.com/office/powerpoint/2010/main" val="50383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clasificación arancelaria determina las tarifas y derechos de aduana que se aplican a los productos. Una clasificación incorrecta puede resultar en la imposición de tarifas más altas, lo que afecta la competitividad de los productos en el mercado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16</a:t>
            </a:fld>
            <a:endParaRPr lang="es-CL"/>
          </a:p>
        </p:txBody>
      </p:sp>
    </p:spTree>
    <p:extLst>
      <p:ext uri="{BB962C8B-B14F-4D97-AF65-F5344CB8AC3E}">
        <p14:creationId xmlns:p14="http://schemas.microsoft.com/office/powerpoint/2010/main" val="985943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consideraciones legales en torno a la clasificación arancelaria son cruciales. La incorrecta clasificación puede dar lugar a sanciones y conflictos legales. Es esencial que los comerciantes estén al tanto de las regulaciones actuales para evitar problemas.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17</a:t>
            </a:fld>
            <a:endParaRPr lang="es-CL"/>
          </a:p>
        </p:txBody>
      </p:sp>
    </p:spTree>
    <p:extLst>
      <p:ext uri="{BB962C8B-B14F-4D97-AF65-F5344CB8AC3E}">
        <p14:creationId xmlns:p14="http://schemas.microsoft.com/office/powerpoint/2010/main" val="3543142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correcta clasificación arancelaria ofrece numerosos beneficios, como la reducción de costos y el cumplimiento normativo. Sin embargo, también presenta desafíos, como la necesidad de un conocimiento profundo y actualizado del sistema para evitar errores costosos.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18</a:t>
            </a:fld>
            <a:endParaRPr lang="es-CL"/>
          </a:p>
        </p:txBody>
      </p:sp>
    </p:spTree>
    <p:extLst>
      <p:ext uri="{BB962C8B-B14F-4D97-AF65-F5344CB8AC3E}">
        <p14:creationId xmlns:p14="http://schemas.microsoft.com/office/powerpoint/2010/main" val="1261768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Existen diversas herramientas y recursos que los comerciantes pueden utilizar para facilitar el proceso de clasificación arancelaria. En esta sección, analizaremos las bases de datos, consultorías y opciones de capacitación disponibles.</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19</a:t>
            </a:fld>
            <a:endParaRPr lang="es-CL"/>
          </a:p>
        </p:txBody>
      </p:sp>
    </p:spTree>
    <p:extLst>
      <p:ext uri="{BB962C8B-B14F-4D97-AF65-F5344CB8AC3E}">
        <p14:creationId xmlns:p14="http://schemas.microsoft.com/office/powerpoint/2010/main" val="15685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En este recorrido, comenzaremos con una introducción a la clasificación arancelaria, incluyendo su definición, historia y su rol crucial en el comercio internacional. Luego, abordaremos la estructura del Sistema Armonizado, el procedimiento de clasificación arancelaria, su impacto en el comercio y finalmente, las herramientas y recursos disponibles para su correcta aplicación.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2</a:t>
            </a:fld>
            <a:endParaRPr lang="es-CL"/>
          </a:p>
        </p:txBody>
      </p:sp>
    </p:spTree>
    <p:extLst>
      <p:ext uri="{BB962C8B-B14F-4D97-AF65-F5344CB8AC3E}">
        <p14:creationId xmlns:p14="http://schemas.microsoft.com/office/powerpoint/2010/main" val="4038304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bases de datos y buscadores oficiales son recursos valiosos para la clasificación arancelaria. Proporcionan acceso a información actualizada sobre códigos arancelarios y regulaciones, ayudando a los comerciantes a clasificar sus productos correctamente.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20</a:t>
            </a:fld>
            <a:endParaRPr lang="es-CL"/>
          </a:p>
        </p:txBody>
      </p:sp>
    </p:spTree>
    <p:extLst>
      <p:ext uri="{BB962C8B-B14F-4D97-AF65-F5344CB8AC3E}">
        <p14:creationId xmlns:p14="http://schemas.microsoft.com/office/powerpoint/2010/main" val="764778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servicios de consultoría especializados pueden ser de gran ayuda en el proceso de clasificación arancelaria. Estos profesionales ofrecen orientación sobre las regulaciones y ayudan a las empresas a cumplir con los requisitos, minimizando riesgos.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21</a:t>
            </a:fld>
            <a:endParaRPr lang="es-CL"/>
          </a:p>
        </p:txBody>
      </p:sp>
    </p:spTree>
    <p:extLst>
      <p:ext uri="{BB962C8B-B14F-4D97-AF65-F5344CB8AC3E}">
        <p14:creationId xmlns:p14="http://schemas.microsoft.com/office/powerpoint/2010/main" val="2850280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capacitación y educación continua son cruciales para mantenerse al día con las actualizaciones en la clasificación arancelaria y las regulaciones. Las empresas deben invertir en la formación de su personal para asegurar una correcta clasificación y evitar problemas legales.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22</a:t>
            </a:fld>
            <a:endParaRPr lang="es-CL"/>
          </a:p>
        </p:txBody>
      </p:sp>
    </p:spTree>
    <p:extLst>
      <p:ext uri="{BB962C8B-B14F-4D97-AF65-F5344CB8AC3E}">
        <p14:creationId xmlns:p14="http://schemas.microsoft.com/office/powerpoint/2010/main" val="3263244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clasificación arancelaria es un componente esencial del comercio internacional. Comprender sus fundamentos, el procedimiento, su impacto y las herramientas disponibles permite a las empresas operar de manera eficiente y cumplir con la normativa. Una correcta clasificación no solo evita sanciones, sino que también optimiza la competitividad en el mercado global.</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23</a:t>
            </a:fld>
            <a:endParaRPr lang="es-CL"/>
          </a:p>
        </p:txBody>
      </p:sp>
    </p:spTree>
    <p:extLst>
      <p:ext uri="{BB962C8B-B14F-4D97-AF65-F5344CB8AC3E}">
        <p14:creationId xmlns:p14="http://schemas.microsoft.com/office/powerpoint/2010/main" val="222379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clasificación arancelaria es el proceso de asignar un código a bienes que se importan o exportan, ayudando a determinar los aranceles aplicables. Esta sección nos dará una visión general de sus conceptos fundamentales y su relevancia en el contexto del comercio global.</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3</a:t>
            </a:fld>
            <a:endParaRPr lang="es-CL"/>
          </a:p>
        </p:txBody>
      </p:sp>
    </p:spTree>
    <p:extLst>
      <p:ext uri="{BB962C8B-B14F-4D97-AF65-F5344CB8AC3E}">
        <p14:creationId xmlns:p14="http://schemas.microsoft.com/office/powerpoint/2010/main" val="912028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clasificación arancelaria se refiere al sistema para categorizar productos con el fin de aplicar tarifas y regulaciones correctas. Su propósito es facilitar el comercio, garantizar la aplicación de aranceles y permitir la recopilación de datos estadísticos sobre el comercio.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4</a:t>
            </a:fld>
            <a:endParaRPr lang="es-CL"/>
          </a:p>
        </p:txBody>
      </p:sp>
    </p:spTree>
    <p:extLst>
      <p:ext uri="{BB962C8B-B14F-4D97-AF65-F5344CB8AC3E}">
        <p14:creationId xmlns:p14="http://schemas.microsoft.com/office/powerpoint/2010/main" val="31155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clasificación arancelaria ha evolucionado a lo largo de los siglos. Desde sistemas simples basados en descripciones generales hasta el establecimiento del Sistema Armonizado en 1988, que proporciona un marco estándar para la clasificación de productos a nivel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5</a:t>
            </a:fld>
            <a:endParaRPr lang="es-CL"/>
          </a:p>
        </p:txBody>
      </p:sp>
    </p:spTree>
    <p:extLst>
      <p:ext uri="{BB962C8B-B14F-4D97-AF65-F5344CB8AC3E}">
        <p14:creationId xmlns:p14="http://schemas.microsoft.com/office/powerpoint/2010/main" val="238172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correcta clasificación arancelaria es vital para el comercio internacional. Asegura el cumplimiento de las regulaciones y evita sanciones, facilitando así el flujo de bienes entre países y mejorando la transparencia en las transacciones comerciales.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6</a:t>
            </a:fld>
            <a:endParaRPr lang="es-CL"/>
          </a:p>
        </p:txBody>
      </p:sp>
    </p:spTree>
    <p:extLst>
      <p:ext uri="{BB962C8B-B14F-4D97-AF65-F5344CB8AC3E}">
        <p14:creationId xmlns:p14="http://schemas.microsoft.com/office/powerpoint/2010/main" val="186596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Sistema Armonizado es una herramienta clave en la clasificación de mercancías. En esta sección, analizaremos su estructura, incluyendo la codificación y nomenclatura que permite clasificar eficientemente productos a nivel global.</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7</a:t>
            </a:fld>
            <a:endParaRPr lang="es-CL"/>
          </a:p>
        </p:txBody>
      </p:sp>
    </p:spTree>
    <p:extLst>
      <p:ext uri="{BB962C8B-B14F-4D97-AF65-F5344CB8AC3E}">
        <p14:creationId xmlns:p14="http://schemas.microsoft.com/office/powerpoint/2010/main" val="259211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Sistema Armonizado utiliza un sistema de códigos numéricos para clasificar mercancías. Cada código está compuesto por seis dígitos que representan categorías específicas, facilitando la identificación de productos y garantizando uniformidad en el comercio internacional.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8</a:t>
            </a:fld>
            <a:endParaRPr lang="es-CL"/>
          </a:p>
        </p:txBody>
      </p:sp>
    </p:spTree>
    <p:extLst>
      <p:ext uri="{BB962C8B-B14F-4D97-AF65-F5344CB8AC3E}">
        <p14:creationId xmlns:p14="http://schemas.microsoft.com/office/powerpoint/2010/main" val="29932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productos en el Sistema Armonizado se organizan en categorías y capítulos según su naturaleza y usos. Esto permite una clasificación más granular y ayuda a los comerciantes a identificar fácilmente los aranceles aplicables a sus productos específicos.
Origen de imagen: biblioteca de contenido de Microsoft 365
</a:t>
            </a:r>
          </a:p>
        </p:txBody>
      </p:sp>
      <p:sp>
        <p:nvSpPr>
          <p:cNvPr id="4" name="Marcador de número de diapositiva 3"/>
          <p:cNvSpPr>
            <a:spLocks noGrp="1"/>
          </p:cNvSpPr>
          <p:nvPr>
            <p:ph type="sldNum" sz="quarter" idx="5"/>
          </p:nvPr>
        </p:nvSpPr>
        <p:spPr/>
        <p:txBody>
          <a:bodyPr/>
          <a:lstStyle/>
          <a:p>
            <a:fld id="{3EB532F1-3308-4499-9197-5F2F5FB313B3}" type="slidenum">
              <a:rPr lang="es-CL" smtClean="0"/>
              <a:t>9</a:t>
            </a:fld>
            <a:endParaRPr lang="es-CL"/>
          </a:p>
        </p:txBody>
      </p:sp>
    </p:spTree>
    <p:extLst>
      <p:ext uri="{BB962C8B-B14F-4D97-AF65-F5344CB8AC3E}">
        <p14:creationId xmlns:p14="http://schemas.microsoft.com/office/powerpoint/2010/main" val="283674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7/2/2025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0846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7/2/2025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27024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7/2/2025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32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7/2/2025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16405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7/2/2025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63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7/2/2025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03391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7/2/2025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0702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7/2/2025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56037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7/2/2025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40074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7/2/2025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77910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7/2/2025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593479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7/2/2025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‹Nº›</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360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2F427CDD-FCBA-3770-CFE1-607CEEF6B9E8}"/>
              </a:ext>
            </a:extLst>
          </p:cNvPr>
          <p:cNvSpPr>
            <a:spLocks noGrp="1"/>
          </p:cNvSpPr>
          <p:nvPr>
            <p:ph type="ctrTitle"/>
          </p:nvPr>
        </p:nvSpPr>
        <p:spPr>
          <a:xfrm>
            <a:off x="514117" y="952500"/>
            <a:ext cx="4124557" cy="3524250"/>
          </a:xfrm>
        </p:spPr>
        <p:txBody>
          <a:bodyPr>
            <a:normAutofit/>
          </a:bodyPr>
          <a:lstStyle/>
          <a:p>
            <a:pPr>
              <a:lnSpc>
                <a:spcPct val="90000"/>
              </a:lnSpc>
            </a:pPr>
            <a:r>
              <a:rPr lang="es-CL" sz="4500"/>
              <a:t>Comprendiendo la clasificación arancelaria: Fundamentos y aplicaciones</a:t>
            </a:r>
          </a:p>
        </p:txBody>
      </p:sp>
      <p:sp>
        <p:nvSpPr>
          <p:cNvPr id="3" name="Subtítulo 2">
            <a:extLst>
              <a:ext uri="{FF2B5EF4-FFF2-40B4-BE49-F238E27FC236}">
                <a16:creationId xmlns:a16="http://schemas.microsoft.com/office/drawing/2014/main" id="{06A87738-E6B0-AC2D-B487-1525B570EF03}"/>
              </a:ext>
            </a:extLst>
          </p:cNvPr>
          <p:cNvSpPr>
            <a:spLocks noGrp="1"/>
          </p:cNvSpPr>
          <p:nvPr>
            <p:ph type="subTitle" idx="1"/>
          </p:nvPr>
        </p:nvSpPr>
        <p:spPr>
          <a:xfrm>
            <a:off x="514118" y="5374291"/>
            <a:ext cx="4057882" cy="972532"/>
          </a:xfrm>
        </p:spPr>
        <p:txBody>
          <a:bodyPr anchor="t">
            <a:normAutofit/>
          </a:bodyPr>
          <a:lstStyle/>
          <a:p>
            <a:pPr>
              <a:lnSpc>
                <a:spcPct val="120000"/>
              </a:lnSpc>
            </a:pPr>
            <a:r>
              <a:rPr lang="es-CL" sz="1500"/>
              <a:t>Aspectos clave de la clasificación en el comercio internacional</a:t>
            </a:r>
          </a:p>
        </p:txBody>
      </p:sp>
      <p:cxnSp>
        <p:nvCxnSpPr>
          <p:cNvPr id="11" name="Straight Connector 10">
            <a:extLst>
              <a:ext uri="{FF2B5EF4-FFF2-40B4-BE49-F238E27FC236}">
                <a16:creationId xmlns:a16="http://schemas.microsoft.com/office/drawing/2014/main" id="{A2D508B3-A66C-833E-D929-8DC211635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088" y="4882722"/>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Imagen 3" descr="Cajas con portapapeles aislado sobre fondo blanco">
            <a:extLst>
              <a:ext uri="{FF2B5EF4-FFF2-40B4-BE49-F238E27FC236}">
                <a16:creationId xmlns:a16="http://schemas.microsoft.com/office/drawing/2014/main" id="{143D6311-B69A-450B-AA9A-1972B361B58D}"/>
              </a:ext>
            </a:extLst>
          </p:cNvPr>
          <p:cNvPicPr>
            <a:picLocks noChangeAspect="1"/>
          </p:cNvPicPr>
          <p:nvPr/>
        </p:nvPicPr>
        <p:blipFill>
          <a:blip r:embed="rId3"/>
          <a:srcRect t="25780" r="-1" b="-1"/>
          <a:stretch>
            <a:fillRect/>
          </a:stretch>
        </p:blipFill>
        <p:spPr>
          <a:xfrm>
            <a:off x="5261956" y="10"/>
            <a:ext cx="6930043" cy="6857990"/>
          </a:xfrm>
          <a:prstGeom prst="rect">
            <a:avLst/>
          </a:prstGeom>
        </p:spPr>
      </p:pic>
    </p:spTree>
    <p:extLst>
      <p:ext uri="{BB962C8B-B14F-4D97-AF65-F5344CB8AC3E}">
        <p14:creationId xmlns:p14="http://schemas.microsoft.com/office/powerpoint/2010/main" val="79036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BADBEA-359D-12B4-075A-21B4E9E8A2B3}"/>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Subpartidas y descripciones detalladas</a:t>
            </a:r>
          </a:p>
        </p:txBody>
      </p:sp>
      <p:sp>
        <p:nvSpPr>
          <p:cNvPr id="4" name="Marcador de contenido 3">
            <a:extLst>
              <a:ext uri="{FF2B5EF4-FFF2-40B4-BE49-F238E27FC236}">
                <a16:creationId xmlns:a16="http://schemas.microsoft.com/office/drawing/2014/main" id="{3418E786-AB73-177C-F131-36B16AFB679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Definición de Subpartidas</a:t>
            </a:r>
          </a:p>
          <a:p>
            <a:pPr marL="0" lvl="1" indent="0">
              <a:buNone/>
            </a:pPr>
            <a:r>
              <a:rPr lang="es-MX" sz="1400"/>
              <a:t>Las subpartidas permiten una clasificación más precisa de los productos, facilitando su identificación en el comercio.</a:t>
            </a:r>
          </a:p>
          <a:p>
            <a:pPr marL="0" indent="0">
              <a:spcBef>
                <a:spcPts val="2500"/>
              </a:spcBef>
              <a:buNone/>
            </a:pPr>
            <a:r>
              <a:rPr lang="es-MX" sz="1400" b="1"/>
              <a:t>Importancia de la Estructura Detallada</a:t>
            </a:r>
          </a:p>
          <a:p>
            <a:pPr marL="0" lvl="1" indent="0">
              <a:buNone/>
            </a:pPr>
            <a:r>
              <a:rPr lang="es-MX" sz="1400"/>
              <a:t>Una estructura detallada asegura que los productos se clasifiquen correctamente y se apliquen aranceles adecuados, evitando errores en la comercialización.</a:t>
            </a:r>
          </a:p>
          <a:p>
            <a:pPr marL="0" indent="0">
              <a:spcBef>
                <a:spcPts val="2500"/>
              </a:spcBef>
              <a:buNone/>
            </a:pPr>
            <a:r>
              <a:rPr lang="es-MX" sz="1400" b="1"/>
              <a:t>Aplicación de Aranceles</a:t>
            </a:r>
          </a:p>
          <a:p>
            <a:pPr marL="0" lvl="1" indent="0">
              <a:buNone/>
            </a:pPr>
            <a:r>
              <a:rPr lang="es-MX" sz="1400"/>
              <a:t>Clasificar correctamente cada producto permite aplicar los aranceles correctos, lo que es crucial para el comercio internacional.</a:t>
            </a:r>
            <a:endParaRPr lang="es-CL" sz="1400"/>
          </a:p>
        </p:txBody>
      </p:sp>
      <p:pic>
        <p:nvPicPr>
          <p:cNvPr id="5" name="Marcador de contenido 4" descr="Diagrama de flujo de dibujo femenino">
            <a:extLst>
              <a:ext uri="{FF2B5EF4-FFF2-40B4-BE49-F238E27FC236}">
                <a16:creationId xmlns:a16="http://schemas.microsoft.com/office/drawing/2014/main" id="{CF24236C-752C-49E8-8427-633B01D98CD6}"/>
              </a:ext>
            </a:extLst>
          </p:cNvPr>
          <p:cNvPicPr>
            <a:picLocks noGrp="1" noChangeAspect="1"/>
          </p:cNvPicPr>
          <p:nvPr>
            <p:ph sz="half" idx="1"/>
          </p:nvPr>
        </p:nvPicPr>
        <p:blipFill>
          <a:blip r:embed="rId3"/>
          <a:srcRect l="21330" r="24694"/>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165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DC82A18F-63CA-8C16-06B6-04E721FCF74F}"/>
              </a:ext>
            </a:extLst>
          </p:cNvPr>
          <p:cNvSpPr>
            <a:spLocks noGrp="1"/>
          </p:cNvSpPr>
          <p:nvPr>
            <p:ph type="ctrTitle"/>
          </p:nvPr>
        </p:nvSpPr>
        <p:spPr>
          <a:xfrm>
            <a:off x="559219" y="1115844"/>
            <a:ext cx="7680960" cy="4631911"/>
          </a:xfrm>
        </p:spPr>
        <p:txBody>
          <a:bodyPr anchor="b">
            <a:normAutofit/>
          </a:bodyPr>
          <a:lstStyle/>
          <a:p>
            <a:r>
              <a:rPr lang="es-CL" sz="6500"/>
              <a:t>Procedimiento de clasificación arancelaria</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930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487B4E-B09C-FAA1-C142-A8B6E2C550CC}"/>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a:t>Identificación de productos</a:t>
            </a:r>
          </a:p>
        </p:txBody>
      </p:sp>
      <p:sp>
        <p:nvSpPr>
          <p:cNvPr id="4" name="Marcador de contenido 3">
            <a:extLst>
              <a:ext uri="{FF2B5EF4-FFF2-40B4-BE49-F238E27FC236}">
                <a16:creationId xmlns:a16="http://schemas.microsoft.com/office/drawing/2014/main" id="{831BB547-AADB-140D-2E80-5C27E89E1D4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Clasificación Arancelaria</a:t>
            </a:r>
          </a:p>
          <a:p>
            <a:pPr marL="0" lvl="1" indent="0">
              <a:buNone/>
            </a:pPr>
            <a:r>
              <a:rPr lang="es-MX" sz="1400"/>
              <a:t>La clasificación arancelaria es crucial para el comercio internacional y el cumplimiento de regulaciones aduaneras. Cada producto debe ser clasificado correctamente para evitar sanciones.</a:t>
            </a:r>
          </a:p>
          <a:p>
            <a:pPr marL="0" indent="0">
              <a:spcBef>
                <a:spcPts val="2500"/>
              </a:spcBef>
              <a:buNone/>
            </a:pPr>
            <a:r>
              <a:rPr lang="es-MX" sz="1400" b="1"/>
              <a:t>Características de los Productos</a:t>
            </a:r>
          </a:p>
          <a:p>
            <a:pPr marL="0" lvl="1" indent="0">
              <a:buNone/>
            </a:pPr>
            <a:r>
              <a:rPr lang="es-MX" sz="1400"/>
              <a:t>Examinar las características físicas y funcionales del producto ayuda a determinar su clasificación adecuada. Esto incluye forma, tamaño, material y uso.</a:t>
            </a:r>
          </a:p>
          <a:p>
            <a:pPr marL="0" indent="0">
              <a:spcBef>
                <a:spcPts val="2500"/>
              </a:spcBef>
              <a:buNone/>
            </a:pPr>
            <a:r>
              <a:rPr lang="es-MX" sz="1400" b="1"/>
              <a:t>Uso de los Productos</a:t>
            </a:r>
          </a:p>
          <a:p>
            <a:pPr marL="0" lvl="1" indent="0">
              <a:buNone/>
            </a:pPr>
            <a:r>
              <a:rPr lang="es-MX" sz="1400"/>
              <a:t>Entender el uso del producto también es esencial para la correcta clasificación. Diferentes usos pueden cambiar la categoría arancelaria de un producto.</a:t>
            </a:r>
            <a:endParaRPr lang="es-CL" sz="1400"/>
          </a:p>
        </p:txBody>
      </p:sp>
      <p:pic>
        <p:nvPicPr>
          <p:cNvPr id="5" name="Marcador de contenido 4" descr="Boeuf Bourguignon, plato clásico de carne francés">
            <a:extLst>
              <a:ext uri="{FF2B5EF4-FFF2-40B4-BE49-F238E27FC236}">
                <a16:creationId xmlns:a16="http://schemas.microsoft.com/office/drawing/2014/main" id="{3CE13C06-A5DF-49E0-AE57-507A1F1FCA05}"/>
              </a:ext>
            </a:extLst>
          </p:cNvPr>
          <p:cNvPicPr>
            <a:picLocks noGrp="1" noChangeAspect="1"/>
          </p:cNvPicPr>
          <p:nvPr>
            <p:ph sz="half" idx="1"/>
          </p:nvPr>
        </p:nvPicPr>
        <p:blipFill>
          <a:blip r:embed="rId3"/>
          <a:srcRect l="15125" r="29868"/>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286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1FA6CB0-3669-2351-D189-921124B34365}"/>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Uso de notas explicativas</a:t>
            </a:r>
          </a:p>
        </p:txBody>
      </p:sp>
      <p:pic>
        <p:nvPicPr>
          <p:cNvPr id="5" name="Marcador de contenido 4" descr="Noviembre es la temporada de flores de crisantemo en Japón. Las flores de crisantemo vienen en una gran variedad de formas y tamaños y en una amplia gama de colores. Los tallos pueden llevar una flor o varias flores. También hay floretes en forma de margarita, en forma de cuchara, en forma de pluma, en forma de hilo o de araña. Se utilizan tanto como flores cortadas como flores en flor. Sus colores incluyen rojo, rosa, amarillo, blanco, bronce, verde, magenta y morado. En Japón, el crisantemo es un símbolo del emperador y de la familia imperial.">
            <a:extLst>
              <a:ext uri="{FF2B5EF4-FFF2-40B4-BE49-F238E27FC236}">
                <a16:creationId xmlns:a16="http://schemas.microsoft.com/office/drawing/2014/main" id="{B5B7812B-9DAF-43E0-B914-8E5574046FE5}"/>
              </a:ext>
            </a:extLst>
          </p:cNvPr>
          <p:cNvPicPr>
            <a:picLocks noGrp="1" noChangeAspect="1"/>
          </p:cNvPicPr>
          <p:nvPr>
            <p:ph sz="half" idx="1"/>
          </p:nvPr>
        </p:nvPicPr>
        <p:blipFill>
          <a:blip r:embed="rId3"/>
          <a:srcRect l="18049" r="26884"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70C8D741-16A1-EE2C-AD2D-76A6ED4B8B6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Guías de Interpretación</a:t>
            </a:r>
          </a:p>
          <a:p>
            <a:pPr marL="0" lvl="1" indent="0">
              <a:buNone/>
            </a:pPr>
            <a:r>
              <a:rPr lang="es-MX" sz="1400"/>
              <a:t>Las notas explicativas ayudan a interpretar las disposiciones y categorías del Sistema Armonizado, facilitando su aplicación.</a:t>
            </a:r>
          </a:p>
          <a:p>
            <a:pPr marL="0" indent="0">
              <a:spcBef>
                <a:spcPts val="2500"/>
              </a:spcBef>
              <a:buNone/>
            </a:pPr>
            <a:r>
              <a:rPr lang="es-MX" sz="1400" b="1"/>
              <a:t>Clasificación Correcta de Productos</a:t>
            </a:r>
          </a:p>
          <a:p>
            <a:pPr marL="0" lvl="1" indent="0">
              <a:buNone/>
            </a:pPr>
            <a:r>
              <a:rPr lang="es-MX" sz="1400"/>
              <a:t>El uso adecuado de las notas explicativas es fundamental para asegurar la correcta clasificación de productos según regulaciones vigentes.</a:t>
            </a:r>
          </a:p>
          <a:p>
            <a:pPr marL="0" indent="0">
              <a:spcBef>
                <a:spcPts val="2500"/>
              </a:spcBef>
              <a:buNone/>
            </a:pPr>
            <a:r>
              <a:rPr lang="es-MX" sz="1400" b="1"/>
              <a:t>Cumplimiento Regulatorio</a:t>
            </a:r>
          </a:p>
          <a:p>
            <a:pPr marL="0" lvl="1" indent="0">
              <a:buNone/>
            </a:pPr>
            <a:r>
              <a:rPr lang="es-MX" sz="1400"/>
              <a:t>Las notas explicativas aseguran que los productos cumplan con las regulaciones vigentes, evitando sanciones o problemas legales.</a:t>
            </a:r>
            <a:endParaRPr lang="es-CL" sz="1400"/>
          </a:p>
        </p:txBody>
      </p:sp>
    </p:spTree>
    <p:extLst>
      <p:ext uri="{BB962C8B-B14F-4D97-AF65-F5344CB8AC3E}">
        <p14:creationId xmlns:p14="http://schemas.microsoft.com/office/powerpoint/2010/main" val="2862501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C4AE0F-8541-C9AC-0A7B-6367A000416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Aplicación de reglas generales de interpretación</a:t>
            </a:r>
          </a:p>
        </p:txBody>
      </p:sp>
      <p:pic>
        <p:nvPicPr>
          <p:cNvPr id="5" name="Marcador de contenido 4" descr="Teléfono inteligente">
            <a:extLst>
              <a:ext uri="{FF2B5EF4-FFF2-40B4-BE49-F238E27FC236}">
                <a16:creationId xmlns:a16="http://schemas.microsoft.com/office/drawing/2014/main" id="{64B44ABE-5915-466B-9829-2F55E45CE67B}"/>
              </a:ext>
            </a:extLst>
          </p:cNvPr>
          <p:cNvPicPr>
            <a:picLocks noGrp="1" noChangeAspect="1"/>
          </p:cNvPicPr>
          <p:nvPr>
            <p:ph sz="half" idx="1"/>
          </p:nvPr>
        </p:nvPicPr>
        <p:blipFill>
          <a:blip r:embed="rId3"/>
          <a:srcRect l="27391" r="23729" b="1"/>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9DC57AFF-643A-C391-CD5E-F09CF8017BB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Principios de Clasificación</a:t>
            </a:r>
          </a:p>
          <a:p>
            <a:pPr marL="0" lvl="1" indent="0">
              <a:buNone/>
            </a:pPr>
            <a:r>
              <a:rPr lang="es-MX" sz="1400"/>
              <a:t>Las reglas generales de interpretación establecen los principios fundamentales para clasificar productos de manera efectiva en el Sistema Armonizado.</a:t>
            </a:r>
          </a:p>
          <a:p>
            <a:pPr marL="0" indent="0">
              <a:spcBef>
                <a:spcPts val="2500"/>
              </a:spcBef>
              <a:buNone/>
            </a:pPr>
            <a:r>
              <a:rPr lang="es-MX" sz="1400" b="1"/>
              <a:t>Marco para la Claridad</a:t>
            </a:r>
          </a:p>
          <a:p>
            <a:pPr marL="0" lvl="1" indent="0">
              <a:buNone/>
            </a:pPr>
            <a:r>
              <a:rPr lang="es-MX" sz="1400"/>
              <a:t>Estas reglas proporcionan un marco estructurado que ayuda a resolver ambigüedades en la clasificación de productos.</a:t>
            </a:r>
          </a:p>
          <a:p>
            <a:pPr marL="0" indent="0">
              <a:spcBef>
                <a:spcPts val="2500"/>
              </a:spcBef>
              <a:buNone/>
            </a:pPr>
            <a:r>
              <a:rPr lang="es-MX" sz="1400" b="1"/>
              <a:t>Aplicación Coherente</a:t>
            </a:r>
          </a:p>
          <a:p>
            <a:pPr marL="0" lvl="1" indent="0">
              <a:buNone/>
            </a:pPr>
            <a:r>
              <a:rPr lang="es-MX" sz="1400"/>
              <a:t>La aplicación de estas reglas asegura que la clasificación de productos sea coherente y uniforme en diferentes contextos.</a:t>
            </a:r>
            <a:endParaRPr lang="es-CL" sz="1400"/>
          </a:p>
        </p:txBody>
      </p:sp>
    </p:spTree>
    <p:extLst>
      <p:ext uri="{BB962C8B-B14F-4D97-AF65-F5344CB8AC3E}">
        <p14:creationId xmlns:p14="http://schemas.microsoft.com/office/powerpoint/2010/main" val="3257820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FEBFD0F2-3452-C556-313F-270FA60ADCEA}"/>
              </a:ext>
            </a:extLst>
          </p:cNvPr>
          <p:cNvSpPr>
            <a:spLocks noGrp="1"/>
          </p:cNvSpPr>
          <p:nvPr>
            <p:ph type="ctrTitle"/>
          </p:nvPr>
        </p:nvSpPr>
        <p:spPr>
          <a:xfrm>
            <a:off x="559219" y="1115844"/>
            <a:ext cx="7680960" cy="4631911"/>
          </a:xfrm>
        </p:spPr>
        <p:txBody>
          <a:bodyPr anchor="b">
            <a:normAutofit/>
          </a:bodyPr>
          <a:lstStyle/>
          <a:p>
            <a:r>
              <a:rPr lang="es-CL" sz="6500"/>
              <a:t>Impacto de la clasificación arancelaria en el comercio</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390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839AB26-487B-D11D-5C86-F261564DD6B1}"/>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sz="3700"/>
              <a:t>Tarifas y derechos de aduana</a:t>
            </a:r>
          </a:p>
        </p:txBody>
      </p:sp>
      <p:sp>
        <p:nvSpPr>
          <p:cNvPr id="4" name="Marcador de contenido 3">
            <a:extLst>
              <a:ext uri="{FF2B5EF4-FFF2-40B4-BE49-F238E27FC236}">
                <a16:creationId xmlns:a16="http://schemas.microsoft.com/office/drawing/2014/main" id="{8D5EA3B0-BF85-6A4D-0247-3F5C0C5229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Clasificación Arancelaria</a:t>
            </a:r>
          </a:p>
          <a:p>
            <a:pPr marL="0" lvl="1" indent="0">
              <a:buNone/>
            </a:pPr>
            <a:r>
              <a:rPr lang="es-MX" sz="1400"/>
              <a:t>La clasificación arancelaria es crucial para determinar las tarifas y derechos de aduana aplicables a los productos importados y exportados.</a:t>
            </a:r>
          </a:p>
          <a:p>
            <a:pPr marL="0" indent="0">
              <a:spcBef>
                <a:spcPts val="2500"/>
              </a:spcBef>
              <a:buNone/>
            </a:pPr>
            <a:r>
              <a:rPr lang="es-MX" sz="1400" b="1"/>
              <a:t>Consecuencias de Clasificaciones Incorrectas</a:t>
            </a:r>
          </a:p>
          <a:p>
            <a:pPr marL="0" lvl="1" indent="0">
              <a:buNone/>
            </a:pPr>
            <a:r>
              <a:rPr lang="es-MX" sz="1400"/>
              <a:t>Una clasificación incorrecta puede resultar en tarifas más altas, afectando negativamente la competitividad de los productos en el mercado global.</a:t>
            </a:r>
          </a:p>
          <a:p>
            <a:pPr marL="0" indent="0">
              <a:spcBef>
                <a:spcPts val="2500"/>
              </a:spcBef>
              <a:buNone/>
            </a:pPr>
            <a:r>
              <a:rPr lang="es-MX" sz="1400" b="1"/>
              <a:t>Competitividad en el Mercado Internacional</a:t>
            </a:r>
          </a:p>
          <a:p>
            <a:pPr marL="0" lvl="1" indent="0">
              <a:buNone/>
            </a:pPr>
            <a:r>
              <a:rPr lang="es-MX" sz="1400"/>
              <a:t>Las tarifas y derechos de aduana influyen en la competitividad de los productos, determinando su precio final en el mercado internacional.</a:t>
            </a:r>
            <a:endParaRPr lang="es-CL" sz="1400"/>
          </a:p>
        </p:txBody>
      </p:sp>
      <p:pic>
        <p:nvPicPr>
          <p:cNvPr id="5" name="Marcador de contenido 4" descr="Pizarra">
            <a:extLst>
              <a:ext uri="{FF2B5EF4-FFF2-40B4-BE49-F238E27FC236}">
                <a16:creationId xmlns:a16="http://schemas.microsoft.com/office/drawing/2014/main" id="{FDCE91E2-7593-4AE2-BE48-EE9D006BD925}"/>
              </a:ext>
            </a:extLst>
          </p:cNvPr>
          <p:cNvPicPr>
            <a:picLocks noGrp="1" noChangeAspect="1"/>
          </p:cNvPicPr>
          <p:nvPr>
            <p:ph sz="half" idx="1"/>
          </p:nvPr>
        </p:nvPicPr>
        <p:blipFill>
          <a:blip r:embed="rId3"/>
          <a:srcRect l="20165" r="19264"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530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0FC2789-647B-1527-B6A8-CFB20E58AF5F}"/>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Consideraciones legales y regulaciones</a:t>
            </a:r>
          </a:p>
        </p:txBody>
      </p:sp>
      <p:sp>
        <p:nvSpPr>
          <p:cNvPr id="4" name="Marcador de contenido 3">
            <a:extLst>
              <a:ext uri="{FF2B5EF4-FFF2-40B4-BE49-F238E27FC236}">
                <a16:creationId xmlns:a16="http://schemas.microsoft.com/office/drawing/2014/main" id="{80815204-7FB5-1C0E-AA4A-125770EE0F2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Importancia de la clasificación arancelaria</a:t>
            </a:r>
          </a:p>
          <a:p>
            <a:pPr marL="0" lvl="1" indent="0">
              <a:buNone/>
            </a:pPr>
            <a:r>
              <a:rPr lang="es-MX" sz="1400"/>
              <a:t>La clasificación arancelaria correcta es fundamental para el comercio internacional y previene sanciones legales severas.</a:t>
            </a:r>
          </a:p>
          <a:p>
            <a:pPr marL="0" indent="0">
              <a:spcBef>
                <a:spcPts val="2500"/>
              </a:spcBef>
              <a:buNone/>
            </a:pPr>
            <a:r>
              <a:rPr lang="es-MX" sz="1400" b="1"/>
              <a:t>Sanciones por clasificación incorrecta</a:t>
            </a:r>
          </a:p>
          <a:p>
            <a:pPr marL="0" lvl="1" indent="0">
              <a:buNone/>
            </a:pPr>
            <a:r>
              <a:rPr lang="es-MX" sz="1400"/>
              <a:t>Una clasificación incorrecta puede resultar en sanciones significativas y conflictos legales, afectando la reputación de un comerciante.</a:t>
            </a:r>
          </a:p>
          <a:p>
            <a:pPr marL="0" indent="0">
              <a:spcBef>
                <a:spcPts val="2500"/>
              </a:spcBef>
              <a:buNone/>
            </a:pPr>
            <a:r>
              <a:rPr lang="es-MX" sz="1400" b="1"/>
              <a:t>Actualización de regulaciones</a:t>
            </a:r>
          </a:p>
          <a:p>
            <a:pPr marL="0" lvl="1" indent="0">
              <a:buNone/>
            </a:pPr>
            <a:r>
              <a:rPr lang="es-MX" sz="1400"/>
              <a:t>Los comerciantes deben mantenerse informados sobre las regulaciones actuales para evitar problemas y cumplir con la ley.</a:t>
            </a:r>
            <a:endParaRPr lang="es-CL" sz="1400"/>
          </a:p>
        </p:txBody>
      </p:sp>
      <p:pic>
        <p:nvPicPr>
          <p:cNvPr id="5" name="Marcador de contenido 4" descr="Herramienta de sello de cabeza metálica Bell con mango de madera sobre papel blanco">
            <a:extLst>
              <a:ext uri="{FF2B5EF4-FFF2-40B4-BE49-F238E27FC236}">
                <a16:creationId xmlns:a16="http://schemas.microsoft.com/office/drawing/2014/main" id="{88855B3E-A81B-47A9-A631-8A3523059670}"/>
              </a:ext>
            </a:extLst>
          </p:cNvPr>
          <p:cNvPicPr>
            <a:picLocks noGrp="1" noChangeAspect="1"/>
          </p:cNvPicPr>
          <p:nvPr>
            <p:ph sz="half" idx="1"/>
          </p:nvPr>
        </p:nvPicPr>
        <p:blipFill>
          <a:blip r:embed="rId3"/>
          <a:srcRect l="39225" r="2"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881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759472A-F6CA-1906-6044-A4A7FA5E6430}"/>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2300"/>
              <a:t>Beneficios y desafíos para los exportadores e importadores</a:t>
            </a:r>
          </a:p>
        </p:txBody>
      </p:sp>
      <p:sp>
        <p:nvSpPr>
          <p:cNvPr id="4" name="Marcador de contenido 3">
            <a:extLst>
              <a:ext uri="{FF2B5EF4-FFF2-40B4-BE49-F238E27FC236}">
                <a16:creationId xmlns:a16="http://schemas.microsoft.com/office/drawing/2014/main" id="{C20D53AC-9F64-7F80-7F56-0E3567392EE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s-MX" sz="1400" b="1"/>
              <a:t>Beneficios de la Clasificación Arancelaria</a:t>
            </a:r>
          </a:p>
          <a:p>
            <a:pPr marL="0" lvl="1" indent="0">
              <a:buNone/>
            </a:pPr>
            <a:r>
              <a:rPr lang="es-MX" sz="1400"/>
              <a:t>Una clasificación arancelaria correcta puede reducir costos y facilitar el cumplimiento de las normativas, mejorando la eficiencia en el comercio.</a:t>
            </a:r>
          </a:p>
          <a:p>
            <a:pPr marL="0" indent="0">
              <a:spcBef>
                <a:spcPts val="2500"/>
              </a:spcBef>
              <a:buNone/>
            </a:pPr>
            <a:r>
              <a:rPr lang="es-MX" sz="1400" b="1"/>
              <a:t>Desafíos en la Clasificación</a:t>
            </a:r>
          </a:p>
          <a:p>
            <a:pPr marL="0" lvl="1" indent="0">
              <a:buNone/>
            </a:pPr>
            <a:r>
              <a:rPr lang="es-MX" sz="1400"/>
              <a:t>La clasificación arancelaria presenta desafíos, como la necesidad de un conocimiento actualizado para prevenir errores que pueden resultar costosos.</a:t>
            </a:r>
            <a:endParaRPr lang="es-CL" sz="1400"/>
          </a:p>
        </p:txBody>
      </p:sp>
      <p:pic>
        <p:nvPicPr>
          <p:cNvPr id="5" name="Marcador de contenido 4" descr="El equipo instantáneo va a trabajar juntos como una máquina perfecta, podrían ser desconocidos entre sí, pero conocen su papel y su trabajo y trabajan juntos como una máquina bien engrasada. en el que cada miembro es un engranaje esencial">
            <a:extLst>
              <a:ext uri="{FF2B5EF4-FFF2-40B4-BE49-F238E27FC236}">
                <a16:creationId xmlns:a16="http://schemas.microsoft.com/office/drawing/2014/main" id="{578BACE7-D402-47FB-9470-D16BAE801EB8}"/>
              </a:ext>
            </a:extLst>
          </p:cNvPr>
          <p:cNvPicPr>
            <a:picLocks noGrp="1" noChangeAspect="1"/>
          </p:cNvPicPr>
          <p:nvPr>
            <p:ph sz="half" idx="1"/>
          </p:nvPr>
        </p:nvPicPr>
        <p:blipFill>
          <a:blip r:embed="rId3"/>
          <a:srcRect t="10492" r="-2" b="9870"/>
          <a:stretch>
            <a:fillRect/>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009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4DEDC3B2-1776-0F1E-0703-6D6C403A3208}"/>
              </a:ext>
            </a:extLst>
          </p:cNvPr>
          <p:cNvSpPr>
            <a:spLocks noGrp="1"/>
          </p:cNvSpPr>
          <p:nvPr>
            <p:ph type="ctrTitle"/>
          </p:nvPr>
        </p:nvSpPr>
        <p:spPr>
          <a:xfrm>
            <a:off x="559219" y="1115844"/>
            <a:ext cx="7680960" cy="4631911"/>
          </a:xfrm>
        </p:spPr>
        <p:txBody>
          <a:bodyPr anchor="b">
            <a:normAutofit/>
          </a:bodyPr>
          <a:lstStyle/>
          <a:p>
            <a:r>
              <a:rPr lang="es-CL" sz="6500"/>
              <a:t>Herramientas y recursos para la clasificación arancelaria</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796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C749DB-FEDA-9EDA-3B18-5D9647BF6930}"/>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Puntos Clave de la Presentación</a:t>
            </a:r>
          </a:p>
        </p:txBody>
      </p:sp>
      <p:pic>
        <p:nvPicPr>
          <p:cNvPr id="5" name="Marcador de contenido 4" descr="Concepto de envío y logística, caja de carga">
            <a:extLst>
              <a:ext uri="{FF2B5EF4-FFF2-40B4-BE49-F238E27FC236}">
                <a16:creationId xmlns:a16="http://schemas.microsoft.com/office/drawing/2014/main" id="{4B4DA41C-BE11-4549-BF9B-59B1DF1167BE}"/>
              </a:ext>
            </a:extLst>
          </p:cNvPr>
          <p:cNvPicPr>
            <a:picLocks noGrp="1" noChangeAspect="1"/>
          </p:cNvPicPr>
          <p:nvPr>
            <p:ph sz="half" idx="1"/>
          </p:nvPr>
        </p:nvPicPr>
        <p:blipFill>
          <a:blip r:embed="rId3"/>
          <a:srcRect r="11397" b="-2"/>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6309BC69-BD52-DDF7-917F-81E811E152F3}"/>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269905" y="2176036"/>
            <a:ext cx="4261104" cy="4121887"/>
          </a:xfrm>
        </p:spPr>
        <p:txBody>
          <a:bodyPr vert="horz" lIns="91440" tIns="45720" rIns="91440" bIns="45720" rtlCol="0">
            <a:normAutofit/>
          </a:bodyPr>
          <a:lstStyle/>
          <a:p>
            <a:pPr>
              <a:lnSpc>
                <a:spcPct val="110000"/>
              </a:lnSpc>
            </a:pPr>
            <a:r>
              <a:rPr lang="en-US"/>
              <a:t>Introducción a la clasificación arancelaria</a:t>
            </a:r>
          </a:p>
          <a:p>
            <a:pPr>
              <a:lnSpc>
                <a:spcPct val="110000"/>
              </a:lnSpc>
            </a:pPr>
            <a:r>
              <a:rPr lang="en-US"/>
              <a:t>Estructura del Sistema Armonizado (SA)</a:t>
            </a:r>
          </a:p>
          <a:p>
            <a:pPr>
              <a:lnSpc>
                <a:spcPct val="110000"/>
              </a:lnSpc>
            </a:pPr>
            <a:r>
              <a:rPr lang="en-US"/>
              <a:t>Procedimiento de clasificación arancelaria</a:t>
            </a:r>
          </a:p>
          <a:p>
            <a:pPr>
              <a:lnSpc>
                <a:spcPct val="110000"/>
              </a:lnSpc>
            </a:pPr>
            <a:r>
              <a:rPr lang="en-US"/>
              <a:t>Impacto de la clasificación arancelaria en el comercio</a:t>
            </a:r>
          </a:p>
          <a:p>
            <a:pPr>
              <a:lnSpc>
                <a:spcPct val="110000"/>
              </a:lnSpc>
            </a:pPr>
            <a:r>
              <a:rPr lang="en-US"/>
              <a:t>Herramientas y recursos para la clasificación arancelaria</a:t>
            </a:r>
          </a:p>
        </p:txBody>
      </p:sp>
    </p:spTree>
    <p:extLst>
      <p:ext uri="{BB962C8B-B14F-4D97-AF65-F5344CB8AC3E}">
        <p14:creationId xmlns:p14="http://schemas.microsoft.com/office/powerpoint/2010/main" val="367101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31873223-1512-F272-49DE-9A21AD928E09}"/>
              </a:ext>
            </a:extLst>
          </p:cNvPr>
          <p:cNvSpPr>
            <a:spLocks noGrp="1"/>
          </p:cNvSpPr>
          <p:nvPr>
            <p:ph type="title"/>
          </p:nvPr>
        </p:nvSpPr>
        <p:spPr>
          <a:xfrm>
            <a:off x="640080" y="914400"/>
            <a:ext cx="3412998" cy="1839433"/>
          </a:xfrm>
        </p:spPr>
        <p:txBody>
          <a:bodyPr>
            <a:normAutofit/>
          </a:bodyPr>
          <a:lstStyle/>
          <a:p>
            <a:r>
              <a:rPr lang="es-CL" sz="3600"/>
              <a:t>Bases de datos y buscadores oficiales</a:t>
            </a:r>
          </a:p>
        </p:txBody>
      </p:sp>
      <p:graphicFrame>
        <p:nvGraphicFramePr>
          <p:cNvPr id="4" name="Marcador de contenido 4">
            <a:extLst>
              <a:ext uri="{FF2B5EF4-FFF2-40B4-BE49-F238E27FC236}">
                <a16:creationId xmlns:a16="http://schemas.microsoft.com/office/drawing/2014/main" id="{3484513C-F35F-487B-A35C-979431248F0D}"/>
              </a:ext>
            </a:extLst>
          </p:cNvPr>
          <p:cNvGraphicFramePr>
            <a:graphicFrameLocks noGrp="1"/>
          </p:cNvGraphicFramePr>
          <p:nvPr>
            <p:ph idx="1"/>
            <p:extLst>
              <p:ext uri="{D42A27DB-BD31-4B8C-83A1-F6EECF244321}">
                <p14:modId xmlns:p14="http://schemas.microsoft.com/office/powerpoint/2010/main" val="243355861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9133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7D68BB8-DCDD-6076-3B1C-FC9DD923A85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Consultoría y servicios especializados</a:t>
            </a:r>
          </a:p>
        </p:txBody>
      </p:sp>
      <p:pic>
        <p:nvPicPr>
          <p:cNvPr id="5" name="Marcador de contenido 4" descr="Los empresarios leen el nuevo contrato y discuten entre sí">
            <a:extLst>
              <a:ext uri="{FF2B5EF4-FFF2-40B4-BE49-F238E27FC236}">
                <a16:creationId xmlns:a16="http://schemas.microsoft.com/office/drawing/2014/main" id="{59738A08-A624-41A5-B111-31F1DB2859C9}"/>
              </a:ext>
            </a:extLst>
          </p:cNvPr>
          <p:cNvPicPr>
            <a:picLocks noGrp="1" noChangeAspect="1"/>
          </p:cNvPicPr>
          <p:nvPr>
            <p:ph sz="half" idx="1"/>
          </p:nvPr>
        </p:nvPicPr>
        <p:blipFill>
          <a:blip r:embed="rId3"/>
          <a:srcRect l="11451" r="33483"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E2339552-00C0-C089-6DEA-E67FE164D8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Ayuda en Clasificación Arancelaria</a:t>
            </a:r>
          </a:p>
          <a:p>
            <a:pPr marL="0" lvl="1" indent="0">
              <a:buNone/>
            </a:pPr>
            <a:r>
              <a:rPr lang="es-MX" sz="1400"/>
              <a:t>Los consultores especializados ayudan a las empresas a clasificar correctamente sus productos, asegurando el cumplimiento de las regulaciones aduaneras.</a:t>
            </a:r>
          </a:p>
          <a:p>
            <a:pPr marL="0" indent="0">
              <a:spcBef>
                <a:spcPts val="2500"/>
              </a:spcBef>
              <a:buNone/>
            </a:pPr>
            <a:r>
              <a:rPr lang="es-MX" sz="1400" b="1"/>
              <a:t>Orientación sobre Regulaciones</a:t>
            </a:r>
          </a:p>
          <a:p>
            <a:pPr marL="0" lvl="1" indent="0">
              <a:buNone/>
            </a:pPr>
            <a:r>
              <a:rPr lang="es-MX" sz="1400"/>
              <a:t>Los servicios de consultoría ofrecen orientación sobre las regulaciones actuales, ayudando a las empresas a mantenerse actualizadas y cumplir con los requisitos legales.</a:t>
            </a:r>
          </a:p>
          <a:p>
            <a:pPr marL="0" indent="0">
              <a:spcBef>
                <a:spcPts val="2500"/>
              </a:spcBef>
              <a:buNone/>
            </a:pPr>
            <a:r>
              <a:rPr lang="es-MX" sz="1400" b="1"/>
              <a:t>Minimización de Riesgos</a:t>
            </a:r>
          </a:p>
          <a:p>
            <a:pPr marL="0" lvl="1" indent="0">
              <a:buNone/>
            </a:pPr>
            <a:r>
              <a:rPr lang="es-MX" sz="1400"/>
              <a:t>La consultoría especializada ayuda a las empresas a identificar y minimizar riesgos relacionados con la clasificación arancelaria y el cumplimiento normativo.</a:t>
            </a:r>
            <a:endParaRPr lang="es-CL" sz="1400"/>
          </a:p>
        </p:txBody>
      </p:sp>
    </p:spTree>
    <p:extLst>
      <p:ext uri="{BB962C8B-B14F-4D97-AF65-F5344CB8AC3E}">
        <p14:creationId xmlns:p14="http://schemas.microsoft.com/office/powerpoint/2010/main" val="981217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1D6D256-3E7C-447A-CA5F-F38A4E378880}"/>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Capacitación y educación continua</a:t>
            </a:r>
          </a:p>
        </p:txBody>
      </p:sp>
      <p:sp>
        <p:nvSpPr>
          <p:cNvPr id="4" name="Marcador de contenido 3">
            <a:extLst>
              <a:ext uri="{FF2B5EF4-FFF2-40B4-BE49-F238E27FC236}">
                <a16:creationId xmlns:a16="http://schemas.microsoft.com/office/drawing/2014/main" id="{5321832E-32F1-93B4-19EC-FC05BCBC043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Actualizaciones en Clasificación Arancelaria</a:t>
            </a:r>
          </a:p>
          <a:p>
            <a:pPr marL="0" lvl="1" indent="0">
              <a:buNone/>
            </a:pPr>
            <a:r>
              <a:rPr lang="es-MX" sz="1400"/>
              <a:t>Es fundamental que los empleados estén informados sobre las actualizaciones en clasificación arancelaria para evitar errores y problemas legales.</a:t>
            </a:r>
          </a:p>
          <a:p>
            <a:pPr marL="0" indent="0">
              <a:spcBef>
                <a:spcPts val="2500"/>
              </a:spcBef>
              <a:buNone/>
            </a:pPr>
            <a:r>
              <a:rPr lang="es-MX" sz="1400" b="1"/>
              <a:t>Inversión en Formación</a:t>
            </a:r>
          </a:p>
          <a:p>
            <a:pPr marL="0" lvl="1" indent="0">
              <a:buNone/>
            </a:pPr>
            <a:r>
              <a:rPr lang="es-MX" sz="1400"/>
              <a:t>Las empresas deben invertir en la capacitación continua de su personal para asegurar la correcta aplicación de las regulaciones.</a:t>
            </a:r>
          </a:p>
          <a:p>
            <a:pPr marL="0" indent="0">
              <a:spcBef>
                <a:spcPts val="2500"/>
              </a:spcBef>
              <a:buNone/>
            </a:pPr>
            <a:r>
              <a:rPr lang="es-MX" sz="1400" b="1"/>
              <a:t>Evitar Problemas Legales</a:t>
            </a:r>
          </a:p>
          <a:p>
            <a:pPr marL="0" lvl="1" indent="0">
              <a:buNone/>
            </a:pPr>
            <a:r>
              <a:rPr lang="es-MX" sz="1400"/>
              <a:t>Una formación adecuada puede prevenir problemas legales, garantizando que todas las clasificaciones se realicen correctamente.</a:t>
            </a:r>
            <a:endParaRPr lang="es-CL" sz="1400"/>
          </a:p>
        </p:txBody>
      </p:sp>
      <p:pic>
        <p:nvPicPr>
          <p:cNvPr id="5" name="Marcador de contenido 4" descr="Estos son nuestros plazos para esta semana">
            <a:extLst>
              <a:ext uri="{FF2B5EF4-FFF2-40B4-BE49-F238E27FC236}">
                <a16:creationId xmlns:a16="http://schemas.microsoft.com/office/drawing/2014/main" id="{FBF2D5D1-56A0-487A-B977-5E67EAFBBA7C}"/>
              </a:ext>
            </a:extLst>
          </p:cNvPr>
          <p:cNvPicPr>
            <a:picLocks noGrp="1" noChangeAspect="1"/>
          </p:cNvPicPr>
          <p:nvPr>
            <p:ph sz="half" idx="1"/>
          </p:nvPr>
        </p:nvPicPr>
        <p:blipFill>
          <a:blip r:embed="rId3"/>
          <a:srcRect l="31761" r="13233"/>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993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DADA6061-97A4-DF48-4A39-0101458B8054}"/>
              </a:ext>
            </a:extLst>
          </p:cNvPr>
          <p:cNvSpPr>
            <a:spLocks noGrp="1"/>
          </p:cNvSpPr>
          <p:nvPr>
            <p:ph type="title"/>
          </p:nvPr>
        </p:nvSpPr>
        <p:spPr>
          <a:xfrm>
            <a:off x="640079" y="1572768"/>
            <a:ext cx="8162176" cy="1406993"/>
          </a:xfrm>
        </p:spPr>
        <p:txBody>
          <a:bodyPr anchor="b">
            <a:normAutofit/>
          </a:bodyPr>
          <a:lstStyle/>
          <a:p>
            <a:r>
              <a:rPr lang="es-CL" sz="6000"/>
              <a:t>Conclusión</a:t>
            </a:r>
          </a:p>
        </p:txBody>
      </p:sp>
      <p:graphicFrame>
        <p:nvGraphicFramePr>
          <p:cNvPr id="11" name="Marcador de contenido 2">
            <a:extLst>
              <a:ext uri="{FF2B5EF4-FFF2-40B4-BE49-F238E27FC236}">
                <a16:creationId xmlns:a16="http://schemas.microsoft.com/office/drawing/2014/main" id="{4C9BDC2D-133B-CEF9-4BDD-2AA22D0F53A4}"/>
              </a:ext>
            </a:extLst>
          </p:cNvPr>
          <p:cNvGraphicFramePr>
            <a:graphicFrameLocks noGrp="1"/>
          </p:cNvGraphicFramePr>
          <p:nvPr>
            <p:ph idx="1"/>
            <p:extLst>
              <p:ext uri="{D42A27DB-BD31-4B8C-83A1-F6EECF244321}">
                <p14:modId xmlns:p14="http://schemas.microsoft.com/office/powerpoint/2010/main" val="3224033662"/>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9435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5BCF8DBD-7B61-3DB5-1867-507BFB559AB5}"/>
              </a:ext>
            </a:extLst>
          </p:cNvPr>
          <p:cNvSpPr>
            <a:spLocks noGrp="1"/>
          </p:cNvSpPr>
          <p:nvPr>
            <p:ph type="ctrTitle"/>
          </p:nvPr>
        </p:nvSpPr>
        <p:spPr>
          <a:xfrm>
            <a:off x="559219" y="1115844"/>
            <a:ext cx="7680960" cy="4631911"/>
          </a:xfrm>
        </p:spPr>
        <p:txBody>
          <a:bodyPr anchor="b">
            <a:normAutofit/>
          </a:bodyPr>
          <a:lstStyle/>
          <a:p>
            <a:r>
              <a:rPr lang="es-CL" sz="6500"/>
              <a:t>Introducción a la clasificación arancelaria</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189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C194986-8BB2-92BE-5061-66A558229571}"/>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a:t>Definición y propósito</a:t>
            </a:r>
          </a:p>
        </p:txBody>
      </p:sp>
      <p:sp>
        <p:nvSpPr>
          <p:cNvPr id="4" name="Marcador de contenido 3">
            <a:extLst>
              <a:ext uri="{FF2B5EF4-FFF2-40B4-BE49-F238E27FC236}">
                <a16:creationId xmlns:a16="http://schemas.microsoft.com/office/drawing/2014/main" id="{F7869DD2-DA7F-022D-2228-11C45B38385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Clasificación Arancelaria</a:t>
            </a:r>
          </a:p>
          <a:p>
            <a:pPr marL="0" lvl="1" indent="0">
              <a:buNone/>
            </a:pPr>
            <a:r>
              <a:rPr lang="es-MX" sz="1400"/>
              <a:t>La clasificación arancelaria es un sistema que categoriza productos para aplicar tarifas correctas y regulaciones comerciales.</a:t>
            </a:r>
          </a:p>
          <a:p>
            <a:pPr marL="0" indent="0">
              <a:spcBef>
                <a:spcPts val="2500"/>
              </a:spcBef>
              <a:buNone/>
            </a:pPr>
            <a:r>
              <a:rPr lang="es-MX" sz="1400" b="1"/>
              <a:t>Facilitar el Comercio</a:t>
            </a:r>
          </a:p>
          <a:p>
            <a:pPr marL="0" lvl="1" indent="0">
              <a:buNone/>
            </a:pPr>
            <a:r>
              <a:rPr lang="es-MX" sz="1400"/>
              <a:t>El propósito de la clasificación arancelaria es facilitar el comercio internacional y asegurar procesos comerciales más eficientes.</a:t>
            </a:r>
          </a:p>
          <a:p>
            <a:pPr marL="0" indent="0">
              <a:spcBef>
                <a:spcPts val="2500"/>
              </a:spcBef>
              <a:buNone/>
            </a:pPr>
            <a:r>
              <a:rPr lang="es-MX" sz="1400" b="1"/>
              <a:t>Recopilación de Datos</a:t>
            </a:r>
          </a:p>
          <a:p>
            <a:pPr marL="0" lvl="1" indent="0">
              <a:buNone/>
            </a:pPr>
            <a:r>
              <a:rPr lang="es-MX" sz="1400"/>
              <a:t>Permite la recopilación de datos estadísticos sobre el comercio, contribuyendo a análisis y toma de decisiones informadas.</a:t>
            </a:r>
            <a:endParaRPr lang="es-CL" sz="1400"/>
          </a:p>
        </p:txBody>
      </p:sp>
      <p:pic>
        <p:nvPicPr>
          <p:cNvPr id="5" name="Marcador de contenido 4" descr="Inversión y rentabilidad sostenibles">
            <a:extLst>
              <a:ext uri="{FF2B5EF4-FFF2-40B4-BE49-F238E27FC236}">
                <a16:creationId xmlns:a16="http://schemas.microsoft.com/office/drawing/2014/main" id="{CB4982AE-4F16-4089-82F4-A4CEF36F437A}"/>
              </a:ext>
            </a:extLst>
          </p:cNvPr>
          <p:cNvPicPr>
            <a:picLocks noGrp="1" noChangeAspect="1"/>
          </p:cNvPicPr>
          <p:nvPr>
            <p:ph sz="half" idx="1"/>
          </p:nvPr>
        </p:nvPicPr>
        <p:blipFill>
          <a:blip r:embed="rId3"/>
          <a:srcRect l="31947" r="13046"/>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289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414B2F-8638-3073-BC2E-B28862D95224}"/>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Historia de la clasificación arancelaria</a:t>
            </a:r>
          </a:p>
        </p:txBody>
      </p:sp>
      <p:pic>
        <p:nvPicPr>
          <p:cNvPr id="5" name="Marcador de contenido 4" descr="Pensamiento Creativo">
            <a:extLst>
              <a:ext uri="{FF2B5EF4-FFF2-40B4-BE49-F238E27FC236}">
                <a16:creationId xmlns:a16="http://schemas.microsoft.com/office/drawing/2014/main" id="{2F35CF67-74E2-4B0D-A44E-41D1ED7AC5EA}"/>
              </a:ext>
            </a:extLst>
          </p:cNvPr>
          <p:cNvPicPr>
            <a:picLocks noGrp="1" noChangeAspect="1"/>
          </p:cNvPicPr>
          <p:nvPr>
            <p:ph sz="half" idx="1"/>
          </p:nvPr>
        </p:nvPicPr>
        <p:blipFill>
          <a:blip r:embed="rId3"/>
          <a:srcRect l="23846" r="14280"/>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CDA76653-DC32-CB6F-CEA0-70132B63023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Evolución de la Clasificación</a:t>
            </a:r>
          </a:p>
          <a:p>
            <a:pPr marL="0" lvl="1" indent="0">
              <a:buNone/>
            </a:pPr>
            <a:r>
              <a:rPr lang="es-MX" sz="1400"/>
              <a:t>La clasificación arancelaria ha cambiado desde métodos simples hasta sistemas más complejos y estandarizados a lo largo del tiempo.</a:t>
            </a:r>
          </a:p>
          <a:p>
            <a:pPr marL="0" indent="0">
              <a:spcBef>
                <a:spcPts val="2500"/>
              </a:spcBef>
              <a:buNone/>
            </a:pPr>
            <a:r>
              <a:rPr lang="es-MX" sz="1400" b="1"/>
              <a:t>Sistema Armonizado</a:t>
            </a:r>
          </a:p>
          <a:p>
            <a:pPr marL="0" lvl="1" indent="0">
              <a:buNone/>
            </a:pPr>
            <a:r>
              <a:rPr lang="es-MX" sz="1400"/>
              <a:t>El Sistema Armonizado, establecido en 1988, es un marco estándar que facilita la clasificación de productos a nivel internacional.</a:t>
            </a:r>
          </a:p>
          <a:p>
            <a:pPr marL="0" indent="0">
              <a:spcBef>
                <a:spcPts val="2500"/>
              </a:spcBef>
              <a:buNone/>
            </a:pPr>
            <a:r>
              <a:rPr lang="es-MX" sz="1400" b="1"/>
              <a:t>Impacto Internacional</a:t>
            </a:r>
          </a:p>
          <a:p>
            <a:pPr marL="0" lvl="1" indent="0">
              <a:buNone/>
            </a:pPr>
            <a:r>
              <a:rPr lang="es-MX" sz="1400"/>
              <a:t>La implementación del Sistema Armonizado ha mejorado la cooperación aduanera y el comercio internacional entre los países.</a:t>
            </a:r>
            <a:endParaRPr lang="es-CL" sz="1400"/>
          </a:p>
        </p:txBody>
      </p:sp>
    </p:spTree>
    <p:extLst>
      <p:ext uri="{BB962C8B-B14F-4D97-AF65-F5344CB8AC3E}">
        <p14:creationId xmlns:p14="http://schemas.microsoft.com/office/powerpoint/2010/main" val="3404116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89EACF5D-8393-0EC3-81D8-BBFD96770F65}"/>
              </a:ext>
            </a:extLst>
          </p:cNvPr>
          <p:cNvSpPr>
            <a:spLocks noGrp="1"/>
          </p:cNvSpPr>
          <p:nvPr>
            <p:ph type="title"/>
          </p:nvPr>
        </p:nvSpPr>
        <p:spPr>
          <a:xfrm>
            <a:off x="640080" y="914400"/>
            <a:ext cx="3412998" cy="1839433"/>
          </a:xfrm>
        </p:spPr>
        <p:txBody>
          <a:bodyPr>
            <a:normAutofit/>
          </a:bodyPr>
          <a:lstStyle/>
          <a:p>
            <a:r>
              <a:rPr lang="es-CL" sz="3600"/>
              <a:t>Importancia en el comercio internacional</a:t>
            </a:r>
          </a:p>
        </p:txBody>
      </p:sp>
      <p:graphicFrame>
        <p:nvGraphicFramePr>
          <p:cNvPr id="4" name="Marcador de contenido 4">
            <a:extLst>
              <a:ext uri="{FF2B5EF4-FFF2-40B4-BE49-F238E27FC236}">
                <a16:creationId xmlns:a16="http://schemas.microsoft.com/office/drawing/2014/main" id="{803108E6-8FBF-4CE9-B913-15EB9D75276E}"/>
              </a:ext>
            </a:extLst>
          </p:cNvPr>
          <p:cNvGraphicFramePr>
            <a:graphicFrameLocks noGrp="1"/>
          </p:cNvGraphicFramePr>
          <p:nvPr>
            <p:ph idx="1"/>
            <p:extLst>
              <p:ext uri="{D42A27DB-BD31-4B8C-83A1-F6EECF244321}">
                <p14:modId xmlns:p14="http://schemas.microsoft.com/office/powerpoint/2010/main" val="248220930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77219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9830F217-1DFD-766B-08DE-C029EB001DF6}"/>
              </a:ext>
            </a:extLst>
          </p:cNvPr>
          <p:cNvSpPr>
            <a:spLocks noGrp="1"/>
          </p:cNvSpPr>
          <p:nvPr>
            <p:ph type="ctrTitle"/>
          </p:nvPr>
        </p:nvSpPr>
        <p:spPr>
          <a:xfrm>
            <a:off x="559219" y="1115844"/>
            <a:ext cx="7680960" cy="4631911"/>
          </a:xfrm>
        </p:spPr>
        <p:txBody>
          <a:bodyPr anchor="b">
            <a:normAutofit/>
          </a:bodyPr>
          <a:lstStyle/>
          <a:p>
            <a:r>
              <a:rPr lang="es-CL" sz="6500"/>
              <a:t>Estructura del Sistema Armonizado (SA)</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15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2F1B92A-C011-602C-9CAB-76D3872C434F}"/>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sz="3700"/>
              <a:t>Codificación y nomenclatura</a:t>
            </a:r>
          </a:p>
        </p:txBody>
      </p:sp>
      <p:sp>
        <p:nvSpPr>
          <p:cNvPr id="4" name="Marcador de contenido 3">
            <a:extLst>
              <a:ext uri="{FF2B5EF4-FFF2-40B4-BE49-F238E27FC236}">
                <a16:creationId xmlns:a16="http://schemas.microsoft.com/office/drawing/2014/main" id="{20475BB2-461E-BB29-547A-DD4404F3404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Sistema de Códigos Numéricos</a:t>
            </a:r>
          </a:p>
          <a:p>
            <a:pPr marL="0" lvl="1" indent="0">
              <a:buNone/>
            </a:pPr>
            <a:r>
              <a:rPr lang="es-MX" sz="1400"/>
              <a:t>El Sistema Armonizado utiliza códigos numéricos de seis dígitos para clasificar mercancías en categorías específicas.</a:t>
            </a:r>
          </a:p>
          <a:p>
            <a:pPr marL="0" indent="0">
              <a:spcBef>
                <a:spcPts val="2500"/>
              </a:spcBef>
              <a:buNone/>
            </a:pPr>
            <a:r>
              <a:rPr lang="es-MX" sz="1400" b="1"/>
              <a:t>Facilitación de Identificación</a:t>
            </a:r>
          </a:p>
          <a:p>
            <a:pPr marL="0" lvl="1" indent="0">
              <a:buNone/>
            </a:pPr>
            <a:r>
              <a:rPr lang="es-MX" sz="1400"/>
              <a:t>Estos códigos facilitan la identificación de productos en el comercio internacional, mejorando la eficiencia y la comunicación.</a:t>
            </a:r>
          </a:p>
          <a:p>
            <a:pPr marL="0" indent="0">
              <a:spcBef>
                <a:spcPts val="2500"/>
              </a:spcBef>
              <a:buNone/>
            </a:pPr>
            <a:r>
              <a:rPr lang="es-MX" sz="1400" b="1"/>
              <a:t>Uniformidad en el Comercio</a:t>
            </a:r>
          </a:p>
          <a:p>
            <a:pPr marL="0" lvl="1" indent="0">
              <a:buNone/>
            </a:pPr>
            <a:r>
              <a:rPr lang="es-MX" sz="1400"/>
              <a:t>El uso del Sistema Armonizado garantiza la uniformidad en el comercio internacional, evitando confusiones y errores en la clasificación.</a:t>
            </a:r>
            <a:endParaRPr lang="es-CL" sz="1400"/>
          </a:p>
        </p:txBody>
      </p:sp>
      <p:pic>
        <p:nvPicPr>
          <p:cNvPr id="5" name="Marcador de contenido 4" descr="Script de computadora en una pantalla">
            <a:extLst>
              <a:ext uri="{FF2B5EF4-FFF2-40B4-BE49-F238E27FC236}">
                <a16:creationId xmlns:a16="http://schemas.microsoft.com/office/drawing/2014/main" id="{0E70CE2C-AE88-4ECA-93D8-7CF458B26BA1}"/>
              </a:ext>
            </a:extLst>
          </p:cNvPr>
          <p:cNvPicPr>
            <a:picLocks noGrp="1" noChangeAspect="1"/>
          </p:cNvPicPr>
          <p:nvPr>
            <p:ph sz="half" idx="1"/>
          </p:nvPr>
        </p:nvPicPr>
        <p:blipFill>
          <a:blip r:embed="rId3"/>
          <a:srcRect l="2009" r="42985"/>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270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E75479-D712-5141-690D-57B269C421E6}"/>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a:t>Categorías y capítulos</a:t>
            </a:r>
          </a:p>
        </p:txBody>
      </p:sp>
      <p:sp>
        <p:nvSpPr>
          <p:cNvPr id="4" name="Marcador de contenido 3">
            <a:extLst>
              <a:ext uri="{FF2B5EF4-FFF2-40B4-BE49-F238E27FC236}">
                <a16:creationId xmlns:a16="http://schemas.microsoft.com/office/drawing/2014/main" id="{A0056A65-6DD1-70F6-D769-D8B1F655CDD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Sistema Armonizado</a:t>
            </a:r>
          </a:p>
          <a:p>
            <a:pPr marL="0" lvl="1" indent="0">
              <a:buNone/>
            </a:pPr>
            <a:r>
              <a:rPr lang="es-MX" sz="1400"/>
              <a:t>El Sistema Armonizado es una nomenclatura internacional que clasifica productos según su naturaleza y usos, facilitando el comercio global.</a:t>
            </a:r>
          </a:p>
          <a:p>
            <a:pPr marL="0" indent="0">
              <a:spcBef>
                <a:spcPts val="2500"/>
              </a:spcBef>
              <a:buNone/>
            </a:pPr>
            <a:r>
              <a:rPr lang="es-MX" sz="1400" b="1"/>
              <a:t>Categorías de Productos</a:t>
            </a:r>
          </a:p>
          <a:p>
            <a:pPr marL="0" lvl="1" indent="0">
              <a:buNone/>
            </a:pPr>
            <a:r>
              <a:rPr lang="es-MX" sz="1400"/>
              <a:t>Los productos se agrupan en categorías basadas en sus características, lo que permite una mejor identificación y gestión de aranceles.</a:t>
            </a:r>
          </a:p>
          <a:p>
            <a:pPr marL="0" indent="0">
              <a:spcBef>
                <a:spcPts val="2500"/>
              </a:spcBef>
              <a:buNone/>
            </a:pPr>
            <a:r>
              <a:rPr lang="es-MX" sz="1400" b="1"/>
              <a:t>Identificación de Aranceles</a:t>
            </a:r>
          </a:p>
          <a:p>
            <a:pPr marL="0" lvl="1" indent="0">
              <a:buNone/>
            </a:pPr>
            <a:r>
              <a:rPr lang="es-MX" sz="1400"/>
              <a:t>La clasificación en capítulos ayuda a los comerciantes a identificar aranceles aplicables de manera eficiente, optimizando así el proceso de importación y exportación.</a:t>
            </a:r>
            <a:endParaRPr lang="es-CL" sz="1400"/>
          </a:p>
        </p:txBody>
      </p:sp>
      <p:pic>
        <p:nvPicPr>
          <p:cNvPr id="5" name="Marcador de contenido 4" descr="Mujeres empresarias construyendo una torre de carrera.">
            <a:extLst>
              <a:ext uri="{FF2B5EF4-FFF2-40B4-BE49-F238E27FC236}">
                <a16:creationId xmlns:a16="http://schemas.microsoft.com/office/drawing/2014/main" id="{E35D61BF-7AD6-4A6A-8A40-AEBA835AEC12}"/>
              </a:ext>
            </a:extLst>
          </p:cNvPr>
          <p:cNvPicPr>
            <a:picLocks noGrp="1" noChangeAspect="1"/>
          </p:cNvPicPr>
          <p:nvPr>
            <p:ph sz="half" idx="1"/>
          </p:nvPr>
        </p:nvPicPr>
        <p:blipFill>
          <a:blip r:embed="rId3"/>
          <a:srcRect l="13202" r="3179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340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2531</Words>
  <Application>Microsoft Office PowerPoint</Application>
  <PresentationFormat>Panorámica</PresentationFormat>
  <Paragraphs>169</Paragraphs>
  <Slides>23</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Aptos</vt:lpstr>
      <vt:lpstr>Arial</vt:lpstr>
      <vt:lpstr>Bierstadt</vt:lpstr>
      <vt:lpstr>Grandview Display</vt:lpstr>
      <vt:lpstr>DashVTI</vt:lpstr>
      <vt:lpstr>Comprendiendo la clasificación arancelaria: Fundamentos y aplicaciones</vt:lpstr>
      <vt:lpstr>Puntos Clave de la Presentación</vt:lpstr>
      <vt:lpstr>Introducción a la clasificación arancelaria</vt:lpstr>
      <vt:lpstr>Definición y propósito</vt:lpstr>
      <vt:lpstr>Historia de la clasificación arancelaria</vt:lpstr>
      <vt:lpstr>Importancia en el comercio internacional</vt:lpstr>
      <vt:lpstr>Estructura del Sistema Armonizado (SA)</vt:lpstr>
      <vt:lpstr>Codificación y nomenclatura</vt:lpstr>
      <vt:lpstr>Categorías y capítulos</vt:lpstr>
      <vt:lpstr>Subpartidas y descripciones detalladas</vt:lpstr>
      <vt:lpstr>Procedimiento de clasificación arancelaria</vt:lpstr>
      <vt:lpstr>Identificación de productos</vt:lpstr>
      <vt:lpstr>Uso de notas explicativas</vt:lpstr>
      <vt:lpstr>Aplicación de reglas generales de interpretación</vt:lpstr>
      <vt:lpstr>Impacto de la clasificación arancelaria en el comercio</vt:lpstr>
      <vt:lpstr>Tarifas y derechos de aduana</vt:lpstr>
      <vt:lpstr>Consideraciones legales y regulaciones</vt:lpstr>
      <vt:lpstr>Beneficios y desafíos para los exportadores e importadores</vt:lpstr>
      <vt:lpstr>Herramientas y recursos para la clasificación arancelaria</vt:lpstr>
      <vt:lpstr>Bases de datos y buscadores oficiales</vt:lpstr>
      <vt:lpstr>Consultoría y servicios especializados</vt:lpstr>
      <vt:lpstr>Capacitación y educación continua</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2025-07-02T22:01:39Z</dcterms:created>
  <dcterms:modified xsi:type="dcterms:W3CDTF">2025-07-02T22:04:28Z</dcterms:modified>
</cp:coreProperties>
</file>