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l origen en un acuerdo comercial: Importancia y aspectos clave" id="{DC3D12B3-B5C2-45A1-A045-286E62F526D2}">
          <p14:sldIdLst>
            <p14:sldId id="2561"/>
            <p14:sldId id="2562"/>
          </p14:sldIdLst>
        </p14:section>
        <p14:section name="Definición de origen en el contexto comercial" id="{C18B78EC-9519-4D1D-8ECF-0522DBC7EFB7}">
          <p14:sldIdLst>
            <p14:sldId id="2563"/>
            <p14:sldId id="2564"/>
            <p14:sldId id="2565"/>
            <p14:sldId id="2566"/>
          </p14:sldIdLst>
        </p14:section>
        <p14:section name="Procedimientos para determinar el origen" id="{F7EA3027-399E-4576-90D2-2F416BAC473C}">
          <p14:sldIdLst>
            <p14:sldId id="2567"/>
            <p14:sldId id="2568"/>
            <p14:sldId id="2569"/>
            <p14:sldId id="2570"/>
          </p14:sldIdLst>
        </p14:section>
        <p14:section name="Impacto del origen en los acuerdos comerciales" id="{C34D91D8-B0E1-428B-BD24-5CADAE5D3639}">
          <p14:sldIdLst>
            <p14:sldId id="2571"/>
            <p14:sldId id="2572"/>
            <p14:sldId id="2573"/>
            <p14:sldId id="2574"/>
          </p14:sldIdLst>
        </p14:section>
        <p14:section name="Desafíos y controversias relacionadas con el origen" id="{96DE9B5D-06EA-49CB-8A81-0338DECA6B69}">
          <p14:sldIdLst>
            <p14:sldId id="2575"/>
            <p14:sldId id="2576"/>
            <p14:sldId id="2577"/>
            <p14:sldId id="2578"/>
          </p14:sldIdLst>
        </p14:section>
        <p14:section name="Tendencias y evolución del concepto de origen" id="{8DA0BFFD-778D-42F1-8386-0A53735C0477}">
          <p14:sldIdLst>
            <p14:sldId id="2579"/>
            <p14:sldId id="2580"/>
            <p14:sldId id="2581"/>
            <p14:sldId id="2582"/>
          </p14:sldIdLst>
        </p14:section>
        <p14:section name="Conclusión" id="{EF250D11-F243-416A-B38B-9813501799FF}">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BC8AD-5AD4-4BF8-8445-B774CCA292EA}"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97B4E7C1-F141-4B94-B612-D9DCEDAF4004}">
      <dgm:prSet/>
      <dgm:spPr/>
      <dgm:t>
        <a:bodyPr/>
        <a:lstStyle/>
        <a:p>
          <a:pPr>
            <a:lnSpc>
              <a:spcPct val="100000"/>
            </a:lnSpc>
            <a:defRPr b="1"/>
          </a:pPr>
          <a:r>
            <a:rPr lang="es-CL"/>
            <a:t>Lugar de Producción</a:t>
          </a:r>
        </a:p>
      </dgm:t>
    </dgm:pt>
    <dgm:pt modelId="{6114050B-C224-49A8-948A-2436A7723B89}" type="parTrans" cxnId="{2CCF4212-CA49-4278-A367-4C1446F9D6AB}">
      <dgm:prSet/>
      <dgm:spPr/>
      <dgm:t>
        <a:bodyPr/>
        <a:lstStyle/>
        <a:p>
          <a:endParaRPr lang="es-CL"/>
        </a:p>
      </dgm:t>
    </dgm:pt>
    <dgm:pt modelId="{6CABE918-58D1-4D84-B318-842068F4D5F9}" type="sibTrans" cxnId="{2CCF4212-CA49-4278-A367-4C1446F9D6AB}">
      <dgm:prSet/>
      <dgm:spPr/>
      <dgm:t>
        <a:bodyPr/>
        <a:lstStyle/>
        <a:p>
          <a:pPr>
            <a:lnSpc>
              <a:spcPct val="100000"/>
            </a:lnSpc>
            <a:defRPr b="1"/>
          </a:pPr>
          <a:endParaRPr lang="es-CL"/>
        </a:p>
      </dgm:t>
    </dgm:pt>
    <dgm:pt modelId="{0474B32C-732A-4627-A5B6-7A06C482CC0C}">
      <dgm:prSet/>
      <dgm:spPr/>
      <dgm:t>
        <a:bodyPr/>
        <a:lstStyle/>
        <a:p>
          <a:pPr>
            <a:lnSpc>
              <a:spcPct val="100000"/>
            </a:lnSpc>
          </a:pPr>
          <a:r>
            <a:rPr lang="es-CL"/>
            <a:t>El lugar de producción es fundamental para determinar el origen de un producto, asegurando que provenga de un país específico.</a:t>
          </a:r>
        </a:p>
      </dgm:t>
    </dgm:pt>
    <dgm:pt modelId="{E2CFC59D-6689-4A7A-91E3-EC7A779AA2FB}" type="parTrans" cxnId="{934875ED-5AF6-4218-92D5-23DE30AF12E6}">
      <dgm:prSet/>
      <dgm:spPr/>
      <dgm:t>
        <a:bodyPr/>
        <a:lstStyle/>
        <a:p>
          <a:endParaRPr lang="es-CL"/>
        </a:p>
      </dgm:t>
    </dgm:pt>
    <dgm:pt modelId="{359A13CA-78F4-4FCF-A853-957A9780F0B4}" type="sibTrans" cxnId="{934875ED-5AF6-4218-92D5-23DE30AF12E6}">
      <dgm:prSet/>
      <dgm:spPr/>
      <dgm:t>
        <a:bodyPr/>
        <a:lstStyle/>
        <a:p>
          <a:endParaRPr lang="es-CL"/>
        </a:p>
      </dgm:t>
    </dgm:pt>
    <dgm:pt modelId="{56AA51FD-C67D-4741-B141-EF1E0D9CA13B}">
      <dgm:prSet/>
      <dgm:spPr/>
      <dgm:t>
        <a:bodyPr/>
        <a:lstStyle/>
        <a:p>
          <a:pPr>
            <a:lnSpc>
              <a:spcPct val="100000"/>
            </a:lnSpc>
            <a:defRPr b="1"/>
          </a:pPr>
          <a:r>
            <a:rPr lang="es-CL"/>
            <a:t>Transformación Significativa</a:t>
          </a:r>
        </a:p>
      </dgm:t>
    </dgm:pt>
    <dgm:pt modelId="{9C65A4D3-5F16-4A38-A327-67B2877B2130}" type="parTrans" cxnId="{BD5C970F-72DF-425E-A597-E6CE7937D2DC}">
      <dgm:prSet/>
      <dgm:spPr/>
      <dgm:t>
        <a:bodyPr/>
        <a:lstStyle/>
        <a:p>
          <a:endParaRPr lang="es-CL"/>
        </a:p>
      </dgm:t>
    </dgm:pt>
    <dgm:pt modelId="{6E0C347A-6CA2-4ED7-8CC2-893162EC005D}" type="sibTrans" cxnId="{BD5C970F-72DF-425E-A597-E6CE7937D2DC}">
      <dgm:prSet/>
      <dgm:spPr/>
      <dgm:t>
        <a:bodyPr/>
        <a:lstStyle/>
        <a:p>
          <a:pPr>
            <a:lnSpc>
              <a:spcPct val="100000"/>
            </a:lnSpc>
            <a:defRPr b="1"/>
          </a:pPr>
          <a:endParaRPr lang="es-CL"/>
        </a:p>
      </dgm:t>
    </dgm:pt>
    <dgm:pt modelId="{B0E27C83-7AA5-42EC-A374-1AB4D53E1915}">
      <dgm:prSet/>
      <dgm:spPr/>
      <dgm:t>
        <a:bodyPr/>
        <a:lstStyle/>
        <a:p>
          <a:pPr>
            <a:lnSpc>
              <a:spcPct val="100000"/>
            </a:lnSpc>
          </a:pPr>
          <a:r>
            <a:rPr lang="es-CL"/>
            <a:t>La transformación significativa implica que un producto haya sido sustancialmente modificado en el país de origen, aumentando su valor y calificación.</a:t>
          </a:r>
        </a:p>
      </dgm:t>
    </dgm:pt>
    <dgm:pt modelId="{9F9FF70E-918A-472A-81F8-8B40501D8EA7}" type="parTrans" cxnId="{C074551D-8A88-465C-B6A5-238389CAFD95}">
      <dgm:prSet/>
      <dgm:spPr/>
      <dgm:t>
        <a:bodyPr/>
        <a:lstStyle/>
        <a:p>
          <a:endParaRPr lang="es-CL"/>
        </a:p>
      </dgm:t>
    </dgm:pt>
    <dgm:pt modelId="{EF486F06-87D1-411D-B782-ABFD8E8F83B1}" type="sibTrans" cxnId="{C074551D-8A88-465C-B6A5-238389CAFD95}">
      <dgm:prSet/>
      <dgm:spPr/>
      <dgm:t>
        <a:bodyPr/>
        <a:lstStyle/>
        <a:p>
          <a:endParaRPr lang="es-CL"/>
        </a:p>
      </dgm:t>
    </dgm:pt>
    <dgm:pt modelId="{A2707637-61AF-4284-96F5-F9056D596CCA}">
      <dgm:prSet/>
      <dgm:spPr/>
      <dgm:t>
        <a:bodyPr/>
        <a:lstStyle/>
        <a:p>
          <a:pPr>
            <a:lnSpc>
              <a:spcPct val="100000"/>
            </a:lnSpc>
            <a:defRPr b="1"/>
          </a:pPr>
          <a:r>
            <a:rPr lang="es-CL"/>
            <a:t>Valor Agregado</a:t>
          </a:r>
        </a:p>
      </dgm:t>
    </dgm:pt>
    <dgm:pt modelId="{6A611420-DAF4-4AC8-9269-33D95EF464C4}" type="parTrans" cxnId="{A97F9C72-22ED-45FD-8C6D-1BC09C0992B9}">
      <dgm:prSet/>
      <dgm:spPr/>
      <dgm:t>
        <a:bodyPr/>
        <a:lstStyle/>
        <a:p>
          <a:endParaRPr lang="es-CL"/>
        </a:p>
      </dgm:t>
    </dgm:pt>
    <dgm:pt modelId="{46816582-1DD9-4A64-A8A7-703F05B4652C}" type="sibTrans" cxnId="{A97F9C72-22ED-45FD-8C6D-1BC09C0992B9}">
      <dgm:prSet/>
      <dgm:spPr/>
      <dgm:t>
        <a:bodyPr/>
        <a:lstStyle/>
        <a:p>
          <a:endParaRPr lang="es-CL"/>
        </a:p>
      </dgm:t>
    </dgm:pt>
    <dgm:pt modelId="{128F091A-7A28-4C8F-8560-B096BA433275}">
      <dgm:prSet/>
      <dgm:spPr/>
      <dgm:t>
        <a:bodyPr/>
        <a:lstStyle/>
        <a:p>
          <a:pPr>
            <a:lnSpc>
              <a:spcPct val="100000"/>
            </a:lnSpc>
          </a:pPr>
          <a:r>
            <a:rPr lang="es-CL"/>
            <a:t>El valor agregado se refiere al incremento del valor de un producto debido a procesos adicionales realizados en el país de origen.</a:t>
          </a:r>
        </a:p>
      </dgm:t>
    </dgm:pt>
    <dgm:pt modelId="{6F92E0ED-9571-4734-A00B-935EE9B88299}" type="parTrans" cxnId="{EEE9B356-8D49-44B1-B928-5A211142D3D6}">
      <dgm:prSet/>
      <dgm:spPr/>
      <dgm:t>
        <a:bodyPr/>
        <a:lstStyle/>
        <a:p>
          <a:endParaRPr lang="es-CL"/>
        </a:p>
      </dgm:t>
    </dgm:pt>
    <dgm:pt modelId="{8A93D305-3998-418A-B21E-32AFAC4EC1B0}" type="sibTrans" cxnId="{EEE9B356-8D49-44B1-B928-5A211142D3D6}">
      <dgm:prSet/>
      <dgm:spPr/>
      <dgm:t>
        <a:bodyPr/>
        <a:lstStyle/>
        <a:p>
          <a:endParaRPr lang="es-CL"/>
        </a:p>
      </dgm:t>
    </dgm:pt>
    <dgm:pt modelId="{A1E662DC-8152-4264-A229-B9FA59DD585C}" type="pres">
      <dgm:prSet presAssocID="{207BC8AD-5AD4-4BF8-8445-B774CCA292EA}" presName="Root" presStyleCnt="0">
        <dgm:presLayoutVars>
          <dgm:dir/>
          <dgm:resizeHandles val="exact"/>
        </dgm:presLayoutVars>
      </dgm:prSet>
      <dgm:spPr/>
    </dgm:pt>
    <dgm:pt modelId="{36B48B1B-7C8D-4B98-B7D1-E0F424E1AD48}" type="pres">
      <dgm:prSet presAssocID="{97B4E7C1-F141-4B94-B612-D9DCEDAF4004}" presName="Composite" presStyleCnt="0"/>
      <dgm:spPr/>
    </dgm:pt>
    <dgm:pt modelId="{ADA585A0-AB8D-4F44-A022-33A46740823E}" type="pres">
      <dgm:prSet presAssocID="{97B4E7C1-F141-4B94-B612-D9DCEDAF400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250" r="1" b="2"/>
          <a:stretch/>
        </a:blipFill>
      </dgm:spPr>
      <dgm:extLst>
        <a:ext uri="{E40237B7-FDA0-4F09-8148-C483321AD2D9}">
          <dgm14:cNvPr xmlns:dgm14="http://schemas.microsoft.com/office/drawing/2010/diagram" id="0" name="" descr="Chinchetas en EE. UU."/>
        </a:ext>
      </dgm:extLst>
    </dgm:pt>
    <dgm:pt modelId="{594007CE-514B-49C3-AC22-6E98AAC79BBA}" type="pres">
      <dgm:prSet presAssocID="{97B4E7C1-F141-4B94-B612-D9DCEDAF4004}" presName="Subtitle" presStyleLbl="revTx" presStyleIdx="0" presStyleCnt="6">
        <dgm:presLayoutVars>
          <dgm:chMax val="0"/>
          <dgm:bulletEnabled/>
        </dgm:presLayoutVars>
      </dgm:prSet>
      <dgm:spPr/>
    </dgm:pt>
    <dgm:pt modelId="{7C27AFBC-B0DB-416A-85D5-0E0B37460052}" type="pres">
      <dgm:prSet presAssocID="{97B4E7C1-F141-4B94-B612-D9DCEDAF4004}" presName="Description" presStyleLbl="revTx" presStyleIdx="1" presStyleCnt="6">
        <dgm:presLayoutVars>
          <dgm:bulletEnabled/>
        </dgm:presLayoutVars>
      </dgm:prSet>
      <dgm:spPr/>
    </dgm:pt>
    <dgm:pt modelId="{CF81DFB9-B171-48DC-B6F3-50B6BEAA3EB5}" type="pres">
      <dgm:prSet presAssocID="{6CABE918-58D1-4D84-B318-842068F4D5F9}" presName="sibTrans" presStyleLbl="sibTrans2D1" presStyleIdx="0" presStyleCnt="0"/>
      <dgm:spPr/>
    </dgm:pt>
    <dgm:pt modelId="{903CA553-68F2-4AA1-B922-6B55AFA6E248}" type="pres">
      <dgm:prSet presAssocID="{56AA51FD-C67D-4741-B141-EF1E0D9CA13B}" presName="Composite" presStyleCnt="0"/>
      <dgm:spPr/>
    </dgm:pt>
    <dgm:pt modelId="{6C9CE31E-01C8-4C73-ADB4-FBF846E60F86}" type="pres">
      <dgm:prSet presAssocID="{56AA51FD-C67D-4741-B141-EF1E0D9CA13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2997" r="10254" b="2"/>
          <a:stretch/>
        </a:blipFill>
      </dgm:spPr>
      <dgm:extLst>
        <a:ext uri="{E40237B7-FDA0-4F09-8148-C483321AD2D9}">
          <dgm14:cNvPr xmlns:dgm14="http://schemas.microsoft.com/office/drawing/2010/diagram" id="0" name="" descr="Engranajes de transmisión"/>
        </a:ext>
      </dgm:extLst>
    </dgm:pt>
    <dgm:pt modelId="{747DB7B0-C8A4-4FA1-92A7-3E54BDE248F1}" type="pres">
      <dgm:prSet presAssocID="{56AA51FD-C67D-4741-B141-EF1E0D9CA13B}" presName="Subtitle" presStyleLbl="revTx" presStyleIdx="2" presStyleCnt="6">
        <dgm:presLayoutVars>
          <dgm:chMax val="0"/>
          <dgm:bulletEnabled/>
        </dgm:presLayoutVars>
      </dgm:prSet>
      <dgm:spPr/>
    </dgm:pt>
    <dgm:pt modelId="{DF64FCC8-DDC9-4DF9-9D3A-4C853C466058}" type="pres">
      <dgm:prSet presAssocID="{56AA51FD-C67D-4741-B141-EF1E0D9CA13B}" presName="Description" presStyleLbl="revTx" presStyleIdx="3" presStyleCnt="6">
        <dgm:presLayoutVars>
          <dgm:bulletEnabled/>
        </dgm:presLayoutVars>
      </dgm:prSet>
      <dgm:spPr/>
    </dgm:pt>
    <dgm:pt modelId="{A770BFCD-BF55-4576-8483-E64A02CEC80A}" type="pres">
      <dgm:prSet presAssocID="{6E0C347A-6CA2-4ED7-8CC2-893162EC005D}" presName="sibTrans" presStyleLbl="sibTrans2D1" presStyleIdx="0" presStyleCnt="0"/>
      <dgm:spPr/>
    </dgm:pt>
    <dgm:pt modelId="{0522CBAD-C919-49F7-B0E7-DC5BC8DA1FD7}" type="pres">
      <dgm:prSet presAssocID="{A2707637-61AF-4284-96F5-F9056D596CCA}" presName="Composite" presStyleCnt="0"/>
      <dgm:spPr/>
    </dgm:pt>
    <dgm:pt modelId="{492AAA7E-C447-4999-A694-C8ADA598B5FA}" type="pres">
      <dgm:prSet presAssocID="{A2707637-61AF-4284-96F5-F9056D596CC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3682" r="19569" b="2"/>
          <a:stretch/>
        </a:blipFill>
      </dgm:spPr>
      <dgm:extLst>
        <a:ext uri="{E40237B7-FDA0-4F09-8148-C483321AD2D9}">
          <dgm14:cNvPr xmlns:dgm14="http://schemas.microsoft.com/office/drawing/2010/diagram" id="0" name="" descr="Concepto del producto, mano con bloques del alfabeto sobre mesa de madera"/>
        </a:ext>
      </dgm:extLst>
    </dgm:pt>
    <dgm:pt modelId="{60364F46-B787-4A1D-B000-841877DDE809}" type="pres">
      <dgm:prSet presAssocID="{A2707637-61AF-4284-96F5-F9056D596CCA}" presName="Subtitle" presStyleLbl="revTx" presStyleIdx="4" presStyleCnt="6">
        <dgm:presLayoutVars>
          <dgm:chMax val="0"/>
          <dgm:bulletEnabled/>
        </dgm:presLayoutVars>
      </dgm:prSet>
      <dgm:spPr/>
    </dgm:pt>
    <dgm:pt modelId="{6B842DF8-530F-4367-8224-292F6B4D2C29}" type="pres">
      <dgm:prSet presAssocID="{A2707637-61AF-4284-96F5-F9056D596CCA}" presName="Description" presStyleLbl="revTx" presStyleIdx="5" presStyleCnt="6">
        <dgm:presLayoutVars>
          <dgm:bulletEnabled/>
        </dgm:presLayoutVars>
      </dgm:prSet>
      <dgm:spPr/>
    </dgm:pt>
  </dgm:ptLst>
  <dgm:cxnLst>
    <dgm:cxn modelId="{BD5C970F-72DF-425E-A597-E6CE7937D2DC}" srcId="{207BC8AD-5AD4-4BF8-8445-B774CCA292EA}" destId="{56AA51FD-C67D-4741-B141-EF1E0D9CA13B}" srcOrd="1" destOrd="0" parTransId="{9C65A4D3-5F16-4A38-A327-67B2877B2130}" sibTransId="{6E0C347A-6CA2-4ED7-8CC2-893162EC005D}"/>
    <dgm:cxn modelId="{2CCF4212-CA49-4278-A367-4C1446F9D6AB}" srcId="{207BC8AD-5AD4-4BF8-8445-B774CCA292EA}" destId="{97B4E7C1-F141-4B94-B612-D9DCEDAF4004}" srcOrd="0" destOrd="0" parTransId="{6114050B-C224-49A8-948A-2436A7723B89}" sibTransId="{6CABE918-58D1-4D84-B318-842068F4D5F9}"/>
    <dgm:cxn modelId="{CF02701A-BD8A-402A-8916-E76485E35757}" type="presOf" srcId="{207BC8AD-5AD4-4BF8-8445-B774CCA292EA}" destId="{A1E662DC-8152-4264-A229-B9FA59DD585C}" srcOrd="0" destOrd="0" presId="urn:microsoft.com/office/officeart/2024/3/layout/verticalVisualTextBlock1"/>
    <dgm:cxn modelId="{C074551D-8A88-465C-B6A5-238389CAFD95}" srcId="{56AA51FD-C67D-4741-B141-EF1E0D9CA13B}" destId="{B0E27C83-7AA5-42EC-A374-1AB4D53E1915}" srcOrd="0" destOrd="0" parTransId="{9F9FF70E-918A-472A-81F8-8B40501D8EA7}" sibTransId="{EF486F06-87D1-411D-B782-ABFD8E8F83B1}"/>
    <dgm:cxn modelId="{21819426-3B81-4DE7-9F69-6F704441CB2C}" type="presOf" srcId="{0474B32C-732A-4627-A5B6-7A06C482CC0C}" destId="{7C27AFBC-B0DB-416A-85D5-0E0B37460052}" srcOrd="0" destOrd="0" presId="urn:microsoft.com/office/officeart/2024/3/layout/verticalVisualTextBlock1"/>
    <dgm:cxn modelId="{007C1935-1FAA-4B37-B6BE-CC74DC0A461D}" type="presOf" srcId="{128F091A-7A28-4C8F-8560-B096BA433275}" destId="{6B842DF8-530F-4367-8224-292F6B4D2C29}" srcOrd="0" destOrd="0" presId="urn:microsoft.com/office/officeart/2024/3/layout/verticalVisualTextBlock1"/>
    <dgm:cxn modelId="{0E4F8D5B-E3F0-4C28-A90D-FFF4EFDC640A}" type="presOf" srcId="{97B4E7C1-F141-4B94-B612-D9DCEDAF4004}" destId="{594007CE-514B-49C3-AC22-6E98AAC79BBA}" srcOrd="0" destOrd="0" presId="urn:microsoft.com/office/officeart/2024/3/layout/verticalVisualTextBlock1"/>
    <dgm:cxn modelId="{9707FA4F-6C87-465C-887F-0AFF9650A8EA}" type="presOf" srcId="{6CABE918-58D1-4D84-B318-842068F4D5F9}" destId="{CF81DFB9-B171-48DC-B6F3-50B6BEAA3EB5}" srcOrd="0" destOrd="0" presId="urn:microsoft.com/office/officeart/2024/3/layout/verticalVisualTextBlock1"/>
    <dgm:cxn modelId="{B3CE9771-5D9E-4250-A8C8-FE5989ABCEF0}" type="presOf" srcId="{6E0C347A-6CA2-4ED7-8CC2-893162EC005D}" destId="{A770BFCD-BF55-4576-8483-E64A02CEC80A}" srcOrd="0" destOrd="0" presId="urn:microsoft.com/office/officeart/2024/3/layout/verticalVisualTextBlock1"/>
    <dgm:cxn modelId="{A97F9C72-22ED-45FD-8C6D-1BC09C0992B9}" srcId="{207BC8AD-5AD4-4BF8-8445-B774CCA292EA}" destId="{A2707637-61AF-4284-96F5-F9056D596CCA}" srcOrd="2" destOrd="0" parTransId="{6A611420-DAF4-4AC8-9269-33D95EF464C4}" sibTransId="{46816582-1DD9-4A64-A8A7-703F05B4652C}"/>
    <dgm:cxn modelId="{EEE9B356-8D49-44B1-B928-5A211142D3D6}" srcId="{A2707637-61AF-4284-96F5-F9056D596CCA}" destId="{128F091A-7A28-4C8F-8560-B096BA433275}" srcOrd="0" destOrd="0" parTransId="{6F92E0ED-9571-4734-A00B-935EE9B88299}" sibTransId="{8A93D305-3998-418A-B21E-32AFAC4EC1B0}"/>
    <dgm:cxn modelId="{BABE017C-8682-4D58-848C-F29A526A05D7}" type="presOf" srcId="{56AA51FD-C67D-4741-B141-EF1E0D9CA13B}" destId="{747DB7B0-C8A4-4FA1-92A7-3E54BDE248F1}" srcOrd="0" destOrd="0" presId="urn:microsoft.com/office/officeart/2024/3/layout/verticalVisualTextBlock1"/>
    <dgm:cxn modelId="{25CDB5C9-5AE7-46FF-96F5-6B352DD16A50}" type="presOf" srcId="{A2707637-61AF-4284-96F5-F9056D596CCA}" destId="{60364F46-B787-4A1D-B000-841877DDE809}" srcOrd="0" destOrd="0" presId="urn:microsoft.com/office/officeart/2024/3/layout/verticalVisualTextBlock1"/>
    <dgm:cxn modelId="{934875ED-5AF6-4218-92D5-23DE30AF12E6}" srcId="{97B4E7C1-F141-4B94-B612-D9DCEDAF4004}" destId="{0474B32C-732A-4627-A5B6-7A06C482CC0C}" srcOrd="0" destOrd="0" parTransId="{E2CFC59D-6689-4A7A-91E3-EC7A779AA2FB}" sibTransId="{359A13CA-78F4-4FCF-A853-957A9780F0B4}"/>
    <dgm:cxn modelId="{797EEFF4-E9BE-43F2-AA07-13EDD9DB5BB9}" type="presOf" srcId="{B0E27C83-7AA5-42EC-A374-1AB4D53E1915}" destId="{DF64FCC8-DDC9-4DF9-9D3A-4C853C466058}" srcOrd="0" destOrd="0" presId="urn:microsoft.com/office/officeart/2024/3/layout/verticalVisualTextBlock1"/>
    <dgm:cxn modelId="{110F4DCF-59B3-4AC9-BB9E-E9F53238A97D}" type="presParOf" srcId="{A1E662DC-8152-4264-A229-B9FA59DD585C}" destId="{36B48B1B-7C8D-4B98-B7D1-E0F424E1AD48}" srcOrd="0" destOrd="0" presId="urn:microsoft.com/office/officeart/2024/3/layout/verticalVisualTextBlock1"/>
    <dgm:cxn modelId="{7E4D6542-928D-461F-A7F8-3958FE083699}" type="presParOf" srcId="{36B48B1B-7C8D-4B98-B7D1-E0F424E1AD48}" destId="{ADA585A0-AB8D-4F44-A022-33A46740823E}" srcOrd="0" destOrd="0" presId="urn:microsoft.com/office/officeart/2024/3/layout/verticalVisualTextBlock1"/>
    <dgm:cxn modelId="{4E0FCCF5-E367-40CB-AF93-62E06A7A86DE}" type="presParOf" srcId="{36B48B1B-7C8D-4B98-B7D1-E0F424E1AD48}" destId="{594007CE-514B-49C3-AC22-6E98AAC79BBA}" srcOrd="1" destOrd="0" presId="urn:microsoft.com/office/officeart/2024/3/layout/verticalVisualTextBlock1"/>
    <dgm:cxn modelId="{9095428B-28FE-4F96-AC72-D826030D15C8}" type="presParOf" srcId="{36B48B1B-7C8D-4B98-B7D1-E0F424E1AD48}" destId="{7C27AFBC-B0DB-416A-85D5-0E0B37460052}" srcOrd="2" destOrd="0" presId="urn:microsoft.com/office/officeart/2024/3/layout/verticalVisualTextBlock1"/>
    <dgm:cxn modelId="{7899299B-0CE0-4D27-B4C3-2A1833918085}" type="presParOf" srcId="{A1E662DC-8152-4264-A229-B9FA59DD585C}" destId="{CF81DFB9-B171-48DC-B6F3-50B6BEAA3EB5}" srcOrd="1" destOrd="0" presId="urn:microsoft.com/office/officeart/2024/3/layout/verticalVisualTextBlock1"/>
    <dgm:cxn modelId="{E10593F7-AEFE-4BAB-9667-7E00440214E3}" type="presParOf" srcId="{A1E662DC-8152-4264-A229-B9FA59DD585C}" destId="{903CA553-68F2-4AA1-B922-6B55AFA6E248}" srcOrd="2" destOrd="0" presId="urn:microsoft.com/office/officeart/2024/3/layout/verticalVisualTextBlock1"/>
    <dgm:cxn modelId="{0967EAC0-CD17-4799-A3D1-C05EAA0379E6}" type="presParOf" srcId="{903CA553-68F2-4AA1-B922-6B55AFA6E248}" destId="{6C9CE31E-01C8-4C73-ADB4-FBF846E60F86}" srcOrd="0" destOrd="0" presId="urn:microsoft.com/office/officeart/2024/3/layout/verticalVisualTextBlock1"/>
    <dgm:cxn modelId="{DF59539C-FACA-4CDC-9FA8-2434FC75CA2F}" type="presParOf" srcId="{903CA553-68F2-4AA1-B922-6B55AFA6E248}" destId="{747DB7B0-C8A4-4FA1-92A7-3E54BDE248F1}" srcOrd="1" destOrd="0" presId="urn:microsoft.com/office/officeart/2024/3/layout/verticalVisualTextBlock1"/>
    <dgm:cxn modelId="{DEC9242C-FEE9-4A0A-8DF2-A63301D0162B}" type="presParOf" srcId="{903CA553-68F2-4AA1-B922-6B55AFA6E248}" destId="{DF64FCC8-DDC9-4DF9-9D3A-4C853C466058}" srcOrd="2" destOrd="0" presId="urn:microsoft.com/office/officeart/2024/3/layout/verticalVisualTextBlock1"/>
    <dgm:cxn modelId="{D62A6532-AFA2-4351-AA11-4EE16D77905F}" type="presParOf" srcId="{A1E662DC-8152-4264-A229-B9FA59DD585C}" destId="{A770BFCD-BF55-4576-8483-E64A02CEC80A}" srcOrd="3" destOrd="0" presId="urn:microsoft.com/office/officeart/2024/3/layout/verticalVisualTextBlock1"/>
    <dgm:cxn modelId="{AA55C13B-51EC-49D1-88A2-0B7F6E09433D}" type="presParOf" srcId="{A1E662DC-8152-4264-A229-B9FA59DD585C}" destId="{0522CBAD-C919-49F7-B0E7-DC5BC8DA1FD7}" srcOrd="4" destOrd="0" presId="urn:microsoft.com/office/officeart/2024/3/layout/verticalVisualTextBlock1"/>
    <dgm:cxn modelId="{EBAC88E6-FD6C-4414-886B-79DCCC7C7B96}" type="presParOf" srcId="{0522CBAD-C919-49F7-B0E7-DC5BC8DA1FD7}" destId="{492AAA7E-C447-4999-A694-C8ADA598B5FA}" srcOrd="0" destOrd="0" presId="urn:microsoft.com/office/officeart/2024/3/layout/verticalVisualTextBlock1"/>
    <dgm:cxn modelId="{05318C7F-579A-44C3-9733-B25EC266870C}" type="presParOf" srcId="{0522CBAD-C919-49F7-B0E7-DC5BC8DA1FD7}" destId="{60364F46-B787-4A1D-B000-841877DDE809}" srcOrd="1" destOrd="0" presId="urn:microsoft.com/office/officeart/2024/3/layout/verticalVisualTextBlock1"/>
    <dgm:cxn modelId="{36918B93-75F5-46D9-A511-25E6543BA309}" type="presParOf" srcId="{0522CBAD-C919-49F7-B0E7-DC5BC8DA1FD7}" destId="{6B842DF8-530F-4367-8224-292F6B4D2C2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402E0-61D9-48AB-84A3-6973575C429A}"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4EC747FD-DE97-44D7-82EB-C8AFC57A932A}">
      <dgm:prSet/>
      <dgm:spPr/>
      <dgm:t>
        <a:bodyPr/>
        <a:lstStyle/>
        <a:p>
          <a:pPr>
            <a:lnSpc>
              <a:spcPct val="100000"/>
            </a:lnSpc>
            <a:defRPr b="1"/>
          </a:pPr>
          <a:r>
            <a:rPr lang="es-CL"/>
            <a:t>Acuerdos Comerciales</a:t>
          </a:r>
        </a:p>
      </dgm:t>
    </dgm:pt>
    <dgm:pt modelId="{030D9C99-57C6-40A2-AB91-13982D583021}" type="parTrans" cxnId="{EA78F8F9-0868-41E1-9090-8DCCC590CB93}">
      <dgm:prSet/>
      <dgm:spPr/>
      <dgm:t>
        <a:bodyPr/>
        <a:lstStyle/>
        <a:p>
          <a:endParaRPr lang="es-CL"/>
        </a:p>
      </dgm:t>
    </dgm:pt>
    <dgm:pt modelId="{BBBE6172-3EF6-4BB3-869F-913D125DC5D7}" type="sibTrans" cxnId="{EA78F8F9-0868-41E1-9090-8DCCC590CB93}">
      <dgm:prSet/>
      <dgm:spPr/>
      <dgm:t>
        <a:bodyPr/>
        <a:lstStyle/>
        <a:p>
          <a:pPr>
            <a:lnSpc>
              <a:spcPct val="100000"/>
            </a:lnSpc>
            <a:defRPr b="1"/>
          </a:pPr>
          <a:endParaRPr lang="es-CL"/>
        </a:p>
      </dgm:t>
    </dgm:pt>
    <dgm:pt modelId="{1F5B302E-0279-4013-9CBC-942457002C42}">
      <dgm:prSet/>
      <dgm:spPr/>
      <dgm:t>
        <a:bodyPr/>
        <a:lstStyle/>
        <a:p>
          <a:pPr>
            <a:lnSpc>
              <a:spcPct val="100000"/>
            </a:lnSpc>
          </a:pPr>
          <a:r>
            <a:rPr lang="es-CL"/>
            <a:t>Los acuerdos comerciales permiten la reducción de aranceles y facilitan el intercambio de productos entre países, promoviendo el comercio internacional.</a:t>
          </a:r>
        </a:p>
      </dgm:t>
    </dgm:pt>
    <dgm:pt modelId="{0EFF3C64-53DB-46C1-8DD2-3E57284E5180}" type="parTrans" cxnId="{77448B3B-AD9E-409E-B7D0-88081A52A6BE}">
      <dgm:prSet/>
      <dgm:spPr/>
      <dgm:t>
        <a:bodyPr/>
        <a:lstStyle/>
        <a:p>
          <a:endParaRPr lang="es-CL"/>
        </a:p>
      </dgm:t>
    </dgm:pt>
    <dgm:pt modelId="{6EBB508F-1160-48D7-874C-9BA85289A9AA}" type="sibTrans" cxnId="{77448B3B-AD9E-409E-B7D0-88081A52A6BE}">
      <dgm:prSet/>
      <dgm:spPr/>
      <dgm:t>
        <a:bodyPr/>
        <a:lstStyle/>
        <a:p>
          <a:endParaRPr lang="es-CL"/>
        </a:p>
      </dgm:t>
    </dgm:pt>
    <dgm:pt modelId="{4DEEC1EF-30CF-4E81-A06A-1992F9C49243}">
      <dgm:prSet/>
      <dgm:spPr/>
      <dgm:t>
        <a:bodyPr/>
        <a:lstStyle/>
        <a:p>
          <a:pPr>
            <a:lnSpc>
              <a:spcPct val="100000"/>
            </a:lnSpc>
            <a:defRPr b="1"/>
          </a:pPr>
          <a:r>
            <a:rPr lang="es-CL"/>
            <a:t>Beneficios Arancelarios</a:t>
          </a:r>
        </a:p>
      </dgm:t>
    </dgm:pt>
    <dgm:pt modelId="{9D65A404-C6B6-4B20-9884-50373D9B741C}" type="parTrans" cxnId="{7C81DA75-BDF7-4C19-9AF9-E23029D31B16}">
      <dgm:prSet/>
      <dgm:spPr/>
      <dgm:t>
        <a:bodyPr/>
        <a:lstStyle/>
        <a:p>
          <a:endParaRPr lang="es-CL"/>
        </a:p>
      </dgm:t>
    </dgm:pt>
    <dgm:pt modelId="{43306C18-A648-4AB2-887A-E2F31DAF3B42}" type="sibTrans" cxnId="{7C81DA75-BDF7-4C19-9AF9-E23029D31B16}">
      <dgm:prSet/>
      <dgm:spPr/>
      <dgm:t>
        <a:bodyPr/>
        <a:lstStyle/>
        <a:p>
          <a:pPr>
            <a:lnSpc>
              <a:spcPct val="100000"/>
            </a:lnSpc>
            <a:defRPr b="1"/>
          </a:pPr>
          <a:endParaRPr lang="es-CL"/>
        </a:p>
      </dgm:t>
    </dgm:pt>
    <dgm:pt modelId="{8F787E15-0815-4F12-8CEB-F385FD00D035}">
      <dgm:prSet/>
      <dgm:spPr/>
      <dgm:t>
        <a:bodyPr/>
        <a:lstStyle/>
        <a:p>
          <a:pPr>
            <a:lnSpc>
              <a:spcPct val="100000"/>
            </a:lnSpc>
          </a:pPr>
          <a:r>
            <a:rPr lang="es-CL"/>
            <a:t>Los beneficios arancelarios proporcionan ventajas competitivas a las empresas al reducir los costos de importación y exportación de productos.</a:t>
          </a:r>
        </a:p>
      </dgm:t>
    </dgm:pt>
    <dgm:pt modelId="{5507D6B9-1C82-422F-ABDB-981376A80E90}" type="parTrans" cxnId="{5276E61B-6034-4E77-92A8-45D662BD96F6}">
      <dgm:prSet/>
      <dgm:spPr/>
      <dgm:t>
        <a:bodyPr/>
        <a:lstStyle/>
        <a:p>
          <a:endParaRPr lang="es-CL"/>
        </a:p>
      </dgm:t>
    </dgm:pt>
    <dgm:pt modelId="{D1210AF8-0DD6-4338-B4F6-E3AD97DC9A30}" type="sibTrans" cxnId="{5276E61B-6034-4E77-92A8-45D662BD96F6}">
      <dgm:prSet/>
      <dgm:spPr/>
      <dgm:t>
        <a:bodyPr/>
        <a:lstStyle/>
        <a:p>
          <a:endParaRPr lang="es-CL"/>
        </a:p>
      </dgm:t>
    </dgm:pt>
    <dgm:pt modelId="{A3F50C2F-E4E4-4BC9-B0CD-9EA21775D579}">
      <dgm:prSet/>
      <dgm:spPr/>
      <dgm:t>
        <a:bodyPr/>
        <a:lstStyle/>
        <a:p>
          <a:pPr>
            <a:lnSpc>
              <a:spcPct val="100000"/>
            </a:lnSpc>
            <a:defRPr b="1"/>
          </a:pPr>
          <a:r>
            <a:rPr lang="es-CL"/>
            <a:t>Comercio Internacional</a:t>
          </a:r>
        </a:p>
      </dgm:t>
    </dgm:pt>
    <dgm:pt modelId="{C4C583BF-D097-48E9-B7E1-A558F6BF8E61}" type="parTrans" cxnId="{6A6A4E78-8AC5-467E-8568-920C19616C24}">
      <dgm:prSet/>
      <dgm:spPr/>
      <dgm:t>
        <a:bodyPr/>
        <a:lstStyle/>
        <a:p>
          <a:endParaRPr lang="es-CL"/>
        </a:p>
      </dgm:t>
    </dgm:pt>
    <dgm:pt modelId="{6F22D066-A189-4FBF-ABAE-C6B2151E1A3E}" type="sibTrans" cxnId="{6A6A4E78-8AC5-467E-8568-920C19616C24}">
      <dgm:prSet/>
      <dgm:spPr/>
      <dgm:t>
        <a:bodyPr/>
        <a:lstStyle/>
        <a:p>
          <a:endParaRPr lang="es-CL"/>
        </a:p>
      </dgm:t>
    </dgm:pt>
    <dgm:pt modelId="{4790D838-D7CB-49A0-9CB6-FA1FA8C7C6AA}">
      <dgm:prSet/>
      <dgm:spPr/>
      <dgm:t>
        <a:bodyPr/>
        <a:lstStyle/>
        <a:p>
          <a:pPr>
            <a:lnSpc>
              <a:spcPct val="100000"/>
            </a:lnSpc>
          </a:pPr>
          <a:r>
            <a:rPr lang="es-CL"/>
            <a:t>Participar en el comercio internacional puede resultar en ahorros significativos y oportunidades de mercado ampliadas para las empresas.</a:t>
          </a:r>
        </a:p>
      </dgm:t>
    </dgm:pt>
    <dgm:pt modelId="{F8D804CA-14B8-4098-B179-06AB03A27047}" type="parTrans" cxnId="{BDD6BC39-5518-4E63-9A89-F46ED6F3BD70}">
      <dgm:prSet/>
      <dgm:spPr/>
      <dgm:t>
        <a:bodyPr/>
        <a:lstStyle/>
        <a:p>
          <a:endParaRPr lang="es-CL"/>
        </a:p>
      </dgm:t>
    </dgm:pt>
    <dgm:pt modelId="{4A12E1FD-AB4B-48CB-B467-7BE9761B0976}" type="sibTrans" cxnId="{BDD6BC39-5518-4E63-9A89-F46ED6F3BD70}">
      <dgm:prSet/>
      <dgm:spPr/>
      <dgm:t>
        <a:bodyPr/>
        <a:lstStyle/>
        <a:p>
          <a:endParaRPr lang="es-CL"/>
        </a:p>
      </dgm:t>
    </dgm:pt>
    <dgm:pt modelId="{AD7C74D2-8B5D-48F1-AC8A-35F2D93C66D3}" type="pres">
      <dgm:prSet presAssocID="{D36402E0-61D9-48AB-84A3-6973575C429A}" presName="Root" presStyleCnt="0">
        <dgm:presLayoutVars>
          <dgm:dir/>
          <dgm:resizeHandles val="exact"/>
        </dgm:presLayoutVars>
      </dgm:prSet>
      <dgm:spPr/>
    </dgm:pt>
    <dgm:pt modelId="{2B81B9DC-C1D2-42BC-88E4-9E0BD0157AEC}" type="pres">
      <dgm:prSet presAssocID="{4EC747FD-DE97-44D7-82EB-C8AFC57A932A}" presName="Composite" presStyleCnt="0"/>
      <dgm:spPr/>
    </dgm:pt>
    <dgm:pt modelId="{D5330F9E-0742-4E33-BE04-470220432D5D}" type="pres">
      <dgm:prSet presAssocID="{4EC747FD-DE97-44D7-82EB-C8AFC57A932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010" r="19495" b="6"/>
          <a:stretch/>
        </a:blipFill>
      </dgm:spPr>
      <dgm:extLst>
        <a:ext uri="{E40237B7-FDA0-4F09-8148-C483321AD2D9}">
          <dgm14:cNvPr xmlns:dgm14="http://schemas.microsoft.com/office/drawing/2010/diagram" id="0" name="" descr="Hombres de negocios que se dan la mano contra el mapa del mundo, concepto de negocio global"/>
        </a:ext>
      </dgm:extLst>
    </dgm:pt>
    <dgm:pt modelId="{8651D86C-1F33-4A47-A822-1F48E45C1496}" type="pres">
      <dgm:prSet presAssocID="{4EC747FD-DE97-44D7-82EB-C8AFC57A932A}" presName="Subtitle" presStyleLbl="revTx" presStyleIdx="0" presStyleCnt="6">
        <dgm:presLayoutVars>
          <dgm:chMax val="0"/>
          <dgm:bulletEnabled/>
        </dgm:presLayoutVars>
      </dgm:prSet>
      <dgm:spPr/>
    </dgm:pt>
    <dgm:pt modelId="{C26C7FC4-C7DA-43F8-A99C-935F257B672F}" type="pres">
      <dgm:prSet presAssocID="{4EC747FD-DE97-44D7-82EB-C8AFC57A932A}" presName="Description" presStyleLbl="revTx" presStyleIdx="1" presStyleCnt="6">
        <dgm:presLayoutVars>
          <dgm:bulletEnabled/>
        </dgm:presLayoutVars>
      </dgm:prSet>
      <dgm:spPr/>
    </dgm:pt>
    <dgm:pt modelId="{51A7F361-D79A-4041-8044-D8C5948537DE}" type="pres">
      <dgm:prSet presAssocID="{BBBE6172-3EF6-4BB3-869F-913D125DC5D7}" presName="sibTrans" presStyleLbl="sibTrans2D1" presStyleIdx="0" presStyleCnt="0"/>
      <dgm:spPr/>
    </dgm:pt>
    <dgm:pt modelId="{AD03F87B-F1CC-4C24-83B3-E9B526767223}" type="pres">
      <dgm:prSet presAssocID="{4DEEC1EF-30CF-4E81-A06A-1992F9C49243}" presName="Composite" presStyleCnt="0"/>
      <dgm:spPr/>
    </dgm:pt>
    <dgm:pt modelId="{5233B557-1D1E-4F1F-8901-2930F21312BE}" type="pres">
      <dgm:prSet presAssocID="{4DEEC1EF-30CF-4E81-A06A-1992F9C4924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999" r="15252" b="2"/>
          <a:stretch/>
        </a:blipFill>
      </dgm:spPr>
      <dgm:extLst>
        <a:ext uri="{E40237B7-FDA0-4F09-8148-C483321AD2D9}">
          <dgm14:cNvPr xmlns:dgm14="http://schemas.microsoft.com/office/drawing/2010/diagram" id="0" name="" descr="Moneda de dólar de exposición múltiple, se eliminaron todos los logotipos en los contenedores de carga."/>
        </a:ext>
      </dgm:extLst>
    </dgm:pt>
    <dgm:pt modelId="{98D0F1E6-351B-499B-8781-BE4AD0D13F13}" type="pres">
      <dgm:prSet presAssocID="{4DEEC1EF-30CF-4E81-A06A-1992F9C49243}" presName="Subtitle" presStyleLbl="revTx" presStyleIdx="2" presStyleCnt="6">
        <dgm:presLayoutVars>
          <dgm:chMax val="0"/>
          <dgm:bulletEnabled/>
        </dgm:presLayoutVars>
      </dgm:prSet>
      <dgm:spPr/>
    </dgm:pt>
    <dgm:pt modelId="{397FD8B8-67E9-405A-8515-F80019781BA4}" type="pres">
      <dgm:prSet presAssocID="{4DEEC1EF-30CF-4E81-A06A-1992F9C49243}" presName="Description" presStyleLbl="revTx" presStyleIdx="3" presStyleCnt="6">
        <dgm:presLayoutVars>
          <dgm:bulletEnabled/>
        </dgm:presLayoutVars>
      </dgm:prSet>
      <dgm:spPr/>
    </dgm:pt>
    <dgm:pt modelId="{3D83551F-B148-48C4-9673-639A407C9D21}" type="pres">
      <dgm:prSet presAssocID="{43306C18-A648-4AB2-887A-E2F31DAF3B42}" presName="sibTrans" presStyleLbl="sibTrans2D1" presStyleIdx="0" presStyleCnt="0"/>
      <dgm:spPr/>
    </dgm:pt>
    <dgm:pt modelId="{F84B718B-3346-40CC-B3DB-09A9A0690C7F}" type="pres">
      <dgm:prSet presAssocID="{A3F50C2F-E4E4-4BC9-B0CD-9EA21775D579}" presName="Composite" presStyleCnt="0"/>
      <dgm:spPr/>
    </dgm:pt>
    <dgm:pt modelId="{E1B96DFD-FCCE-49C7-BE3F-F8C31E2A0292}" type="pres">
      <dgm:prSet presAssocID="{A3F50C2F-E4E4-4BC9-B0CD-9EA21775D57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1661" r="11590" b="2"/>
          <a:stretch/>
        </a:blipFill>
      </dgm:spPr>
      <dgm:extLst>
        <a:ext uri="{E40237B7-FDA0-4F09-8148-C483321AD2D9}">
          <dgm14:cNvPr xmlns:dgm14="http://schemas.microsoft.com/office/drawing/2010/diagram" id="0" name="" descr="Mapa digital con fondo de fuga de luz"/>
        </a:ext>
      </dgm:extLst>
    </dgm:pt>
    <dgm:pt modelId="{134C60F9-55D4-486B-A88D-2E91759698D1}" type="pres">
      <dgm:prSet presAssocID="{A3F50C2F-E4E4-4BC9-B0CD-9EA21775D579}" presName="Subtitle" presStyleLbl="revTx" presStyleIdx="4" presStyleCnt="6">
        <dgm:presLayoutVars>
          <dgm:chMax val="0"/>
          <dgm:bulletEnabled/>
        </dgm:presLayoutVars>
      </dgm:prSet>
      <dgm:spPr/>
    </dgm:pt>
    <dgm:pt modelId="{7FBBECCE-CEE0-47B5-B3A2-B1AADF524374}" type="pres">
      <dgm:prSet presAssocID="{A3F50C2F-E4E4-4BC9-B0CD-9EA21775D579}" presName="Description" presStyleLbl="revTx" presStyleIdx="5" presStyleCnt="6">
        <dgm:presLayoutVars>
          <dgm:bulletEnabled/>
        </dgm:presLayoutVars>
      </dgm:prSet>
      <dgm:spPr/>
    </dgm:pt>
  </dgm:ptLst>
  <dgm:cxnLst>
    <dgm:cxn modelId="{451E270B-F02F-4B49-92FB-02E944416C96}" type="presOf" srcId="{BBBE6172-3EF6-4BB3-869F-913D125DC5D7}" destId="{51A7F361-D79A-4041-8044-D8C5948537DE}" srcOrd="0" destOrd="0" presId="urn:microsoft.com/office/officeart/2024/3/layout/verticalVisualTextBlock1"/>
    <dgm:cxn modelId="{D9A58A0F-16BF-4849-9FF0-6C92AD1FCB99}" type="presOf" srcId="{D36402E0-61D9-48AB-84A3-6973575C429A}" destId="{AD7C74D2-8B5D-48F1-AC8A-35F2D93C66D3}" srcOrd="0" destOrd="0" presId="urn:microsoft.com/office/officeart/2024/3/layout/verticalVisualTextBlock1"/>
    <dgm:cxn modelId="{5276E61B-6034-4E77-92A8-45D662BD96F6}" srcId="{4DEEC1EF-30CF-4E81-A06A-1992F9C49243}" destId="{8F787E15-0815-4F12-8CEB-F385FD00D035}" srcOrd="0" destOrd="0" parTransId="{5507D6B9-1C82-422F-ABDB-981376A80E90}" sibTransId="{D1210AF8-0DD6-4338-B4F6-E3AD97DC9A30}"/>
    <dgm:cxn modelId="{6AF6C41C-F987-4236-8D29-F98AC9BCBE1B}" type="presOf" srcId="{4790D838-D7CB-49A0-9CB6-FA1FA8C7C6AA}" destId="{7FBBECCE-CEE0-47B5-B3A2-B1AADF524374}" srcOrd="0" destOrd="0" presId="urn:microsoft.com/office/officeart/2024/3/layout/verticalVisualTextBlock1"/>
    <dgm:cxn modelId="{BDD6BC39-5518-4E63-9A89-F46ED6F3BD70}" srcId="{A3F50C2F-E4E4-4BC9-B0CD-9EA21775D579}" destId="{4790D838-D7CB-49A0-9CB6-FA1FA8C7C6AA}" srcOrd="0" destOrd="0" parTransId="{F8D804CA-14B8-4098-B179-06AB03A27047}" sibTransId="{4A12E1FD-AB4B-48CB-B467-7BE9761B0976}"/>
    <dgm:cxn modelId="{77448B3B-AD9E-409E-B7D0-88081A52A6BE}" srcId="{4EC747FD-DE97-44D7-82EB-C8AFC57A932A}" destId="{1F5B302E-0279-4013-9CBC-942457002C42}" srcOrd="0" destOrd="0" parTransId="{0EFF3C64-53DB-46C1-8DD2-3E57284E5180}" sibTransId="{6EBB508F-1160-48D7-874C-9BA85289A9AA}"/>
    <dgm:cxn modelId="{C3453C6C-503E-48EC-AFC8-BE74458DC493}" type="presOf" srcId="{4DEEC1EF-30CF-4E81-A06A-1992F9C49243}" destId="{98D0F1E6-351B-499B-8781-BE4AD0D13F13}" srcOrd="0" destOrd="0" presId="urn:microsoft.com/office/officeart/2024/3/layout/verticalVisualTextBlock1"/>
    <dgm:cxn modelId="{66D7E973-06EC-4DD0-9B7B-3FB4626867D3}" type="presOf" srcId="{43306C18-A648-4AB2-887A-E2F31DAF3B42}" destId="{3D83551F-B148-48C4-9673-639A407C9D21}" srcOrd="0" destOrd="0" presId="urn:microsoft.com/office/officeart/2024/3/layout/verticalVisualTextBlock1"/>
    <dgm:cxn modelId="{B9B26854-1F91-4352-AC4B-0876E34545B2}" type="presOf" srcId="{8F787E15-0815-4F12-8CEB-F385FD00D035}" destId="{397FD8B8-67E9-405A-8515-F80019781BA4}" srcOrd="0" destOrd="0" presId="urn:microsoft.com/office/officeart/2024/3/layout/verticalVisualTextBlock1"/>
    <dgm:cxn modelId="{7C81DA75-BDF7-4C19-9AF9-E23029D31B16}" srcId="{D36402E0-61D9-48AB-84A3-6973575C429A}" destId="{4DEEC1EF-30CF-4E81-A06A-1992F9C49243}" srcOrd="1" destOrd="0" parTransId="{9D65A404-C6B6-4B20-9884-50373D9B741C}" sibTransId="{43306C18-A648-4AB2-887A-E2F31DAF3B42}"/>
    <dgm:cxn modelId="{6A6A4E78-8AC5-467E-8568-920C19616C24}" srcId="{D36402E0-61D9-48AB-84A3-6973575C429A}" destId="{A3F50C2F-E4E4-4BC9-B0CD-9EA21775D579}" srcOrd="2" destOrd="0" parTransId="{C4C583BF-D097-48E9-B7E1-A558F6BF8E61}" sibTransId="{6F22D066-A189-4FBF-ABAE-C6B2151E1A3E}"/>
    <dgm:cxn modelId="{2938A39E-2152-49EB-984F-0ACB42451A1F}" type="presOf" srcId="{A3F50C2F-E4E4-4BC9-B0CD-9EA21775D579}" destId="{134C60F9-55D4-486B-A88D-2E91759698D1}" srcOrd="0" destOrd="0" presId="urn:microsoft.com/office/officeart/2024/3/layout/verticalVisualTextBlock1"/>
    <dgm:cxn modelId="{0A9869E8-9EFD-4D5C-B7FF-AD60432ACC8A}" type="presOf" srcId="{1F5B302E-0279-4013-9CBC-942457002C42}" destId="{C26C7FC4-C7DA-43F8-A99C-935F257B672F}" srcOrd="0" destOrd="0" presId="urn:microsoft.com/office/officeart/2024/3/layout/verticalVisualTextBlock1"/>
    <dgm:cxn modelId="{EA78F8F9-0868-41E1-9090-8DCCC590CB93}" srcId="{D36402E0-61D9-48AB-84A3-6973575C429A}" destId="{4EC747FD-DE97-44D7-82EB-C8AFC57A932A}" srcOrd="0" destOrd="0" parTransId="{030D9C99-57C6-40A2-AB91-13982D583021}" sibTransId="{BBBE6172-3EF6-4BB3-869F-913D125DC5D7}"/>
    <dgm:cxn modelId="{A6B582FB-88AE-4A83-BD3A-A835ECD233C7}" type="presOf" srcId="{4EC747FD-DE97-44D7-82EB-C8AFC57A932A}" destId="{8651D86C-1F33-4A47-A822-1F48E45C1496}" srcOrd="0" destOrd="0" presId="urn:microsoft.com/office/officeart/2024/3/layout/verticalVisualTextBlock1"/>
    <dgm:cxn modelId="{6A6A37FE-34B6-4B52-8B25-055346C7CFCC}" type="presParOf" srcId="{AD7C74D2-8B5D-48F1-AC8A-35F2D93C66D3}" destId="{2B81B9DC-C1D2-42BC-88E4-9E0BD0157AEC}" srcOrd="0" destOrd="0" presId="urn:microsoft.com/office/officeart/2024/3/layout/verticalVisualTextBlock1"/>
    <dgm:cxn modelId="{419297C7-CBAC-49A3-9C7E-E7DF8A3CBDC6}" type="presParOf" srcId="{2B81B9DC-C1D2-42BC-88E4-9E0BD0157AEC}" destId="{D5330F9E-0742-4E33-BE04-470220432D5D}" srcOrd="0" destOrd="0" presId="urn:microsoft.com/office/officeart/2024/3/layout/verticalVisualTextBlock1"/>
    <dgm:cxn modelId="{9D831B95-33EA-478D-8E1F-7B27938C1FF1}" type="presParOf" srcId="{2B81B9DC-C1D2-42BC-88E4-9E0BD0157AEC}" destId="{8651D86C-1F33-4A47-A822-1F48E45C1496}" srcOrd="1" destOrd="0" presId="urn:microsoft.com/office/officeart/2024/3/layout/verticalVisualTextBlock1"/>
    <dgm:cxn modelId="{57936DC4-57B0-434C-BD71-485B0E200DCA}" type="presParOf" srcId="{2B81B9DC-C1D2-42BC-88E4-9E0BD0157AEC}" destId="{C26C7FC4-C7DA-43F8-A99C-935F257B672F}" srcOrd="2" destOrd="0" presId="urn:microsoft.com/office/officeart/2024/3/layout/verticalVisualTextBlock1"/>
    <dgm:cxn modelId="{7306AED5-6DCF-4313-BF01-52AA75BC45C0}" type="presParOf" srcId="{AD7C74D2-8B5D-48F1-AC8A-35F2D93C66D3}" destId="{51A7F361-D79A-4041-8044-D8C5948537DE}" srcOrd="1" destOrd="0" presId="urn:microsoft.com/office/officeart/2024/3/layout/verticalVisualTextBlock1"/>
    <dgm:cxn modelId="{6A6DA58A-2AC2-4329-B5FF-A21DC57A1C48}" type="presParOf" srcId="{AD7C74D2-8B5D-48F1-AC8A-35F2D93C66D3}" destId="{AD03F87B-F1CC-4C24-83B3-E9B526767223}" srcOrd="2" destOrd="0" presId="urn:microsoft.com/office/officeart/2024/3/layout/verticalVisualTextBlock1"/>
    <dgm:cxn modelId="{E25100A4-39C0-4B97-832D-FC8BFDC85B44}" type="presParOf" srcId="{AD03F87B-F1CC-4C24-83B3-E9B526767223}" destId="{5233B557-1D1E-4F1F-8901-2930F21312BE}" srcOrd="0" destOrd="0" presId="urn:microsoft.com/office/officeart/2024/3/layout/verticalVisualTextBlock1"/>
    <dgm:cxn modelId="{EA844452-0323-4B73-AEED-9396954DB137}" type="presParOf" srcId="{AD03F87B-F1CC-4C24-83B3-E9B526767223}" destId="{98D0F1E6-351B-499B-8781-BE4AD0D13F13}" srcOrd="1" destOrd="0" presId="urn:microsoft.com/office/officeart/2024/3/layout/verticalVisualTextBlock1"/>
    <dgm:cxn modelId="{11B1DD32-8E20-447F-BF1F-BA1A35C6D9BE}" type="presParOf" srcId="{AD03F87B-F1CC-4C24-83B3-E9B526767223}" destId="{397FD8B8-67E9-405A-8515-F80019781BA4}" srcOrd="2" destOrd="0" presId="urn:microsoft.com/office/officeart/2024/3/layout/verticalVisualTextBlock1"/>
    <dgm:cxn modelId="{C899670E-C135-480D-A49E-844ACFB35B30}" type="presParOf" srcId="{AD7C74D2-8B5D-48F1-AC8A-35F2D93C66D3}" destId="{3D83551F-B148-48C4-9673-639A407C9D21}" srcOrd="3" destOrd="0" presId="urn:microsoft.com/office/officeart/2024/3/layout/verticalVisualTextBlock1"/>
    <dgm:cxn modelId="{185CC89E-0763-4364-A539-72D13E1C9E24}" type="presParOf" srcId="{AD7C74D2-8B5D-48F1-AC8A-35F2D93C66D3}" destId="{F84B718B-3346-40CC-B3DB-09A9A0690C7F}" srcOrd="4" destOrd="0" presId="urn:microsoft.com/office/officeart/2024/3/layout/verticalVisualTextBlock1"/>
    <dgm:cxn modelId="{4DD6052E-C122-472D-8B27-B13F9CE259C7}" type="presParOf" srcId="{F84B718B-3346-40CC-B3DB-09A9A0690C7F}" destId="{E1B96DFD-FCCE-49C7-BE3F-F8C31E2A0292}" srcOrd="0" destOrd="0" presId="urn:microsoft.com/office/officeart/2024/3/layout/verticalVisualTextBlock1"/>
    <dgm:cxn modelId="{29EF5187-EF8A-4AD0-B2CA-3A17C37B3D20}" type="presParOf" srcId="{F84B718B-3346-40CC-B3DB-09A9A0690C7F}" destId="{134C60F9-55D4-486B-A88D-2E91759698D1}" srcOrd="1" destOrd="0" presId="urn:microsoft.com/office/officeart/2024/3/layout/verticalVisualTextBlock1"/>
    <dgm:cxn modelId="{327BFAF5-026C-44EA-93DB-7BCAD10328E8}" type="presParOf" srcId="{F84B718B-3346-40CC-B3DB-09A9A0690C7F}" destId="{7FBBECCE-CEE0-47B5-B3A2-B1AADF52437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D6478-4022-4B1A-9078-5938CDD58471}"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87BAA93B-339C-4872-8FE0-073D18CF6BB0}">
      <dgm:prSet/>
      <dgm:spPr/>
      <dgm:t>
        <a:bodyPr/>
        <a:lstStyle/>
        <a:p>
          <a:pPr>
            <a:lnSpc>
              <a:spcPct val="100000"/>
            </a:lnSpc>
            <a:defRPr b="1"/>
          </a:pPr>
          <a:r>
            <a:rPr lang="es-CL"/>
            <a:t>Armonización de Normas</a:t>
          </a:r>
        </a:p>
      </dgm:t>
    </dgm:pt>
    <dgm:pt modelId="{C657FF5F-2BEF-453A-9583-70FF214D8662}" type="parTrans" cxnId="{A392D52E-BC86-4766-A334-5949353AF5C2}">
      <dgm:prSet/>
      <dgm:spPr/>
      <dgm:t>
        <a:bodyPr/>
        <a:lstStyle/>
        <a:p>
          <a:endParaRPr lang="es-CL"/>
        </a:p>
      </dgm:t>
    </dgm:pt>
    <dgm:pt modelId="{4C0D4FE9-BC71-49D5-95D8-4A0E1335CA54}" type="sibTrans" cxnId="{A392D52E-BC86-4766-A334-5949353AF5C2}">
      <dgm:prSet/>
      <dgm:spPr/>
      <dgm:t>
        <a:bodyPr/>
        <a:lstStyle/>
        <a:p>
          <a:pPr>
            <a:lnSpc>
              <a:spcPct val="100000"/>
            </a:lnSpc>
            <a:defRPr b="1"/>
          </a:pPr>
          <a:endParaRPr lang="es-CL"/>
        </a:p>
      </dgm:t>
    </dgm:pt>
    <dgm:pt modelId="{2427EFD8-1406-445E-8285-6DA73A0148C1}">
      <dgm:prSet/>
      <dgm:spPr/>
      <dgm:t>
        <a:bodyPr/>
        <a:lstStyle/>
        <a:p>
          <a:pPr>
            <a:lnSpc>
              <a:spcPct val="100000"/>
            </a:lnSpc>
          </a:pPr>
          <a:r>
            <a:rPr lang="es-CL"/>
            <a:t>La armonización de normas a nivel internacional puede facilitar el comercio al simplificar los procesos y requisitos para las empresas.</a:t>
          </a:r>
        </a:p>
      </dgm:t>
    </dgm:pt>
    <dgm:pt modelId="{3A8A3932-32F3-4B95-B644-D30FF304B49A}" type="parTrans" cxnId="{A7A06515-6874-4D5F-B415-9B38FE4AC38F}">
      <dgm:prSet/>
      <dgm:spPr/>
      <dgm:t>
        <a:bodyPr/>
        <a:lstStyle/>
        <a:p>
          <a:endParaRPr lang="es-CL"/>
        </a:p>
      </dgm:t>
    </dgm:pt>
    <dgm:pt modelId="{3B1CB799-5BBB-4865-8457-5E617764FECB}" type="sibTrans" cxnId="{A7A06515-6874-4D5F-B415-9B38FE4AC38F}">
      <dgm:prSet/>
      <dgm:spPr/>
      <dgm:t>
        <a:bodyPr/>
        <a:lstStyle/>
        <a:p>
          <a:endParaRPr lang="es-CL"/>
        </a:p>
      </dgm:t>
    </dgm:pt>
    <dgm:pt modelId="{D8B6DDA3-EE9A-41FE-9AC9-5DF409249C49}">
      <dgm:prSet/>
      <dgm:spPr/>
      <dgm:t>
        <a:bodyPr/>
        <a:lstStyle/>
        <a:p>
          <a:pPr>
            <a:lnSpc>
              <a:spcPct val="100000"/>
            </a:lnSpc>
            <a:defRPr b="1"/>
          </a:pPr>
          <a:r>
            <a:rPr lang="es-CL"/>
            <a:t>Uso de Tecnología Avanzada</a:t>
          </a:r>
        </a:p>
      </dgm:t>
    </dgm:pt>
    <dgm:pt modelId="{3D65FAE8-F6BB-4BA2-95D6-E23752661790}" type="parTrans" cxnId="{62E622A9-C207-451B-93BA-CD82BCA36183}">
      <dgm:prSet/>
      <dgm:spPr/>
      <dgm:t>
        <a:bodyPr/>
        <a:lstStyle/>
        <a:p>
          <a:endParaRPr lang="es-CL"/>
        </a:p>
      </dgm:t>
    </dgm:pt>
    <dgm:pt modelId="{0CCD90EB-1EED-410F-90AF-FB429D326218}" type="sibTrans" cxnId="{62E622A9-C207-451B-93BA-CD82BCA36183}">
      <dgm:prSet/>
      <dgm:spPr/>
      <dgm:t>
        <a:bodyPr/>
        <a:lstStyle/>
        <a:p>
          <a:pPr>
            <a:lnSpc>
              <a:spcPct val="100000"/>
            </a:lnSpc>
            <a:defRPr b="1"/>
          </a:pPr>
          <a:endParaRPr lang="es-CL"/>
        </a:p>
      </dgm:t>
    </dgm:pt>
    <dgm:pt modelId="{63E6A416-05D9-474C-AF32-6ED7DC12F88A}">
      <dgm:prSet/>
      <dgm:spPr/>
      <dgm:t>
        <a:bodyPr/>
        <a:lstStyle/>
        <a:p>
          <a:pPr>
            <a:lnSpc>
              <a:spcPct val="100000"/>
            </a:lnSpc>
          </a:pPr>
          <a:r>
            <a:rPr lang="es-CL"/>
            <a:t>La implementación de tecnología avanzada, como la inteligencia artificial y el blockchain, puede mejorar la eficiencia en el comercio internacional.</a:t>
          </a:r>
        </a:p>
      </dgm:t>
    </dgm:pt>
    <dgm:pt modelId="{49CD656E-D928-40FA-9EFC-F8651B9D6A65}" type="parTrans" cxnId="{71C5ADD5-D6BF-4769-9A52-799853464444}">
      <dgm:prSet/>
      <dgm:spPr/>
      <dgm:t>
        <a:bodyPr/>
        <a:lstStyle/>
        <a:p>
          <a:endParaRPr lang="es-CL"/>
        </a:p>
      </dgm:t>
    </dgm:pt>
    <dgm:pt modelId="{D68DF3F4-A1A3-4668-BCFA-615F5A2F1C58}" type="sibTrans" cxnId="{71C5ADD5-D6BF-4769-9A52-799853464444}">
      <dgm:prSet/>
      <dgm:spPr/>
      <dgm:t>
        <a:bodyPr/>
        <a:lstStyle/>
        <a:p>
          <a:endParaRPr lang="es-CL"/>
        </a:p>
      </dgm:t>
    </dgm:pt>
    <dgm:pt modelId="{14F22511-C6C8-44B8-AFDA-DDF93DE80FE3}">
      <dgm:prSet/>
      <dgm:spPr/>
      <dgm:t>
        <a:bodyPr/>
        <a:lstStyle/>
        <a:p>
          <a:pPr>
            <a:lnSpc>
              <a:spcPct val="100000"/>
            </a:lnSpc>
            <a:defRPr b="1"/>
          </a:pPr>
          <a:r>
            <a:rPr lang="es-CL"/>
            <a:t>Reducción de Conflictos Comerciales</a:t>
          </a:r>
        </a:p>
      </dgm:t>
    </dgm:pt>
    <dgm:pt modelId="{8F38AB19-B776-45FF-90ED-B125E502EFEB}" type="parTrans" cxnId="{CF7A36DA-2E41-4E0F-AEF3-48DCB539D67C}">
      <dgm:prSet/>
      <dgm:spPr/>
      <dgm:t>
        <a:bodyPr/>
        <a:lstStyle/>
        <a:p>
          <a:endParaRPr lang="es-CL"/>
        </a:p>
      </dgm:t>
    </dgm:pt>
    <dgm:pt modelId="{6562CD35-F865-4511-91F6-F640CF08EC2E}" type="sibTrans" cxnId="{CF7A36DA-2E41-4E0F-AEF3-48DCB539D67C}">
      <dgm:prSet/>
      <dgm:spPr/>
      <dgm:t>
        <a:bodyPr/>
        <a:lstStyle/>
        <a:p>
          <a:endParaRPr lang="es-CL"/>
        </a:p>
      </dgm:t>
    </dgm:pt>
    <dgm:pt modelId="{99B3FEDB-5DD0-4573-BED8-30547ACD3E13}">
      <dgm:prSet/>
      <dgm:spPr/>
      <dgm:t>
        <a:bodyPr/>
        <a:lstStyle/>
        <a:p>
          <a:pPr>
            <a:lnSpc>
              <a:spcPct val="100000"/>
            </a:lnSpc>
          </a:pPr>
          <a:r>
            <a:rPr lang="es-CL"/>
            <a:t>Con estos desarrollos, se espera que se reduzcan los conflictos comerciales, promoviendo un entorno más colaborativo y productivo.</a:t>
          </a:r>
        </a:p>
      </dgm:t>
    </dgm:pt>
    <dgm:pt modelId="{39B0A428-3869-471E-9656-573BC4BF2212}" type="parTrans" cxnId="{62405205-036F-470F-AAA4-13CF41E45544}">
      <dgm:prSet/>
      <dgm:spPr/>
      <dgm:t>
        <a:bodyPr/>
        <a:lstStyle/>
        <a:p>
          <a:endParaRPr lang="es-CL"/>
        </a:p>
      </dgm:t>
    </dgm:pt>
    <dgm:pt modelId="{C53C885F-B367-4ABC-9D1D-ED3F59AE2F28}" type="sibTrans" cxnId="{62405205-036F-470F-AAA4-13CF41E45544}">
      <dgm:prSet/>
      <dgm:spPr/>
      <dgm:t>
        <a:bodyPr/>
        <a:lstStyle/>
        <a:p>
          <a:endParaRPr lang="es-CL"/>
        </a:p>
      </dgm:t>
    </dgm:pt>
    <dgm:pt modelId="{255A8042-7D56-4395-B379-8BB3263897CA}" type="pres">
      <dgm:prSet presAssocID="{930D6478-4022-4B1A-9078-5938CDD58471}" presName="Root" presStyleCnt="0">
        <dgm:presLayoutVars>
          <dgm:dir/>
          <dgm:resizeHandles val="exact"/>
        </dgm:presLayoutVars>
      </dgm:prSet>
      <dgm:spPr/>
    </dgm:pt>
    <dgm:pt modelId="{131ECF9D-B7D9-432E-845A-8C613D844231}" type="pres">
      <dgm:prSet presAssocID="{87BAA93B-339C-4872-8FE0-073D18CF6BB0}" presName="Composite" presStyleCnt="0"/>
      <dgm:spPr/>
    </dgm:pt>
    <dgm:pt modelId="{93BB0DA2-B7FD-45E3-8903-42E829DC0ECF}" type="pres">
      <dgm:prSet presAssocID="{87BAA93B-339C-4872-8FE0-073D18CF6BB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087" r="23164" b="2"/>
          <a:stretch/>
        </a:blipFill>
      </dgm:spPr>
      <dgm:extLst>
        <a:ext uri="{E40237B7-FDA0-4F09-8148-C483321AD2D9}">
          <dgm14:cNvPr xmlns:dgm14="http://schemas.microsoft.com/office/drawing/2010/diagram" id="0" name="" descr="Envío global logística exportación comercio red conexión de transporte entrega&#10;&#10;++La textura del mapa del mundo derivada del dominio público de la NASA: http://visibleearth.nasa.gov.&#10;Trazado en Illustrator.Archivo creado el 29 de noviembre de 2018++"/>
        </a:ext>
      </dgm:extLst>
    </dgm:pt>
    <dgm:pt modelId="{662BB18D-10A6-4B93-8C16-D8E39E32DD21}" type="pres">
      <dgm:prSet presAssocID="{87BAA93B-339C-4872-8FE0-073D18CF6BB0}" presName="Subtitle" presStyleLbl="revTx" presStyleIdx="0" presStyleCnt="6">
        <dgm:presLayoutVars>
          <dgm:chMax val="0"/>
          <dgm:bulletEnabled/>
        </dgm:presLayoutVars>
      </dgm:prSet>
      <dgm:spPr/>
    </dgm:pt>
    <dgm:pt modelId="{98468D54-C5F8-4107-9AE5-1FF0CDD420B0}" type="pres">
      <dgm:prSet presAssocID="{87BAA93B-339C-4872-8FE0-073D18CF6BB0}" presName="Description" presStyleLbl="revTx" presStyleIdx="1" presStyleCnt="6">
        <dgm:presLayoutVars>
          <dgm:bulletEnabled/>
        </dgm:presLayoutVars>
      </dgm:prSet>
      <dgm:spPr/>
    </dgm:pt>
    <dgm:pt modelId="{481218BF-B17E-47FB-B0A6-1E388D4278EF}" type="pres">
      <dgm:prSet presAssocID="{4C0D4FE9-BC71-49D5-95D8-4A0E1335CA54}" presName="sibTrans" presStyleLbl="sibTrans2D1" presStyleIdx="0" presStyleCnt="0"/>
      <dgm:spPr/>
    </dgm:pt>
    <dgm:pt modelId="{D5E6C33A-CBED-433B-95D3-247158FC07C5}" type="pres">
      <dgm:prSet presAssocID="{D8B6DDA3-EE9A-41FE-9AC9-5DF409249C49}" presName="Composite" presStyleCnt="0"/>
      <dgm:spPr/>
    </dgm:pt>
    <dgm:pt modelId="{D124E05D-72BA-4B0A-B68D-90A94F48A3F3}" type="pres">
      <dgm:prSet presAssocID="{D8B6DDA3-EE9A-41FE-9AC9-5DF409249C49}"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387" r="20864" b="2"/>
          <a:stretch/>
        </a:blipFill>
      </dgm:spPr>
      <dgm:extLst>
        <a:ext uri="{E40237B7-FDA0-4F09-8148-C483321AD2D9}">
          <dgm14:cNvPr xmlns:dgm14="http://schemas.microsoft.com/office/drawing/2010/diagram" id="0" name="" descr="Concepto de Internet de las Cosas"/>
        </a:ext>
      </dgm:extLst>
    </dgm:pt>
    <dgm:pt modelId="{C2E5472B-46B0-4AC1-91AE-F98CF782455A}" type="pres">
      <dgm:prSet presAssocID="{D8B6DDA3-EE9A-41FE-9AC9-5DF409249C49}" presName="Subtitle" presStyleLbl="revTx" presStyleIdx="2" presStyleCnt="6">
        <dgm:presLayoutVars>
          <dgm:chMax val="0"/>
          <dgm:bulletEnabled/>
        </dgm:presLayoutVars>
      </dgm:prSet>
      <dgm:spPr/>
    </dgm:pt>
    <dgm:pt modelId="{91318CB8-0DCA-4E5C-8DC8-34B268DF2B61}" type="pres">
      <dgm:prSet presAssocID="{D8B6DDA3-EE9A-41FE-9AC9-5DF409249C49}" presName="Description" presStyleLbl="revTx" presStyleIdx="3" presStyleCnt="6">
        <dgm:presLayoutVars>
          <dgm:bulletEnabled/>
        </dgm:presLayoutVars>
      </dgm:prSet>
      <dgm:spPr/>
    </dgm:pt>
    <dgm:pt modelId="{C3E3FF4D-3BA6-42A7-8DF1-2EBC7A1DF5D0}" type="pres">
      <dgm:prSet presAssocID="{0CCD90EB-1EED-410F-90AF-FB429D326218}" presName="sibTrans" presStyleLbl="sibTrans2D1" presStyleIdx="0" presStyleCnt="0"/>
      <dgm:spPr/>
    </dgm:pt>
    <dgm:pt modelId="{E44F9068-81CC-4D32-B7DE-9F136E0DC507}" type="pres">
      <dgm:prSet presAssocID="{14F22511-C6C8-44B8-AFDA-DDF93DE80FE3}" presName="Composite" presStyleCnt="0"/>
      <dgm:spPr/>
    </dgm:pt>
    <dgm:pt modelId="{2AA26583-48ED-4319-9C55-18ACA057DDE9}" type="pres">
      <dgm:prSet presAssocID="{14F22511-C6C8-44B8-AFDA-DDF93DE80FE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751" r="-11" b="-10"/>
          <a:stretch/>
        </a:blipFill>
      </dgm:spPr>
      <dgm:extLst>
        <a:ext uri="{E40237B7-FDA0-4F09-8148-C483321AD2D9}">
          <dgm14:cNvPr xmlns:dgm14="http://schemas.microsoft.com/office/drawing/2010/diagram" id="0" name="" descr="Acuerdo comercial estadounidense."/>
        </a:ext>
      </dgm:extLst>
    </dgm:pt>
    <dgm:pt modelId="{6E556264-2F9B-47D7-8DF1-84204A8EFE4F}" type="pres">
      <dgm:prSet presAssocID="{14F22511-C6C8-44B8-AFDA-DDF93DE80FE3}" presName="Subtitle" presStyleLbl="revTx" presStyleIdx="4" presStyleCnt="6">
        <dgm:presLayoutVars>
          <dgm:chMax val="0"/>
          <dgm:bulletEnabled/>
        </dgm:presLayoutVars>
      </dgm:prSet>
      <dgm:spPr/>
    </dgm:pt>
    <dgm:pt modelId="{195D72B0-1E4D-4CD9-84D0-A91688EF8DF4}" type="pres">
      <dgm:prSet presAssocID="{14F22511-C6C8-44B8-AFDA-DDF93DE80FE3}" presName="Description" presStyleLbl="revTx" presStyleIdx="5" presStyleCnt="6">
        <dgm:presLayoutVars>
          <dgm:bulletEnabled/>
        </dgm:presLayoutVars>
      </dgm:prSet>
      <dgm:spPr/>
    </dgm:pt>
  </dgm:ptLst>
  <dgm:cxnLst>
    <dgm:cxn modelId="{62405205-036F-470F-AAA4-13CF41E45544}" srcId="{14F22511-C6C8-44B8-AFDA-DDF93DE80FE3}" destId="{99B3FEDB-5DD0-4573-BED8-30547ACD3E13}" srcOrd="0" destOrd="0" parTransId="{39B0A428-3869-471E-9656-573BC4BF2212}" sibTransId="{C53C885F-B367-4ABC-9D1D-ED3F59AE2F28}"/>
    <dgm:cxn modelId="{A7A06515-6874-4D5F-B415-9B38FE4AC38F}" srcId="{87BAA93B-339C-4872-8FE0-073D18CF6BB0}" destId="{2427EFD8-1406-445E-8285-6DA73A0148C1}" srcOrd="0" destOrd="0" parTransId="{3A8A3932-32F3-4B95-B644-D30FF304B49A}" sibTransId="{3B1CB799-5BBB-4865-8457-5E617764FECB}"/>
    <dgm:cxn modelId="{C1271F27-B5A8-42F6-B668-54A3CFEADCC9}" type="presOf" srcId="{63E6A416-05D9-474C-AF32-6ED7DC12F88A}" destId="{91318CB8-0DCA-4E5C-8DC8-34B268DF2B61}" srcOrd="0" destOrd="0" presId="urn:microsoft.com/office/officeart/2024/3/layout/verticalVisualTextBlock1"/>
    <dgm:cxn modelId="{A392D52E-BC86-4766-A334-5949353AF5C2}" srcId="{930D6478-4022-4B1A-9078-5938CDD58471}" destId="{87BAA93B-339C-4872-8FE0-073D18CF6BB0}" srcOrd="0" destOrd="0" parTransId="{C657FF5F-2BEF-453A-9583-70FF214D8662}" sibTransId="{4C0D4FE9-BC71-49D5-95D8-4A0E1335CA54}"/>
    <dgm:cxn modelId="{C231C530-DF4C-45E9-B436-7BD21B68DC4A}" type="presOf" srcId="{99B3FEDB-5DD0-4573-BED8-30547ACD3E13}" destId="{195D72B0-1E4D-4CD9-84D0-A91688EF8DF4}" srcOrd="0" destOrd="0" presId="urn:microsoft.com/office/officeart/2024/3/layout/verticalVisualTextBlock1"/>
    <dgm:cxn modelId="{C7466647-6E10-4462-BD9B-DFD60FF41D26}" type="presOf" srcId="{2427EFD8-1406-445E-8285-6DA73A0148C1}" destId="{98468D54-C5F8-4107-9AE5-1FF0CDD420B0}" srcOrd="0" destOrd="0" presId="urn:microsoft.com/office/officeart/2024/3/layout/verticalVisualTextBlock1"/>
    <dgm:cxn modelId="{0D5F9074-AEB8-40CC-96DA-40459A8774AF}" type="presOf" srcId="{D8B6DDA3-EE9A-41FE-9AC9-5DF409249C49}" destId="{C2E5472B-46B0-4AC1-91AE-F98CF782455A}" srcOrd="0" destOrd="0" presId="urn:microsoft.com/office/officeart/2024/3/layout/verticalVisualTextBlock1"/>
    <dgm:cxn modelId="{3B128F93-C237-49C4-8CE3-CF165F0F0321}" type="presOf" srcId="{14F22511-C6C8-44B8-AFDA-DDF93DE80FE3}" destId="{6E556264-2F9B-47D7-8DF1-84204A8EFE4F}" srcOrd="0" destOrd="0" presId="urn:microsoft.com/office/officeart/2024/3/layout/verticalVisualTextBlock1"/>
    <dgm:cxn modelId="{62E622A9-C207-451B-93BA-CD82BCA36183}" srcId="{930D6478-4022-4B1A-9078-5938CDD58471}" destId="{D8B6DDA3-EE9A-41FE-9AC9-5DF409249C49}" srcOrd="1" destOrd="0" parTransId="{3D65FAE8-F6BB-4BA2-95D6-E23752661790}" sibTransId="{0CCD90EB-1EED-410F-90AF-FB429D326218}"/>
    <dgm:cxn modelId="{FAA31DC5-5FCB-4A49-BEFA-5FAB36CC8AA1}" type="presOf" srcId="{0CCD90EB-1EED-410F-90AF-FB429D326218}" destId="{C3E3FF4D-3BA6-42A7-8DF1-2EBC7A1DF5D0}" srcOrd="0" destOrd="0" presId="urn:microsoft.com/office/officeart/2024/3/layout/verticalVisualTextBlock1"/>
    <dgm:cxn modelId="{71C5ADD5-D6BF-4769-9A52-799853464444}" srcId="{D8B6DDA3-EE9A-41FE-9AC9-5DF409249C49}" destId="{63E6A416-05D9-474C-AF32-6ED7DC12F88A}" srcOrd="0" destOrd="0" parTransId="{49CD656E-D928-40FA-9EFC-F8651B9D6A65}" sibTransId="{D68DF3F4-A1A3-4668-BCFA-615F5A2F1C58}"/>
    <dgm:cxn modelId="{C58AF2D5-DB81-43E2-ACDB-737C3BE3BABD}" type="presOf" srcId="{87BAA93B-339C-4872-8FE0-073D18CF6BB0}" destId="{662BB18D-10A6-4B93-8C16-D8E39E32DD21}" srcOrd="0" destOrd="0" presId="urn:microsoft.com/office/officeart/2024/3/layout/verticalVisualTextBlock1"/>
    <dgm:cxn modelId="{CF7A36DA-2E41-4E0F-AEF3-48DCB539D67C}" srcId="{930D6478-4022-4B1A-9078-5938CDD58471}" destId="{14F22511-C6C8-44B8-AFDA-DDF93DE80FE3}" srcOrd="2" destOrd="0" parTransId="{8F38AB19-B776-45FF-90ED-B125E502EFEB}" sibTransId="{6562CD35-F865-4511-91F6-F640CF08EC2E}"/>
    <dgm:cxn modelId="{783943E5-2DB8-418A-88AF-13DD5B3ED528}" type="presOf" srcId="{4C0D4FE9-BC71-49D5-95D8-4A0E1335CA54}" destId="{481218BF-B17E-47FB-B0A6-1E388D4278EF}" srcOrd="0" destOrd="0" presId="urn:microsoft.com/office/officeart/2024/3/layout/verticalVisualTextBlock1"/>
    <dgm:cxn modelId="{08033CE7-FA86-4275-83E5-1051D3E9F2FC}" type="presOf" srcId="{930D6478-4022-4B1A-9078-5938CDD58471}" destId="{255A8042-7D56-4395-B379-8BB3263897CA}" srcOrd="0" destOrd="0" presId="urn:microsoft.com/office/officeart/2024/3/layout/verticalVisualTextBlock1"/>
    <dgm:cxn modelId="{11C7F0D0-166B-4AA6-BE43-F42149A353A8}" type="presParOf" srcId="{255A8042-7D56-4395-B379-8BB3263897CA}" destId="{131ECF9D-B7D9-432E-845A-8C613D844231}" srcOrd="0" destOrd="0" presId="urn:microsoft.com/office/officeart/2024/3/layout/verticalVisualTextBlock1"/>
    <dgm:cxn modelId="{92322C91-D277-4B6B-9DDB-8CF2586A7E29}" type="presParOf" srcId="{131ECF9D-B7D9-432E-845A-8C613D844231}" destId="{93BB0DA2-B7FD-45E3-8903-42E829DC0ECF}" srcOrd="0" destOrd="0" presId="urn:microsoft.com/office/officeart/2024/3/layout/verticalVisualTextBlock1"/>
    <dgm:cxn modelId="{01AD29D9-3BAE-47E7-BD07-F74A7FB85FF8}" type="presParOf" srcId="{131ECF9D-B7D9-432E-845A-8C613D844231}" destId="{662BB18D-10A6-4B93-8C16-D8E39E32DD21}" srcOrd="1" destOrd="0" presId="urn:microsoft.com/office/officeart/2024/3/layout/verticalVisualTextBlock1"/>
    <dgm:cxn modelId="{B559222E-0AA8-4C60-B5CA-87994A3154DE}" type="presParOf" srcId="{131ECF9D-B7D9-432E-845A-8C613D844231}" destId="{98468D54-C5F8-4107-9AE5-1FF0CDD420B0}" srcOrd="2" destOrd="0" presId="urn:microsoft.com/office/officeart/2024/3/layout/verticalVisualTextBlock1"/>
    <dgm:cxn modelId="{F736D15E-C680-42D2-BCFB-72FDD089C515}" type="presParOf" srcId="{255A8042-7D56-4395-B379-8BB3263897CA}" destId="{481218BF-B17E-47FB-B0A6-1E388D4278EF}" srcOrd="1" destOrd="0" presId="urn:microsoft.com/office/officeart/2024/3/layout/verticalVisualTextBlock1"/>
    <dgm:cxn modelId="{DF03B746-398D-411C-96B0-F21EDF23FC9F}" type="presParOf" srcId="{255A8042-7D56-4395-B379-8BB3263897CA}" destId="{D5E6C33A-CBED-433B-95D3-247158FC07C5}" srcOrd="2" destOrd="0" presId="urn:microsoft.com/office/officeart/2024/3/layout/verticalVisualTextBlock1"/>
    <dgm:cxn modelId="{00D48E69-5425-4A15-9F55-CEA985012EB7}" type="presParOf" srcId="{D5E6C33A-CBED-433B-95D3-247158FC07C5}" destId="{D124E05D-72BA-4B0A-B68D-90A94F48A3F3}" srcOrd="0" destOrd="0" presId="urn:microsoft.com/office/officeart/2024/3/layout/verticalVisualTextBlock1"/>
    <dgm:cxn modelId="{3B6AF2D3-2ABC-4B6E-9E17-1BC15C40E4FD}" type="presParOf" srcId="{D5E6C33A-CBED-433B-95D3-247158FC07C5}" destId="{C2E5472B-46B0-4AC1-91AE-F98CF782455A}" srcOrd="1" destOrd="0" presId="urn:microsoft.com/office/officeart/2024/3/layout/verticalVisualTextBlock1"/>
    <dgm:cxn modelId="{EFF6B54F-DA0D-4DCF-8E50-BD364403A999}" type="presParOf" srcId="{D5E6C33A-CBED-433B-95D3-247158FC07C5}" destId="{91318CB8-0DCA-4E5C-8DC8-34B268DF2B61}" srcOrd="2" destOrd="0" presId="urn:microsoft.com/office/officeart/2024/3/layout/verticalVisualTextBlock1"/>
    <dgm:cxn modelId="{23010965-BDA7-42E8-B0FF-2907C3931999}" type="presParOf" srcId="{255A8042-7D56-4395-B379-8BB3263897CA}" destId="{C3E3FF4D-3BA6-42A7-8DF1-2EBC7A1DF5D0}" srcOrd="3" destOrd="0" presId="urn:microsoft.com/office/officeart/2024/3/layout/verticalVisualTextBlock1"/>
    <dgm:cxn modelId="{31205232-A052-4D8A-9A5E-D18D464771F4}" type="presParOf" srcId="{255A8042-7D56-4395-B379-8BB3263897CA}" destId="{E44F9068-81CC-4D32-B7DE-9F136E0DC507}" srcOrd="4" destOrd="0" presId="urn:microsoft.com/office/officeart/2024/3/layout/verticalVisualTextBlock1"/>
    <dgm:cxn modelId="{BDAE6A93-82A9-420F-B5B6-F95AAFBFA66F}" type="presParOf" srcId="{E44F9068-81CC-4D32-B7DE-9F136E0DC507}" destId="{2AA26583-48ED-4319-9C55-18ACA057DDE9}" srcOrd="0" destOrd="0" presId="urn:microsoft.com/office/officeart/2024/3/layout/verticalVisualTextBlock1"/>
    <dgm:cxn modelId="{2768400A-ACF8-4E3A-BA77-6E89D8720D69}" type="presParOf" srcId="{E44F9068-81CC-4D32-B7DE-9F136E0DC507}" destId="{6E556264-2F9B-47D7-8DF1-84204A8EFE4F}" srcOrd="1" destOrd="0" presId="urn:microsoft.com/office/officeart/2024/3/layout/verticalVisualTextBlock1"/>
    <dgm:cxn modelId="{7BFCE56B-10C0-4D9F-86B2-D8B7C5BDA930}" type="presParOf" srcId="{E44F9068-81CC-4D32-B7DE-9F136E0DC507}" destId="{195D72B0-1E4D-4CD9-84D0-A91688EF8DF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207E6-0C8A-42FA-9D64-BEDAF0AEE119}"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8A6DDB6D-305F-4244-812F-3FBC43C11133}">
      <dgm:prSet/>
      <dgm:spPr/>
      <dgm:t>
        <a:bodyPr/>
        <a:lstStyle/>
        <a:p>
          <a:pPr>
            <a:lnSpc>
              <a:spcPct val="100000"/>
            </a:lnSpc>
            <a:defRPr b="1"/>
          </a:pPr>
          <a:r>
            <a:rPr lang="es-MX"/>
            <a:t>Importancia del Origen</a:t>
          </a:r>
          <a:endParaRPr lang="en-US"/>
        </a:p>
      </dgm:t>
    </dgm:pt>
    <dgm:pt modelId="{539465DF-782C-45DF-9D37-6151B804B082}" type="parTrans" cxnId="{1593ACE6-EBEF-4CEB-B733-EE8E8E9CAB54}">
      <dgm:prSet/>
      <dgm:spPr/>
      <dgm:t>
        <a:bodyPr/>
        <a:lstStyle/>
        <a:p>
          <a:endParaRPr lang="en-US"/>
        </a:p>
      </dgm:t>
    </dgm:pt>
    <dgm:pt modelId="{4B4D9F4F-3887-40A9-AA0D-4E982C64BBFA}" type="sibTrans" cxnId="{1593ACE6-EBEF-4CEB-B733-EE8E8E9CAB54}">
      <dgm:prSet/>
      <dgm:spPr/>
      <dgm:t>
        <a:bodyPr/>
        <a:lstStyle/>
        <a:p>
          <a:pPr>
            <a:lnSpc>
              <a:spcPct val="100000"/>
            </a:lnSpc>
            <a:defRPr b="1"/>
          </a:pPr>
          <a:endParaRPr lang="en-US"/>
        </a:p>
      </dgm:t>
    </dgm:pt>
    <dgm:pt modelId="{082E5E4D-06D3-4BC6-BFA4-7387A3BF5758}">
      <dgm:prSet/>
      <dgm:spPr/>
      <dgm:t>
        <a:bodyPr/>
        <a:lstStyle/>
        <a:p>
          <a:pPr>
            <a:lnSpc>
              <a:spcPct val="100000"/>
            </a:lnSpc>
          </a:pPr>
          <a:r>
            <a:rPr lang="es-MX"/>
            <a:t>El concepto de origen determina la procedencia de los productos, impactando tarifas e impuestos en el comercio internacional.</a:t>
          </a:r>
          <a:endParaRPr lang="en-US"/>
        </a:p>
      </dgm:t>
    </dgm:pt>
    <dgm:pt modelId="{9BE88CDF-CD80-4AC7-97CA-54ECE2932E24}" type="parTrans" cxnId="{479DBA78-6965-4940-9C08-873B33D227ED}">
      <dgm:prSet/>
      <dgm:spPr/>
      <dgm:t>
        <a:bodyPr/>
        <a:lstStyle/>
        <a:p>
          <a:endParaRPr lang="en-US"/>
        </a:p>
      </dgm:t>
    </dgm:pt>
    <dgm:pt modelId="{CF9309A4-45A4-44D0-AE85-D3C1EDDEE1B5}" type="sibTrans" cxnId="{479DBA78-6965-4940-9C08-873B33D227ED}">
      <dgm:prSet/>
      <dgm:spPr/>
      <dgm:t>
        <a:bodyPr/>
        <a:lstStyle/>
        <a:p>
          <a:endParaRPr lang="en-US"/>
        </a:p>
      </dgm:t>
    </dgm:pt>
    <dgm:pt modelId="{C3041E31-2A1D-4283-9C92-355C5D27C035}">
      <dgm:prSet/>
      <dgm:spPr/>
      <dgm:t>
        <a:bodyPr/>
        <a:lstStyle/>
        <a:p>
          <a:pPr>
            <a:lnSpc>
              <a:spcPct val="100000"/>
            </a:lnSpc>
            <a:defRPr b="1"/>
          </a:pPr>
          <a:r>
            <a:rPr lang="es-MX"/>
            <a:t>Impacto en las Regulaciones</a:t>
          </a:r>
          <a:endParaRPr lang="en-US"/>
        </a:p>
      </dgm:t>
    </dgm:pt>
    <dgm:pt modelId="{A85528A6-F325-4635-AB08-301844AA7974}" type="parTrans" cxnId="{F301CA66-BFF8-42D0-84A1-56B86E81D698}">
      <dgm:prSet/>
      <dgm:spPr/>
      <dgm:t>
        <a:bodyPr/>
        <a:lstStyle/>
        <a:p>
          <a:endParaRPr lang="en-US"/>
        </a:p>
      </dgm:t>
    </dgm:pt>
    <dgm:pt modelId="{69EEA160-D4A7-4B39-985F-EF614EA5734B}" type="sibTrans" cxnId="{F301CA66-BFF8-42D0-84A1-56B86E81D698}">
      <dgm:prSet/>
      <dgm:spPr/>
      <dgm:t>
        <a:bodyPr/>
        <a:lstStyle/>
        <a:p>
          <a:pPr>
            <a:lnSpc>
              <a:spcPct val="100000"/>
            </a:lnSpc>
            <a:defRPr b="1"/>
          </a:pPr>
          <a:endParaRPr lang="en-US"/>
        </a:p>
      </dgm:t>
    </dgm:pt>
    <dgm:pt modelId="{C950A26B-BE67-4227-B259-38EBD564A34C}">
      <dgm:prSet/>
      <dgm:spPr/>
      <dgm:t>
        <a:bodyPr/>
        <a:lstStyle/>
        <a:p>
          <a:pPr>
            <a:lnSpc>
              <a:spcPct val="100000"/>
            </a:lnSpc>
          </a:pPr>
          <a:r>
            <a:rPr lang="es-MX"/>
            <a:t>Los acuerdos comerciales dependen del origen de los productos, afectando regulaciones y políticas comerciales en diferentes países.</a:t>
          </a:r>
          <a:endParaRPr lang="en-US"/>
        </a:p>
      </dgm:t>
    </dgm:pt>
    <dgm:pt modelId="{F94EF74E-449C-417C-9BD2-21253392D468}" type="parTrans" cxnId="{28C3417B-36B5-409E-8F4B-D462772F0EE2}">
      <dgm:prSet/>
      <dgm:spPr/>
      <dgm:t>
        <a:bodyPr/>
        <a:lstStyle/>
        <a:p>
          <a:endParaRPr lang="en-US"/>
        </a:p>
      </dgm:t>
    </dgm:pt>
    <dgm:pt modelId="{D236E9B3-129A-44EE-8B2C-F2A10695F534}" type="sibTrans" cxnId="{28C3417B-36B5-409E-8F4B-D462772F0EE2}">
      <dgm:prSet/>
      <dgm:spPr/>
      <dgm:t>
        <a:bodyPr/>
        <a:lstStyle/>
        <a:p>
          <a:endParaRPr lang="en-US"/>
        </a:p>
      </dgm:t>
    </dgm:pt>
    <dgm:pt modelId="{27DBE600-9EE5-4C4E-9D2D-65DAEE5A7458}">
      <dgm:prSet/>
      <dgm:spPr/>
      <dgm:t>
        <a:bodyPr/>
        <a:lstStyle/>
        <a:p>
          <a:pPr>
            <a:lnSpc>
              <a:spcPct val="100000"/>
            </a:lnSpc>
            <a:defRPr b="1"/>
          </a:pPr>
          <a:r>
            <a:rPr lang="es-MX"/>
            <a:t>Éxito en el Comercio Global</a:t>
          </a:r>
          <a:endParaRPr lang="en-US"/>
        </a:p>
      </dgm:t>
    </dgm:pt>
    <dgm:pt modelId="{0BDD782D-607F-4280-821F-5FE948B7DC96}" type="parTrans" cxnId="{5D877872-508F-4E98-8B95-68AB18033BDB}">
      <dgm:prSet/>
      <dgm:spPr/>
      <dgm:t>
        <a:bodyPr/>
        <a:lstStyle/>
        <a:p>
          <a:endParaRPr lang="en-US"/>
        </a:p>
      </dgm:t>
    </dgm:pt>
    <dgm:pt modelId="{E0328894-9BDE-42F4-887E-6B0B7FBC8248}" type="sibTrans" cxnId="{5D877872-508F-4E98-8B95-68AB18033BDB}">
      <dgm:prSet/>
      <dgm:spPr/>
      <dgm:t>
        <a:bodyPr/>
        <a:lstStyle/>
        <a:p>
          <a:endParaRPr lang="en-US"/>
        </a:p>
      </dgm:t>
    </dgm:pt>
    <dgm:pt modelId="{FFDD0E70-E3D0-4442-9A01-F961D92E3D10}">
      <dgm:prSet/>
      <dgm:spPr/>
      <dgm:t>
        <a:bodyPr/>
        <a:lstStyle/>
        <a:p>
          <a:pPr>
            <a:lnSpc>
              <a:spcPct val="100000"/>
            </a:lnSpc>
          </a:pPr>
          <a:r>
            <a:rPr lang="es-MX"/>
            <a:t>La comprensión de los procedimientos de origen es crucial para que las empresas operen exitosamente en el mercado internacional.</a:t>
          </a:r>
          <a:endParaRPr lang="en-US"/>
        </a:p>
      </dgm:t>
    </dgm:pt>
    <dgm:pt modelId="{E7E32DD7-AA15-4A25-A1BA-373C46934056}" type="parTrans" cxnId="{B2533D00-CF1A-4688-AF80-F7DF8F7813F4}">
      <dgm:prSet/>
      <dgm:spPr/>
      <dgm:t>
        <a:bodyPr/>
        <a:lstStyle/>
        <a:p>
          <a:endParaRPr lang="en-US"/>
        </a:p>
      </dgm:t>
    </dgm:pt>
    <dgm:pt modelId="{51C52A9B-D4B4-4D34-8A30-0D8941674DEA}" type="sibTrans" cxnId="{B2533D00-CF1A-4688-AF80-F7DF8F7813F4}">
      <dgm:prSet/>
      <dgm:spPr/>
      <dgm:t>
        <a:bodyPr/>
        <a:lstStyle/>
        <a:p>
          <a:endParaRPr lang="en-US"/>
        </a:p>
      </dgm:t>
    </dgm:pt>
    <dgm:pt modelId="{04170A3A-844A-443E-8DBE-9767B6887448}" type="pres">
      <dgm:prSet presAssocID="{A30207E6-0C8A-42FA-9D64-BEDAF0AEE119}" presName="Name0" presStyleCnt="0">
        <dgm:presLayoutVars>
          <dgm:dir/>
          <dgm:resizeHandles val="exact"/>
        </dgm:presLayoutVars>
      </dgm:prSet>
      <dgm:spPr/>
    </dgm:pt>
    <dgm:pt modelId="{9BE343BD-376A-4539-8C16-9271608FD8AC}" type="pres">
      <dgm:prSet presAssocID="{8A6DDB6D-305F-4244-812F-3FBC43C11133}" presName="compNode" presStyleCnt="0"/>
      <dgm:spPr/>
    </dgm:pt>
    <dgm:pt modelId="{FB2AF62E-3C92-4198-BEED-CC1319BC7952}" type="pres">
      <dgm:prSet presAssocID="{8A6DDB6D-305F-4244-812F-3FBC43C11133}" presName="pictRect" presStyleLbl="revTx" presStyleIdx="0" presStyleCnt="6">
        <dgm:presLayoutVars>
          <dgm:chMax val="0"/>
          <dgm:bulletEnabled/>
        </dgm:presLayoutVars>
      </dgm:prSet>
      <dgm:spPr/>
    </dgm:pt>
    <dgm:pt modelId="{8EBBDAE0-5491-4626-A58A-1814C796192E}" type="pres">
      <dgm:prSet presAssocID="{8A6DDB6D-305F-4244-812F-3FBC43C11133}" presName="textRect" presStyleLbl="revTx" presStyleIdx="1" presStyleCnt="6">
        <dgm:presLayoutVars>
          <dgm:bulletEnabled/>
        </dgm:presLayoutVars>
      </dgm:prSet>
      <dgm:spPr/>
    </dgm:pt>
    <dgm:pt modelId="{75AF2ED5-D8CF-477B-B080-6F6E98D260A5}" type="pres">
      <dgm:prSet presAssocID="{4B4D9F4F-3887-40A9-AA0D-4E982C64BBFA}" presName="sibTrans" presStyleLbl="sibTrans2D1" presStyleIdx="0" presStyleCnt="0"/>
      <dgm:spPr/>
    </dgm:pt>
    <dgm:pt modelId="{9B836C88-4DDC-40D0-8352-8AC5BBC6D36F}" type="pres">
      <dgm:prSet presAssocID="{C3041E31-2A1D-4283-9C92-355C5D27C035}" presName="compNode" presStyleCnt="0"/>
      <dgm:spPr/>
    </dgm:pt>
    <dgm:pt modelId="{101F358C-A721-45D2-9151-42136DC1D76B}" type="pres">
      <dgm:prSet presAssocID="{C3041E31-2A1D-4283-9C92-355C5D27C035}" presName="pictRect" presStyleLbl="revTx" presStyleIdx="2" presStyleCnt="6">
        <dgm:presLayoutVars>
          <dgm:chMax val="0"/>
          <dgm:bulletEnabled/>
        </dgm:presLayoutVars>
      </dgm:prSet>
      <dgm:spPr/>
    </dgm:pt>
    <dgm:pt modelId="{318BB1D6-2415-4539-9D43-FFAA3F2935B9}" type="pres">
      <dgm:prSet presAssocID="{C3041E31-2A1D-4283-9C92-355C5D27C035}" presName="textRect" presStyleLbl="revTx" presStyleIdx="3" presStyleCnt="6">
        <dgm:presLayoutVars>
          <dgm:bulletEnabled/>
        </dgm:presLayoutVars>
      </dgm:prSet>
      <dgm:spPr/>
    </dgm:pt>
    <dgm:pt modelId="{383BD790-4A5C-4F2B-B52A-60EC03C6CD36}" type="pres">
      <dgm:prSet presAssocID="{69EEA160-D4A7-4B39-985F-EF614EA5734B}" presName="sibTrans" presStyleLbl="sibTrans2D1" presStyleIdx="0" presStyleCnt="0"/>
      <dgm:spPr/>
    </dgm:pt>
    <dgm:pt modelId="{6ECD6231-2E6C-4707-81BE-822457D6B48E}" type="pres">
      <dgm:prSet presAssocID="{27DBE600-9EE5-4C4E-9D2D-65DAEE5A7458}" presName="compNode" presStyleCnt="0"/>
      <dgm:spPr/>
    </dgm:pt>
    <dgm:pt modelId="{ADCAEF30-C866-416F-9703-2C1C733E9420}" type="pres">
      <dgm:prSet presAssocID="{27DBE600-9EE5-4C4E-9D2D-65DAEE5A7458}" presName="pictRect" presStyleLbl="revTx" presStyleIdx="4" presStyleCnt="6">
        <dgm:presLayoutVars>
          <dgm:chMax val="0"/>
          <dgm:bulletEnabled/>
        </dgm:presLayoutVars>
      </dgm:prSet>
      <dgm:spPr/>
    </dgm:pt>
    <dgm:pt modelId="{C8E89810-7E2D-4354-892B-72E960E23994}" type="pres">
      <dgm:prSet presAssocID="{27DBE600-9EE5-4C4E-9D2D-65DAEE5A7458}" presName="textRect" presStyleLbl="revTx" presStyleIdx="5" presStyleCnt="6">
        <dgm:presLayoutVars>
          <dgm:bulletEnabled/>
        </dgm:presLayoutVars>
      </dgm:prSet>
      <dgm:spPr/>
    </dgm:pt>
  </dgm:ptLst>
  <dgm:cxnLst>
    <dgm:cxn modelId="{B2533D00-CF1A-4688-AF80-F7DF8F7813F4}" srcId="{27DBE600-9EE5-4C4E-9D2D-65DAEE5A7458}" destId="{FFDD0E70-E3D0-4442-9A01-F961D92E3D10}" srcOrd="0" destOrd="0" parTransId="{E7E32DD7-AA15-4A25-A1BA-373C46934056}" sibTransId="{51C52A9B-D4B4-4D34-8A30-0D8941674DEA}"/>
    <dgm:cxn modelId="{B93BD101-0561-4787-B9AF-BAA65A196E87}" type="presOf" srcId="{8A6DDB6D-305F-4244-812F-3FBC43C11133}" destId="{FB2AF62E-3C92-4198-BEED-CC1319BC7952}" srcOrd="0" destOrd="0" presId="urn:microsoft.com/office/officeart/2024/3/layout/hArchList1"/>
    <dgm:cxn modelId="{D40C0B20-AEB8-472D-912F-64D600E511EB}" type="presOf" srcId="{A30207E6-0C8A-42FA-9D64-BEDAF0AEE119}" destId="{04170A3A-844A-443E-8DBE-9767B6887448}" srcOrd="0" destOrd="0" presId="urn:microsoft.com/office/officeart/2024/3/layout/hArchList1"/>
    <dgm:cxn modelId="{12E4BB34-62BE-463F-B511-65E1799DF2EE}" type="presOf" srcId="{69EEA160-D4A7-4B39-985F-EF614EA5734B}" destId="{383BD790-4A5C-4F2B-B52A-60EC03C6CD36}" srcOrd="0" destOrd="0" presId="urn:microsoft.com/office/officeart/2024/3/layout/hArchList1"/>
    <dgm:cxn modelId="{7ADC8F61-ABAC-4A8E-8E64-899646B45CF8}" type="presOf" srcId="{4B4D9F4F-3887-40A9-AA0D-4E982C64BBFA}" destId="{75AF2ED5-D8CF-477B-B080-6F6E98D260A5}" srcOrd="0" destOrd="0" presId="urn:microsoft.com/office/officeart/2024/3/layout/hArchList1"/>
    <dgm:cxn modelId="{F301CA66-BFF8-42D0-84A1-56B86E81D698}" srcId="{A30207E6-0C8A-42FA-9D64-BEDAF0AEE119}" destId="{C3041E31-2A1D-4283-9C92-355C5D27C035}" srcOrd="1" destOrd="0" parTransId="{A85528A6-F325-4635-AB08-301844AA7974}" sibTransId="{69EEA160-D4A7-4B39-985F-EF614EA5734B}"/>
    <dgm:cxn modelId="{A4487A6A-2B53-42CD-B8A6-322FCF287897}" type="presOf" srcId="{27DBE600-9EE5-4C4E-9D2D-65DAEE5A7458}" destId="{ADCAEF30-C866-416F-9703-2C1C733E9420}" srcOrd="0" destOrd="0" presId="urn:microsoft.com/office/officeart/2024/3/layout/hArchList1"/>
    <dgm:cxn modelId="{5D877872-508F-4E98-8B95-68AB18033BDB}" srcId="{A30207E6-0C8A-42FA-9D64-BEDAF0AEE119}" destId="{27DBE600-9EE5-4C4E-9D2D-65DAEE5A7458}" srcOrd="2" destOrd="0" parTransId="{0BDD782D-607F-4280-821F-5FE948B7DC96}" sibTransId="{E0328894-9BDE-42F4-887E-6B0B7FBC8248}"/>
    <dgm:cxn modelId="{479DBA78-6965-4940-9C08-873B33D227ED}" srcId="{8A6DDB6D-305F-4244-812F-3FBC43C11133}" destId="{082E5E4D-06D3-4BC6-BFA4-7387A3BF5758}" srcOrd="0" destOrd="0" parTransId="{9BE88CDF-CD80-4AC7-97CA-54ECE2932E24}" sibTransId="{CF9309A4-45A4-44D0-AE85-D3C1EDDEE1B5}"/>
    <dgm:cxn modelId="{28C3417B-36B5-409E-8F4B-D462772F0EE2}" srcId="{C3041E31-2A1D-4283-9C92-355C5D27C035}" destId="{C950A26B-BE67-4227-B259-38EBD564A34C}" srcOrd="0" destOrd="0" parTransId="{F94EF74E-449C-417C-9BD2-21253392D468}" sibTransId="{D236E9B3-129A-44EE-8B2C-F2A10695F534}"/>
    <dgm:cxn modelId="{A7307E9F-1B5C-462F-9B46-C47AA4D3BB8E}" type="presOf" srcId="{C950A26B-BE67-4227-B259-38EBD564A34C}" destId="{318BB1D6-2415-4539-9D43-FFAA3F2935B9}" srcOrd="0" destOrd="0" presId="urn:microsoft.com/office/officeart/2024/3/layout/hArchList1"/>
    <dgm:cxn modelId="{072127C0-4268-4711-9E8E-7E375786916B}" type="presOf" srcId="{FFDD0E70-E3D0-4442-9A01-F961D92E3D10}" destId="{C8E89810-7E2D-4354-892B-72E960E23994}" srcOrd="0" destOrd="0" presId="urn:microsoft.com/office/officeart/2024/3/layout/hArchList1"/>
    <dgm:cxn modelId="{4B1610D6-810D-44C3-93E3-1B7A9A70411A}" type="presOf" srcId="{C3041E31-2A1D-4283-9C92-355C5D27C035}" destId="{101F358C-A721-45D2-9151-42136DC1D76B}" srcOrd="0" destOrd="0" presId="urn:microsoft.com/office/officeart/2024/3/layout/hArchList1"/>
    <dgm:cxn modelId="{1593ACE6-EBEF-4CEB-B733-EE8E8E9CAB54}" srcId="{A30207E6-0C8A-42FA-9D64-BEDAF0AEE119}" destId="{8A6DDB6D-305F-4244-812F-3FBC43C11133}" srcOrd="0" destOrd="0" parTransId="{539465DF-782C-45DF-9D37-6151B804B082}" sibTransId="{4B4D9F4F-3887-40A9-AA0D-4E982C64BBFA}"/>
    <dgm:cxn modelId="{35E7A9F0-F633-42CE-8502-6CA12253F384}" type="presOf" srcId="{082E5E4D-06D3-4BC6-BFA4-7387A3BF5758}" destId="{8EBBDAE0-5491-4626-A58A-1814C796192E}" srcOrd="0" destOrd="0" presId="urn:microsoft.com/office/officeart/2024/3/layout/hArchList1"/>
    <dgm:cxn modelId="{C4146483-FD8C-4655-9AB2-C3D81F76142B}" type="presParOf" srcId="{04170A3A-844A-443E-8DBE-9767B6887448}" destId="{9BE343BD-376A-4539-8C16-9271608FD8AC}" srcOrd="0" destOrd="0" presId="urn:microsoft.com/office/officeart/2024/3/layout/hArchList1"/>
    <dgm:cxn modelId="{008F4B2B-EAD5-46DF-8539-ADD9CDDE2E17}" type="presParOf" srcId="{9BE343BD-376A-4539-8C16-9271608FD8AC}" destId="{FB2AF62E-3C92-4198-BEED-CC1319BC7952}" srcOrd="0" destOrd="0" presId="urn:microsoft.com/office/officeart/2024/3/layout/hArchList1"/>
    <dgm:cxn modelId="{587E7AFF-59F6-470B-B7B1-9EB7E6E17FE1}" type="presParOf" srcId="{9BE343BD-376A-4539-8C16-9271608FD8AC}" destId="{8EBBDAE0-5491-4626-A58A-1814C796192E}" srcOrd="1" destOrd="0" presId="urn:microsoft.com/office/officeart/2024/3/layout/hArchList1"/>
    <dgm:cxn modelId="{6EBA5E78-F416-4A0D-93A4-B1AE28E07018}" type="presParOf" srcId="{04170A3A-844A-443E-8DBE-9767B6887448}" destId="{75AF2ED5-D8CF-477B-B080-6F6E98D260A5}" srcOrd="1" destOrd="0" presId="urn:microsoft.com/office/officeart/2024/3/layout/hArchList1"/>
    <dgm:cxn modelId="{38F6F6C1-7485-4A8F-9D6F-21BB7ACF3CA6}" type="presParOf" srcId="{04170A3A-844A-443E-8DBE-9767B6887448}" destId="{9B836C88-4DDC-40D0-8352-8AC5BBC6D36F}" srcOrd="2" destOrd="0" presId="urn:microsoft.com/office/officeart/2024/3/layout/hArchList1"/>
    <dgm:cxn modelId="{91CACC73-D627-40D9-97BE-05E8CF94407D}" type="presParOf" srcId="{9B836C88-4DDC-40D0-8352-8AC5BBC6D36F}" destId="{101F358C-A721-45D2-9151-42136DC1D76B}" srcOrd="0" destOrd="0" presId="urn:microsoft.com/office/officeart/2024/3/layout/hArchList1"/>
    <dgm:cxn modelId="{67D2F3FB-D1D5-4582-8A2B-20A7798E2B79}" type="presParOf" srcId="{9B836C88-4DDC-40D0-8352-8AC5BBC6D36F}" destId="{318BB1D6-2415-4539-9D43-FFAA3F2935B9}" srcOrd="1" destOrd="0" presId="urn:microsoft.com/office/officeart/2024/3/layout/hArchList1"/>
    <dgm:cxn modelId="{84FA76CA-097C-431E-B242-EE80B562A9B9}" type="presParOf" srcId="{04170A3A-844A-443E-8DBE-9767B6887448}" destId="{383BD790-4A5C-4F2B-B52A-60EC03C6CD36}" srcOrd="3" destOrd="0" presId="urn:microsoft.com/office/officeart/2024/3/layout/hArchList1"/>
    <dgm:cxn modelId="{8D39B1CF-FC7B-4140-9878-E17D323D55CD}" type="presParOf" srcId="{04170A3A-844A-443E-8DBE-9767B6887448}" destId="{6ECD6231-2E6C-4707-81BE-822457D6B48E}" srcOrd="4" destOrd="0" presId="urn:microsoft.com/office/officeart/2024/3/layout/hArchList1"/>
    <dgm:cxn modelId="{5DD8B54C-24B7-4D51-9A7C-75B9F9DB8CDB}" type="presParOf" srcId="{6ECD6231-2E6C-4707-81BE-822457D6B48E}" destId="{ADCAEF30-C866-416F-9703-2C1C733E9420}" srcOrd="0" destOrd="0" presId="urn:microsoft.com/office/officeart/2024/3/layout/hArchList1"/>
    <dgm:cxn modelId="{36CB0D2E-0414-4237-9110-1F4DD26EF25D}" type="presParOf" srcId="{6ECD6231-2E6C-4707-81BE-822457D6B48E}" destId="{C8E89810-7E2D-4354-892B-72E960E2399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585A0-AB8D-4F44-A022-33A46740823E}">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250" r="1" b="2"/>
          <a:stretch/>
        </a:blipFill>
        <a:ln>
          <a:noFill/>
        </a:ln>
        <a:effectLst/>
      </dsp:spPr>
      <dsp:style>
        <a:lnRef idx="0">
          <a:scrgbClr r="0" g="0" b="0"/>
        </a:lnRef>
        <a:fillRef idx="3">
          <a:scrgbClr r="0" g="0" b="0"/>
        </a:fillRef>
        <a:effectRef idx="2">
          <a:scrgbClr r="0" g="0" b="0"/>
        </a:effectRef>
        <a:fontRef idx="minor">
          <a:schemeClr val="lt1"/>
        </a:fontRef>
      </dsp:style>
    </dsp:sp>
    <dsp:sp modelId="{594007CE-514B-49C3-AC22-6E98AAC79BBA}">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Lugar de Producción</a:t>
          </a:r>
        </a:p>
      </dsp:txBody>
      <dsp:txXfrm>
        <a:off x="2034553" y="0"/>
        <a:ext cx="4155226" cy="370034"/>
      </dsp:txXfrm>
    </dsp:sp>
    <dsp:sp modelId="{7C27AFBC-B0DB-416A-85D5-0E0B37460052}">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lugar de producción es fundamental para determinar el origen de un producto, asegurando que provenga de un país específico.</a:t>
          </a:r>
        </a:p>
      </dsp:txBody>
      <dsp:txXfrm>
        <a:off x="2034553" y="370034"/>
        <a:ext cx="4155226" cy="1484518"/>
      </dsp:txXfrm>
    </dsp:sp>
    <dsp:sp modelId="{6C9CE31E-01C8-4C73-ADB4-FBF846E60F86}">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2997" r="10254" b="2"/>
          <a:stretch/>
        </a:blipFill>
        <a:ln>
          <a:noFill/>
        </a:ln>
        <a:effectLst/>
      </dsp:spPr>
      <dsp:style>
        <a:lnRef idx="0">
          <a:scrgbClr r="0" g="0" b="0"/>
        </a:lnRef>
        <a:fillRef idx="3">
          <a:scrgbClr r="0" g="0" b="0"/>
        </a:fillRef>
        <a:effectRef idx="2">
          <a:scrgbClr r="0" g="0" b="0"/>
        </a:effectRef>
        <a:fontRef idx="minor">
          <a:schemeClr val="lt1"/>
        </a:fontRef>
      </dsp:style>
    </dsp:sp>
    <dsp:sp modelId="{747DB7B0-C8A4-4FA1-92A7-3E54BDE248F1}">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Transformación Significativa</a:t>
          </a:r>
        </a:p>
      </dsp:txBody>
      <dsp:txXfrm>
        <a:off x="2034553" y="2002917"/>
        <a:ext cx="4155226" cy="370034"/>
      </dsp:txXfrm>
    </dsp:sp>
    <dsp:sp modelId="{DF64FCC8-DDC9-4DF9-9D3A-4C853C466058}">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transformación significativa implica que un producto haya sido sustancialmente modificado en el país de origen, aumentando su valor y calificación.</a:t>
          </a:r>
        </a:p>
      </dsp:txBody>
      <dsp:txXfrm>
        <a:off x="2034553" y="2372952"/>
        <a:ext cx="4155226" cy="1484518"/>
      </dsp:txXfrm>
    </dsp:sp>
    <dsp:sp modelId="{492AAA7E-C447-4999-A694-C8ADA598B5FA}">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3682" r="19569" b="2"/>
          <a:stretch/>
        </a:blipFill>
        <a:ln>
          <a:noFill/>
        </a:ln>
        <a:effectLst/>
      </dsp:spPr>
      <dsp:style>
        <a:lnRef idx="0">
          <a:scrgbClr r="0" g="0" b="0"/>
        </a:lnRef>
        <a:fillRef idx="3">
          <a:scrgbClr r="0" g="0" b="0"/>
        </a:fillRef>
        <a:effectRef idx="2">
          <a:scrgbClr r="0" g="0" b="0"/>
        </a:effectRef>
        <a:fontRef idx="minor">
          <a:schemeClr val="lt1"/>
        </a:fontRef>
      </dsp:style>
    </dsp:sp>
    <dsp:sp modelId="{60364F46-B787-4A1D-B000-841877DDE809}">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Valor Agregado</a:t>
          </a:r>
        </a:p>
      </dsp:txBody>
      <dsp:txXfrm>
        <a:off x="2034553" y="4005834"/>
        <a:ext cx="4155226" cy="370034"/>
      </dsp:txXfrm>
    </dsp:sp>
    <dsp:sp modelId="{6B842DF8-530F-4367-8224-292F6B4D2C29}">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valor agregado se refiere al incremento del valor de un producto debido a procesos adicionales realizados en el país de origen.</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30F9E-0742-4E33-BE04-470220432D5D}">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010" r="19495" b="6"/>
          <a:stretch/>
        </a:blipFill>
        <a:ln>
          <a:noFill/>
        </a:ln>
        <a:effectLst/>
      </dsp:spPr>
      <dsp:style>
        <a:lnRef idx="0">
          <a:scrgbClr r="0" g="0" b="0"/>
        </a:lnRef>
        <a:fillRef idx="3">
          <a:scrgbClr r="0" g="0" b="0"/>
        </a:fillRef>
        <a:effectRef idx="2">
          <a:scrgbClr r="0" g="0" b="0"/>
        </a:effectRef>
        <a:fontRef idx="minor">
          <a:schemeClr val="lt1"/>
        </a:fontRef>
      </dsp:style>
    </dsp:sp>
    <dsp:sp modelId="{8651D86C-1F33-4A47-A822-1F48E45C1496}">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Acuerdos Comerciales</a:t>
          </a:r>
        </a:p>
      </dsp:txBody>
      <dsp:txXfrm>
        <a:off x="2034553" y="0"/>
        <a:ext cx="4155226" cy="370034"/>
      </dsp:txXfrm>
    </dsp:sp>
    <dsp:sp modelId="{C26C7FC4-C7DA-43F8-A99C-935F257B672F}">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acuerdos comerciales permiten la reducción de aranceles y facilitan el intercambio de productos entre países, promoviendo el comercio internacional.</a:t>
          </a:r>
        </a:p>
      </dsp:txBody>
      <dsp:txXfrm>
        <a:off x="2034553" y="370034"/>
        <a:ext cx="4155226" cy="1484518"/>
      </dsp:txXfrm>
    </dsp:sp>
    <dsp:sp modelId="{5233B557-1D1E-4F1F-8901-2930F21312BE}">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999" r="15252" b="2"/>
          <a:stretch/>
        </a:blipFill>
        <a:ln>
          <a:noFill/>
        </a:ln>
        <a:effectLst/>
      </dsp:spPr>
      <dsp:style>
        <a:lnRef idx="0">
          <a:scrgbClr r="0" g="0" b="0"/>
        </a:lnRef>
        <a:fillRef idx="3">
          <a:scrgbClr r="0" g="0" b="0"/>
        </a:fillRef>
        <a:effectRef idx="2">
          <a:scrgbClr r="0" g="0" b="0"/>
        </a:effectRef>
        <a:fontRef idx="minor">
          <a:schemeClr val="lt1"/>
        </a:fontRef>
      </dsp:style>
    </dsp:sp>
    <dsp:sp modelId="{98D0F1E6-351B-499B-8781-BE4AD0D13F13}">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Beneficios Arancelarios</a:t>
          </a:r>
        </a:p>
      </dsp:txBody>
      <dsp:txXfrm>
        <a:off x="2034553" y="2002917"/>
        <a:ext cx="4155226" cy="370034"/>
      </dsp:txXfrm>
    </dsp:sp>
    <dsp:sp modelId="{397FD8B8-67E9-405A-8515-F80019781BA4}">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beneficios arancelarios proporcionan ventajas competitivas a las empresas al reducir los costos de importación y exportación de productos.</a:t>
          </a:r>
        </a:p>
      </dsp:txBody>
      <dsp:txXfrm>
        <a:off x="2034553" y="2372952"/>
        <a:ext cx="4155226" cy="1484518"/>
      </dsp:txXfrm>
    </dsp:sp>
    <dsp:sp modelId="{E1B96DFD-FCCE-49C7-BE3F-F8C31E2A0292}">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1661" r="11590" b="2"/>
          <a:stretch/>
        </a:blipFill>
        <a:ln>
          <a:noFill/>
        </a:ln>
        <a:effectLst/>
      </dsp:spPr>
      <dsp:style>
        <a:lnRef idx="0">
          <a:scrgbClr r="0" g="0" b="0"/>
        </a:lnRef>
        <a:fillRef idx="3">
          <a:scrgbClr r="0" g="0" b="0"/>
        </a:fillRef>
        <a:effectRef idx="2">
          <a:scrgbClr r="0" g="0" b="0"/>
        </a:effectRef>
        <a:fontRef idx="minor">
          <a:schemeClr val="lt1"/>
        </a:fontRef>
      </dsp:style>
    </dsp:sp>
    <dsp:sp modelId="{134C60F9-55D4-486B-A88D-2E91759698D1}">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Comercio Internacional</a:t>
          </a:r>
        </a:p>
      </dsp:txBody>
      <dsp:txXfrm>
        <a:off x="2034553" y="4005834"/>
        <a:ext cx="4155226" cy="370034"/>
      </dsp:txXfrm>
    </dsp:sp>
    <dsp:sp modelId="{7FBBECCE-CEE0-47B5-B3A2-B1AADF524374}">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Participar en el comercio internacional puede resultar en ahorros significativos y oportunidades de mercado ampliadas para las empresas.</a:t>
          </a:r>
        </a:p>
      </dsp:txBody>
      <dsp:txXfrm>
        <a:off x="2034553" y="4375869"/>
        <a:ext cx="4155226" cy="148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B0DA2-B7FD-45E3-8903-42E829DC0ECF}">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087" r="23164" b="2"/>
          <a:stretch/>
        </a:blipFill>
        <a:ln>
          <a:noFill/>
        </a:ln>
        <a:effectLst/>
      </dsp:spPr>
      <dsp:style>
        <a:lnRef idx="0">
          <a:scrgbClr r="0" g="0" b="0"/>
        </a:lnRef>
        <a:fillRef idx="3">
          <a:scrgbClr r="0" g="0" b="0"/>
        </a:fillRef>
        <a:effectRef idx="2">
          <a:scrgbClr r="0" g="0" b="0"/>
        </a:effectRef>
        <a:fontRef idx="minor">
          <a:schemeClr val="lt1"/>
        </a:fontRef>
      </dsp:style>
    </dsp:sp>
    <dsp:sp modelId="{662BB18D-10A6-4B93-8C16-D8E39E32DD21}">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Armonización de Normas</a:t>
          </a:r>
        </a:p>
      </dsp:txBody>
      <dsp:txXfrm>
        <a:off x="2034553" y="0"/>
        <a:ext cx="4155226" cy="370034"/>
      </dsp:txXfrm>
    </dsp:sp>
    <dsp:sp modelId="{98468D54-C5F8-4107-9AE5-1FF0CDD420B0}">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armonización de normas a nivel internacional puede facilitar el comercio al simplificar los procesos y requisitos para las empresas.</a:t>
          </a:r>
        </a:p>
      </dsp:txBody>
      <dsp:txXfrm>
        <a:off x="2034553" y="370034"/>
        <a:ext cx="4155226" cy="1484518"/>
      </dsp:txXfrm>
    </dsp:sp>
    <dsp:sp modelId="{D124E05D-72BA-4B0A-B68D-90A94F48A3F3}">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387" r="20864" b="2"/>
          <a:stretch/>
        </a:blipFill>
        <a:ln>
          <a:noFill/>
        </a:ln>
        <a:effectLst/>
      </dsp:spPr>
      <dsp:style>
        <a:lnRef idx="0">
          <a:scrgbClr r="0" g="0" b="0"/>
        </a:lnRef>
        <a:fillRef idx="3">
          <a:scrgbClr r="0" g="0" b="0"/>
        </a:fillRef>
        <a:effectRef idx="2">
          <a:scrgbClr r="0" g="0" b="0"/>
        </a:effectRef>
        <a:fontRef idx="minor">
          <a:schemeClr val="lt1"/>
        </a:fontRef>
      </dsp:style>
    </dsp:sp>
    <dsp:sp modelId="{C2E5472B-46B0-4AC1-91AE-F98CF782455A}">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Uso de Tecnología Avanzada</a:t>
          </a:r>
        </a:p>
      </dsp:txBody>
      <dsp:txXfrm>
        <a:off x="2034553" y="2002917"/>
        <a:ext cx="4155226" cy="370034"/>
      </dsp:txXfrm>
    </dsp:sp>
    <dsp:sp modelId="{91318CB8-0DCA-4E5C-8DC8-34B268DF2B61}">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implementación de tecnología avanzada, como la inteligencia artificial y el blockchain, puede mejorar la eficiencia en el comercio internacional.</a:t>
          </a:r>
        </a:p>
      </dsp:txBody>
      <dsp:txXfrm>
        <a:off x="2034553" y="2372952"/>
        <a:ext cx="4155226" cy="1484518"/>
      </dsp:txXfrm>
    </dsp:sp>
    <dsp:sp modelId="{2AA26583-48ED-4319-9C55-18ACA057DDE9}">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751" r="-11" b="-10"/>
          <a:stretch/>
        </a:blipFill>
        <a:ln>
          <a:noFill/>
        </a:ln>
        <a:effectLst/>
      </dsp:spPr>
      <dsp:style>
        <a:lnRef idx="0">
          <a:scrgbClr r="0" g="0" b="0"/>
        </a:lnRef>
        <a:fillRef idx="3">
          <a:scrgbClr r="0" g="0" b="0"/>
        </a:fillRef>
        <a:effectRef idx="2">
          <a:scrgbClr r="0" g="0" b="0"/>
        </a:effectRef>
        <a:fontRef idx="minor">
          <a:schemeClr val="lt1"/>
        </a:fontRef>
      </dsp:style>
    </dsp:sp>
    <dsp:sp modelId="{6E556264-2F9B-47D7-8DF1-84204A8EFE4F}">
      <dsp:nvSpPr>
        <dsp:cNvPr id="0" name=""/>
        <dsp:cNvSpPr/>
      </dsp:nvSpPr>
      <dsp:spPr>
        <a:xfrm>
          <a:off x="2034553" y="4005834"/>
          <a:ext cx="4155226" cy="64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Reducción de Conflictos Comerciales</a:t>
          </a:r>
        </a:p>
      </dsp:txBody>
      <dsp:txXfrm>
        <a:off x="2034553" y="4005834"/>
        <a:ext cx="4155226" cy="646903"/>
      </dsp:txXfrm>
    </dsp:sp>
    <dsp:sp modelId="{195D72B0-1E4D-4CD9-84D0-A91688EF8DF4}">
      <dsp:nvSpPr>
        <dsp:cNvPr id="0" name=""/>
        <dsp:cNvSpPr/>
      </dsp:nvSpPr>
      <dsp:spPr>
        <a:xfrm>
          <a:off x="2034553" y="4652738"/>
          <a:ext cx="4155226" cy="119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Con estos desarrollos, se espera que se reduzcan los conflictos comerciales, promoviendo un entorno más colaborativo y productivo.</a:t>
          </a:r>
        </a:p>
      </dsp:txBody>
      <dsp:txXfrm>
        <a:off x="2034553" y="4652738"/>
        <a:ext cx="4155226" cy="1191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AF62E-3C92-4198-BEED-CC1319BC7952}">
      <dsp:nvSpPr>
        <dsp:cNvPr id="0" name=""/>
        <dsp:cNvSpPr/>
      </dsp:nvSpPr>
      <dsp:spPr>
        <a:xfrm>
          <a:off x="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del Origen</a:t>
          </a:r>
          <a:endParaRPr lang="en-US" sz="1800" kern="1200"/>
        </a:p>
      </dsp:txBody>
      <dsp:txXfrm>
        <a:off x="0" y="0"/>
        <a:ext cx="3403282" cy="355310"/>
      </dsp:txXfrm>
    </dsp:sp>
    <dsp:sp modelId="{8EBBDAE0-5491-4626-A58A-1814C796192E}">
      <dsp:nvSpPr>
        <dsp:cNvPr id="0" name=""/>
        <dsp:cNvSpPr/>
      </dsp:nvSpPr>
      <dsp:spPr>
        <a:xfrm>
          <a:off x="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concepto de origen determina la procedencia de los productos, impactando tarifas e impuestos en el comercio internacional.</a:t>
          </a:r>
          <a:endParaRPr lang="en-US" sz="1400" kern="1200"/>
        </a:p>
      </dsp:txBody>
      <dsp:txXfrm>
        <a:off x="0" y="355310"/>
        <a:ext cx="3403282" cy="2132893"/>
      </dsp:txXfrm>
    </dsp:sp>
    <dsp:sp modelId="{101F358C-A721-45D2-9151-42136DC1D76B}">
      <dsp:nvSpPr>
        <dsp:cNvPr id="0" name=""/>
        <dsp:cNvSpPr/>
      </dsp:nvSpPr>
      <dsp:spPr>
        <a:xfrm>
          <a:off x="3743610"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Impacto en las Regulaciones</a:t>
          </a:r>
          <a:endParaRPr lang="en-US" sz="1800" kern="1200"/>
        </a:p>
      </dsp:txBody>
      <dsp:txXfrm>
        <a:off x="3743610" y="0"/>
        <a:ext cx="3403282" cy="355310"/>
      </dsp:txXfrm>
    </dsp:sp>
    <dsp:sp modelId="{318BB1D6-2415-4539-9D43-FFAA3F2935B9}">
      <dsp:nvSpPr>
        <dsp:cNvPr id="0" name=""/>
        <dsp:cNvSpPr/>
      </dsp:nvSpPr>
      <dsp:spPr>
        <a:xfrm>
          <a:off x="3743610"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Los acuerdos comerciales dependen del origen de los productos, afectando regulaciones y políticas comerciales en diferentes países.</a:t>
          </a:r>
          <a:endParaRPr lang="en-US" sz="1400" kern="1200"/>
        </a:p>
      </dsp:txBody>
      <dsp:txXfrm>
        <a:off x="3743610" y="355310"/>
        <a:ext cx="3403282" cy="2132893"/>
      </dsp:txXfrm>
    </dsp:sp>
    <dsp:sp modelId="{ADCAEF30-C866-416F-9703-2C1C733E9420}">
      <dsp:nvSpPr>
        <dsp:cNvPr id="0" name=""/>
        <dsp:cNvSpPr/>
      </dsp:nvSpPr>
      <dsp:spPr>
        <a:xfrm>
          <a:off x="7487221" y="0"/>
          <a:ext cx="3403282" cy="35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Éxito en el Comercio Global</a:t>
          </a:r>
          <a:endParaRPr lang="en-US" sz="1800" kern="1200"/>
        </a:p>
      </dsp:txBody>
      <dsp:txXfrm>
        <a:off x="7487221" y="0"/>
        <a:ext cx="3403282" cy="355310"/>
      </dsp:txXfrm>
    </dsp:sp>
    <dsp:sp modelId="{C8E89810-7E2D-4354-892B-72E960E23994}">
      <dsp:nvSpPr>
        <dsp:cNvPr id="0" name=""/>
        <dsp:cNvSpPr/>
      </dsp:nvSpPr>
      <dsp:spPr>
        <a:xfrm>
          <a:off x="7487221" y="355310"/>
          <a:ext cx="3403282"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 comprensión de los procedimientos de origen es crucial para que las empresas operen exitosamente en el mercado internacional.</a:t>
          </a:r>
          <a:endParaRPr lang="en-US" sz="1400" kern="1200"/>
        </a:p>
      </dsp:txBody>
      <dsp:txXfrm>
        <a:off x="7487221" y="355310"/>
        <a:ext cx="3403282" cy="213289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12129-44D5-484E-810C-C810521E3F19}"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5AFA5-A9D5-4A1B-BCD0-B8FE151F51C0}" type="slidenum">
              <a:rPr lang="es-CL" smtClean="0"/>
              <a:t>‹Nº›</a:t>
            </a:fld>
            <a:endParaRPr lang="es-CL"/>
          </a:p>
        </p:txBody>
      </p:sp>
    </p:spTree>
    <p:extLst>
      <p:ext uri="{BB962C8B-B14F-4D97-AF65-F5344CB8AC3E}">
        <p14:creationId xmlns:p14="http://schemas.microsoft.com/office/powerpoint/2010/main" val="332942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En esta presentación, exploraremos el concepto de origen en el contexto comercial y su relevancia en los acuerdos internacionales. Analizaremos cómo la determinación del origen afecta a las relaciones comerciales y los procedimientos necesarios para garantizar el cumplimiento de las regulaciones vigentes.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a:t>
            </a:fld>
            <a:endParaRPr lang="es-CL"/>
          </a:p>
        </p:txBody>
      </p:sp>
    </p:spTree>
    <p:extLst>
      <p:ext uri="{BB962C8B-B14F-4D97-AF65-F5344CB8AC3E}">
        <p14:creationId xmlns:p14="http://schemas.microsoft.com/office/powerpoint/2010/main" val="23127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autoridades aduaneras desempeñan un papel crucial en la verificación del origen de los productos. Tienen la responsabilidad de garantizar el cumplimiento de las normas y asegurar que la documentación esté correcta antes de que los bienes ingresen o salgan de un país.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10</a:t>
            </a:fld>
            <a:endParaRPr lang="es-CL"/>
          </a:p>
        </p:txBody>
      </p:sp>
    </p:spTree>
    <p:extLst>
      <p:ext uri="{BB962C8B-B14F-4D97-AF65-F5344CB8AC3E}">
        <p14:creationId xmlns:p14="http://schemas.microsoft.com/office/powerpoint/2010/main" val="202356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origen de un producto puede influir de manera significativa en los acuerdos comerciales, afectando los aranceles y las preferencias comerciales. En esta sección, exploraremos los beneficios y las implicaciones para los exportadores e importadores.</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11</a:t>
            </a:fld>
            <a:endParaRPr lang="es-CL"/>
          </a:p>
        </p:txBody>
      </p:sp>
    </p:spTree>
    <p:extLst>
      <p:ext uri="{BB962C8B-B14F-4D97-AF65-F5344CB8AC3E}">
        <p14:creationId xmlns:p14="http://schemas.microsoft.com/office/powerpoint/2010/main" val="379044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comerciales a menudo incluyen disposiciones que ofrecen beneficios arancelarios a productos de origen preferencial. Esto puede resultar en ahorros significativos para las empresas que participan en el comercio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12</a:t>
            </a:fld>
            <a:endParaRPr lang="es-CL"/>
          </a:p>
        </p:txBody>
      </p:sp>
    </p:spTree>
    <p:extLst>
      <p:ext uri="{BB962C8B-B14F-4D97-AF65-F5344CB8AC3E}">
        <p14:creationId xmlns:p14="http://schemas.microsoft.com/office/powerpoint/2010/main" val="341801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exportadores e importadores deben entender las regulaciones de origen para evitar sanciones y maximizar sus beneficios. La incorrecta clasificación del origen puede llevar a multas y a la pérdida de preferencias arancelarias.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13</a:t>
            </a:fld>
            <a:endParaRPr lang="es-CL"/>
          </a:p>
        </p:txBody>
      </p:sp>
    </p:spTree>
    <p:extLst>
      <p:ext uri="{BB962C8B-B14F-4D97-AF65-F5344CB8AC3E}">
        <p14:creationId xmlns:p14="http://schemas.microsoft.com/office/powerpoint/2010/main" val="111497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Examinaremos ejemplos de acuerdos comerciales como el Tratado de Libre Comercio de América del Norte (TLCAN) y la Unión Europea que incluyen reglas específicas sobre el origen. Estos ejemplos ilustran cómo el origen influye en las relaciones comerciales internacionales.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14</a:t>
            </a:fld>
            <a:endParaRPr lang="es-CL"/>
          </a:p>
        </p:txBody>
      </p:sp>
    </p:spTree>
    <p:extLst>
      <p:ext uri="{BB962C8B-B14F-4D97-AF65-F5344CB8AC3E}">
        <p14:creationId xmlns:p14="http://schemas.microsoft.com/office/powerpoint/2010/main" val="193365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determinación del origen no está exenta de desafíos y controversias. En esta sección, abordaremos algunos de los problemas comunes que enfrentan las empresas y las disputas que pueden surgir en el comercio internacional.</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15</a:t>
            </a:fld>
            <a:endParaRPr lang="es-CL"/>
          </a:p>
        </p:txBody>
      </p:sp>
    </p:spTree>
    <p:extLst>
      <p:ext uri="{BB962C8B-B14F-4D97-AF65-F5344CB8AC3E}">
        <p14:creationId xmlns:p14="http://schemas.microsoft.com/office/powerpoint/2010/main" val="169040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empresas a menudo enfrentan dificultades en la correcta determinación del origen debido a la complejidad de las regulaciones y la falta de claridad en los criterios. Estos problemas pueden resultar en conflictos y malentendidos entre las partes involucradas.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16</a:t>
            </a:fld>
            <a:endParaRPr lang="es-CL"/>
          </a:p>
        </p:txBody>
      </p:sp>
    </p:spTree>
    <p:extLst>
      <p:ext uri="{BB962C8B-B14F-4D97-AF65-F5344CB8AC3E}">
        <p14:creationId xmlns:p14="http://schemas.microsoft.com/office/powerpoint/2010/main" val="220255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disputas relacionadas con el origen pueden surgir entre países y empresas. La resolución efectiva de estos conflictos es crucial para mantener relaciones comerciales saludables y evitar la escalada de tensiones.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17</a:t>
            </a:fld>
            <a:endParaRPr lang="es-CL"/>
          </a:p>
        </p:txBody>
      </p:sp>
    </p:spTree>
    <p:extLst>
      <p:ext uri="{BB962C8B-B14F-4D97-AF65-F5344CB8AC3E}">
        <p14:creationId xmlns:p14="http://schemas.microsoft.com/office/powerpoint/2010/main" val="129528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Para evitar controversias, es esencial implementar medidas que aseguren la transparencia en la determinación del origen. Esto incluye el desarrollo de sistemas de certificación y auditorías regulares por parte de las autoridades competentes.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18</a:t>
            </a:fld>
            <a:endParaRPr lang="es-CL"/>
          </a:p>
        </p:txBody>
      </p:sp>
    </p:spTree>
    <p:extLst>
      <p:ext uri="{BB962C8B-B14F-4D97-AF65-F5344CB8AC3E}">
        <p14:creationId xmlns:p14="http://schemas.microsoft.com/office/powerpoint/2010/main" val="355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concepto de origen está en constante evolución, influenciado por cambios en las normativas globales y avances tecnológicos. En esta sección, exploraremos estas tendencias y su impacto en el comercio internacional.</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19</a:t>
            </a:fld>
            <a:endParaRPr lang="es-CL"/>
          </a:p>
        </p:txBody>
      </p:sp>
    </p:spTree>
    <p:extLst>
      <p:ext uri="{BB962C8B-B14F-4D97-AF65-F5344CB8AC3E}">
        <p14:creationId xmlns:p14="http://schemas.microsoft.com/office/powerpoint/2010/main" val="240072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presentación se estructura en cinco secciones clave, comenzando con la definición de origen y sus distintos tipos. Seguidamente, abordaremos los procedimientos para determinar el origen de un producto, seguido del impacto que tiene en los acuerdos comerciales. También discutiremos los desafíos relacionados con la determinación del origen y, finalmente, las tendencias actuales y futuras en este ámbito.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2</a:t>
            </a:fld>
            <a:endParaRPr lang="es-CL"/>
          </a:p>
        </p:txBody>
      </p:sp>
    </p:spTree>
    <p:extLst>
      <p:ext uri="{BB962C8B-B14F-4D97-AF65-F5344CB8AC3E}">
        <p14:creationId xmlns:p14="http://schemas.microsoft.com/office/powerpoint/2010/main" val="202558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sobre origen están cambiando para adaptarse a un entorno comercial global en evolución. Estos cambios pueden afectar las operaciones de las empresas y la forma en que gestionan su cadena de suministro.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20</a:t>
            </a:fld>
            <a:endParaRPr lang="es-CL"/>
          </a:p>
        </p:txBody>
      </p:sp>
    </p:spTree>
    <p:extLst>
      <p:ext uri="{BB962C8B-B14F-4D97-AF65-F5344CB8AC3E}">
        <p14:creationId xmlns:p14="http://schemas.microsoft.com/office/powerpoint/2010/main" val="626713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uso de tecnologías como blockchain y sistemas de seguimiento ha revolucionado la verificación del origen, proporcionando mayor transparencia y confianza en el comercio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21</a:t>
            </a:fld>
            <a:endParaRPr lang="es-CL"/>
          </a:p>
        </p:txBody>
      </p:sp>
    </p:spTree>
    <p:extLst>
      <p:ext uri="{BB962C8B-B14F-4D97-AF65-F5344CB8AC3E}">
        <p14:creationId xmlns:p14="http://schemas.microsoft.com/office/powerpoint/2010/main" val="5308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perspectivas futuras sobre el origen en el comercio internacional son prometedoras, con la posibilidad de mayor armonización de normas y el uso de tecnología avanzada. Estos desarrollos pueden facilitar el comercio y reducir conflictos.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22</a:t>
            </a:fld>
            <a:endParaRPr lang="es-CL"/>
          </a:p>
        </p:txBody>
      </p:sp>
    </p:spTree>
    <p:extLst>
      <p:ext uri="{BB962C8B-B14F-4D97-AF65-F5344CB8AC3E}">
        <p14:creationId xmlns:p14="http://schemas.microsoft.com/office/powerpoint/2010/main" val="3068797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concepto de origen es fundamental en el comercio internacional, impactando acuerdos, regulaciones y las operaciones de las empresas. Comprender su importancia y los procedimientos asociados es vital para el éxito en el comercio global.</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23</a:t>
            </a:fld>
            <a:endParaRPr lang="es-CL"/>
          </a:p>
        </p:txBody>
      </p:sp>
    </p:spTree>
    <p:extLst>
      <p:ext uri="{BB962C8B-B14F-4D97-AF65-F5344CB8AC3E}">
        <p14:creationId xmlns:p14="http://schemas.microsoft.com/office/powerpoint/2010/main" val="171100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definición de origen en el comercio internacional es fundamental para entender cómo se regulan los productos en el mercado global. En esta sección, profundizaremos en el concepto de origen de productos y los diferentes tipos de origen que existen, así como su relevancia en los acuerdos comerciales.</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3</a:t>
            </a:fld>
            <a:endParaRPr lang="es-CL"/>
          </a:p>
        </p:txBody>
      </p:sp>
    </p:spTree>
    <p:extLst>
      <p:ext uri="{BB962C8B-B14F-4D97-AF65-F5344CB8AC3E}">
        <p14:creationId xmlns:p14="http://schemas.microsoft.com/office/powerpoint/2010/main" val="283294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origen de un producto determina en qué país ha sido producido o fabricado. Este concepto es crucial para la aplicación de aranceles y políticas comerciales, además de influir en la percepción del consumidor respecto a calidad y autenticidad.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4</a:t>
            </a:fld>
            <a:endParaRPr lang="es-CL"/>
          </a:p>
        </p:txBody>
      </p:sp>
    </p:spTree>
    <p:extLst>
      <p:ext uri="{BB962C8B-B14F-4D97-AF65-F5344CB8AC3E}">
        <p14:creationId xmlns:p14="http://schemas.microsoft.com/office/powerpoint/2010/main" val="392981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origen preferencial se refiere a los productos que gozan de ventajas arancelarias en ciertos mercados, mientras que el origen no preferencial no ofrece estas ventajas. Comprender esta diferencia es vital para los exportadores que buscan maximizar beneficios en sus transacciones.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5</a:t>
            </a:fld>
            <a:endParaRPr lang="es-CL"/>
          </a:p>
        </p:txBody>
      </p:sp>
    </p:spTree>
    <p:extLst>
      <p:ext uri="{BB962C8B-B14F-4D97-AF65-F5344CB8AC3E}">
        <p14:creationId xmlns:p14="http://schemas.microsoft.com/office/powerpoint/2010/main" val="166740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sobre el origen son establecidas por diversas organizaciones internacionales, como la OMC. Estas normas tienen un impacto directo en el comercio, ya que guían a los países sobre cómo clasificar y certificar adecuadamente el origen de los productos.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6</a:t>
            </a:fld>
            <a:endParaRPr lang="es-CL"/>
          </a:p>
        </p:txBody>
      </p:sp>
    </p:spTree>
    <p:extLst>
      <p:ext uri="{BB962C8B-B14F-4D97-AF65-F5344CB8AC3E}">
        <p14:creationId xmlns:p14="http://schemas.microsoft.com/office/powerpoint/2010/main" val="200213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determinación del origen implica seguir procedimientos específicos que aseguran que un producto sea clasificado correctamente. En esta sección, examinaremos los criterios utilizados y la documentación necesaria para llevar a cabo esta tarea.</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7</a:t>
            </a:fld>
            <a:endParaRPr lang="es-CL"/>
          </a:p>
        </p:txBody>
      </p:sp>
    </p:spTree>
    <p:extLst>
      <p:ext uri="{BB962C8B-B14F-4D97-AF65-F5344CB8AC3E}">
        <p14:creationId xmlns:p14="http://schemas.microsoft.com/office/powerpoint/2010/main" val="208655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criterios de origen incluyen el lugar de producción, la transformación significativa y el valor agregado. Estos criterios ayudan a establecer si un producto califica como originario de un país específico en función de las regulaciones comerciales.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8</a:t>
            </a:fld>
            <a:endParaRPr lang="es-CL"/>
          </a:p>
        </p:txBody>
      </p:sp>
    </p:spTree>
    <p:extLst>
      <p:ext uri="{BB962C8B-B14F-4D97-AF65-F5344CB8AC3E}">
        <p14:creationId xmlns:p14="http://schemas.microsoft.com/office/powerpoint/2010/main" val="20992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Para certificar el origen de un producto, se requiere una documentación específica que puede incluir certificados de origen y facturas comerciales. Esta documentación es esencial para facilitar el comercio y cumplir con las regulaciones aduaneras.
Origen de imagen: biblioteca de contenido de Microsoft 365
</a:t>
            </a:r>
          </a:p>
        </p:txBody>
      </p:sp>
      <p:sp>
        <p:nvSpPr>
          <p:cNvPr id="4" name="Marcador de número de diapositiva 3"/>
          <p:cNvSpPr>
            <a:spLocks noGrp="1"/>
          </p:cNvSpPr>
          <p:nvPr>
            <p:ph type="sldNum" sz="quarter" idx="5"/>
          </p:nvPr>
        </p:nvSpPr>
        <p:spPr/>
        <p:txBody>
          <a:bodyPr/>
          <a:lstStyle/>
          <a:p>
            <a:fld id="{7D222D6B-8809-4FEA-A059-13E39E4F0415}" type="slidenum">
              <a:rPr lang="es-CL" smtClean="0"/>
              <a:t>9</a:t>
            </a:fld>
            <a:endParaRPr lang="es-CL"/>
          </a:p>
        </p:txBody>
      </p:sp>
    </p:spTree>
    <p:extLst>
      <p:ext uri="{BB962C8B-B14F-4D97-AF65-F5344CB8AC3E}">
        <p14:creationId xmlns:p14="http://schemas.microsoft.com/office/powerpoint/2010/main" val="216504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7/2/2025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80733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7/2/2025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46460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7/2/2025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18730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7/2/2025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3384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7/2/2025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12927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7/2/2025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3674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7/2/2025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69504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7/2/2025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59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7/2/2025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95156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7/2/2025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51012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7/2/2025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5171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7/2/2025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1572772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Imagen 3" descr="Conceptos de Negocio">
            <a:extLst>
              <a:ext uri="{FF2B5EF4-FFF2-40B4-BE49-F238E27FC236}">
                <a16:creationId xmlns:a16="http://schemas.microsoft.com/office/drawing/2014/main" id="{5873DA66-4742-4AA0-A367-9F800F8BC288}"/>
              </a:ext>
            </a:extLst>
          </p:cNvPr>
          <p:cNvPicPr>
            <a:picLocks noChangeAspect="1"/>
          </p:cNvPicPr>
          <p:nvPr/>
        </p:nvPicPr>
        <p:blipFill>
          <a:blip r:embed="rId3"/>
          <a:srcRect t="15712" r="9091" b="7101"/>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00ED4660-C15E-6B71-0513-9B0C5677C971}"/>
              </a:ext>
            </a:extLst>
          </p:cNvPr>
          <p:cNvSpPr>
            <a:spLocks noGrp="1"/>
          </p:cNvSpPr>
          <p:nvPr>
            <p:ph type="ctrTitle"/>
          </p:nvPr>
        </p:nvSpPr>
        <p:spPr>
          <a:xfrm>
            <a:off x="286506" y="603315"/>
            <a:ext cx="5649211" cy="3685731"/>
          </a:xfrm>
        </p:spPr>
        <p:txBody>
          <a:bodyPr anchor="t">
            <a:normAutofit/>
          </a:bodyPr>
          <a:lstStyle/>
          <a:p>
            <a:pPr algn="l"/>
            <a:r>
              <a:rPr lang="es-CL" sz="5100"/>
              <a:t>El origen en un acuerdo comercial: Importancia y aspectos clave</a:t>
            </a:r>
          </a:p>
        </p:txBody>
      </p:sp>
      <p:sp>
        <p:nvSpPr>
          <p:cNvPr id="3" name="Subtítulo 2">
            <a:extLst>
              <a:ext uri="{FF2B5EF4-FFF2-40B4-BE49-F238E27FC236}">
                <a16:creationId xmlns:a16="http://schemas.microsoft.com/office/drawing/2014/main" id="{28C3E7CE-D98E-AA93-6B12-F0F7AE670EF3}"/>
              </a:ext>
            </a:extLst>
          </p:cNvPr>
          <p:cNvSpPr>
            <a:spLocks noGrp="1"/>
          </p:cNvSpPr>
          <p:nvPr>
            <p:ph type="subTitle" idx="1"/>
          </p:nvPr>
        </p:nvSpPr>
        <p:spPr>
          <a:xfrm>
            <a:off x="286507" y="4437176"/>
            <a:ext cx="4007587" cy="1290807"/>
          </a:xfrm>
        </p:spPr>
        <p:txBody>
          <a:bodyPr anchor="ctr">
            <a:normAutofit/>
          </a:bodyPr>
          <a:lstStyle/>
          <a:p>
            <a:pPr algn="l"/>
            <a:r>
              <a:rPr lang="es-CL" sz="2200"/>
              <a:t>Relevancia del origen en acuerdos comerciales internacionales</a:t>
            </a:r>
          </a:p>
        </p:txBody>
      </p:sp>
    </p:spTree>
    <p:extLst>
      <p:ext uri="{BB962C8B-B14F-4D97-AF65-F5344CB8AC3E}">
        <p14:creationId xmlns:p14="http://schemas.microsoft.com/office/powerpoint/2010/main" val="13810643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7DCA52-378C-B89C-4209-8D15E25AC559}"/>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Roles de las autoridades aduaneras</a:t>
            </a:r>
          </a:p>
        </p:txBody>
      </p:sp>
      <p:sp>
        <p:nvSpPr>
          <p:cNvPr id="4" name="Marcador de contenido 3">
            <a:extLst>
              <a:ext uri="{FF2B5EF4-FFF2-40B4-BE49-F238E27FC236}">
                <a16:creationId xmlns:a16="http://schemas.microsoft.com/office/drawing/2014/main" id="{EB10D926-65D1-5490-C5EC-983860D160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Verificación del origen de productos</a:t>
            </a:r>
          </a:p>
          <a:p>
            <a:pPr marL="0" lvl="1" indent="0">
              <a:buNone/>
            </a:pPr>
            <a:r>
              <a:rPr lang="es-MX" sz="1400"/>
              <a:t>Las autoridades aduaneras son responsables de verificar el origen de los productos para asegurar el cumplimiento de las normativas comerciales.</a:t>
            </a:r>
          </a:p>
          <a:p>
            <a:pPr marL="0" indent="0">
              <a:spcBef>
                <a:spcPts val="2500"/>
              </a:spcBef>
              <a:buNone/>
            </a:pPr>
            <a:r>
              <a:rPr lang="es-MX" sz="1400" b="1"/>
              <a:t>Cumplimiento de normas</a:t>
            </a:r>
          </a:p>
          <a:p>
            <a:pPr marL="0" lvl="1" indent="0">
              <a:buNone/>
            </a:pPr>
            <a:r>
              <a:rPr lang="es-MX" sz="1400"/>
              <a:t>Es crucial que las autoridades aduaneras garanticen el cumplimiento de las normas para evitar fraudes y contrabando.</a:t>
            </a:r>
          </a:p>
          <a:p>
            <a:pPr marL="0" indent="0">
              <a:spcBef>
                <a:spcPts val="2500"/>
              </a:spcBef>
              <a:buNone/>
            </a:pPr>
            <a:r>
              <a:rPr lang="es-MX" sz="1400" b="1"/>
              <a:t>Documentación adecuada</a:t>
            </a:r>
          </a:p>
          <a:p>
            <a:pPr marL="0" lvl="1" indent="0">
              <a:buNone/>
            </a:pPr>
            <a:r>
              <a:rPr lang="es-MX" sz="1400"/>
              <a:t>Las autoridades deben asegurarse de que toda la documentación relacionada con los bienes sea correcta antes de su entrada o salida del país.</a:t>
            </a:r>
            <a:endParaRPr lang="es-CL" sz="1400"/>
          </a:p>
        </p:txBody>
      </p:sp>
      <p:pic>
        <p:nvPicPr>
          <p:cNvPr id="5" name="Marcador de contenido 4" descr="Los expertos en el funcionamiento de una fábrica exitosa">
            <a:extLst>
              <a:ext uri="{FF2B5EF4-FFF2-40B4-BE49-F238E27FC236}">
                <a16:creationId xmlns:a16="http://schemas.microsoft.com/office/drawing/2014/main" id="{C4814713-B845-4A92-97B8-DDDD64984D9F}"/>
              </a:ext>
            </a:extLst>
          </p:cNvPr>
          <p:cNvPicPr>
            <a:picLocks noGrp="1" noChangeAspect="1"/>
          </p:cNvPicPr>
          <p:nvPr>
            <p:ph sz="half" idx="1"/>
          </p:nvPr>
        </p:nvPicPr>
        <p:blipFill>
          <a:blip r:embed="rId3"/>
          <a:srcRect l="30380" r="22449"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423646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153688E3-216E-B51D-4AA5-F59BF98B80E0}"/>
              </a:ext>
            </a:extLst>
          </p:cNvPr>
          <p:cNvSpPr>
            <a:spLocks noGrp="1"/>
          </p:cNvSpPr>
          <p:nvPr>
            <p:ph type="ctrTitle"/>
          </p:nvPr>
        </p:nvSpPr>
        <p:spPr>
          <a:xfrm>
            <a:off x="277091" y="1814321"/>
            <a:ext cx="7772400" cy="4560920"/>
          </a:xfrm>
        </p:spPr>
        <p:txBody>
          <a:bodyPr anchor="b">
            <a:normAutofit/>
          </a:bodyPr>
          <a:lstStyle/>
          <a:p>
            <a:pPr algn="l"/>
            <a:r>
              <a:rPr lang="es-CL" sz="7400"/>
              <a:t>Impacto del origen en los acuerdos comerciales</a:t>
            </a:r>
          </a:p>
        </p:txBody>
      </p:sp>
    </p:spTree>
    <p:extLst>
      <p:ext uri="{BB962C8B-B14F-4D97-AF65-F5344CB8AC3E}">
        <p14:creationId xmlns:p14="http://schemas.microsoft.com/office/powerpoint/2010/main" val="12687742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82EC3C04-F012-F82C-24F6-09FF59F52682}"/>
              </a:ext>
            </a:extLst>
          </p:cNvPr>
          <p:cNvSpPr>
            <a:spLocks noGrp="1"/>
          </p:cNvSpPr>
          <p:nvPr>
            <p:ph type="title"/>
          </p:nvPr>
        </p:nvSpPr>
        <p:spPr>
          <a:xfrm>
            <a:off x="614679" y="548639"/>
            <a:ext cx="3977640" cy="5719640"/>
          </a:xfrm>
        </p:spPr>
        <p:txBody>
          <a:bodyPr anchor="t">
            <a:normAutofit/>
          </a:bodyPr>
          <a:lstStyle/>
          <a:p>
            <a:r>
              <a:rPr lang="es-CL"/>
              <a:t>Beneficios arancelarios y preferencias comerciales</a:t>
            </a:r>
          </a:p>
        </p:txBody>
      </p:sp>
      <p:graphicFrame>
        <p:nvGraphicFramePr>
          <p:cNvPr id="4" name="Marcador de contenido 4">
            <a:extLst>
              <a:ext uri="{FF2B5EF4-FFF2-40B4-BE49-F238E27FC236}">
                <a16:creationId xmlns:a16="http://schemas.microsoft.com/office/drawing/2014/main" id="{7CDDBE35-1DDA-4A2E-B1BE-1E5D5CF12D5C}"/>
              </a:ext>
            </a:extLst>
          </p:cNvPr>
          <p:cNvGraphicFramePr>
            <a:graphicFrameLocks noGrp="1"/>
          </p:cNvGraphicFramePr>
          <p:nvPr>
            <p:ph idx="1"/>
            <p:extLst>
              <p:ext uri="{D42A27DB-BD31-4B8C-83A1-F6EECF244321}">
                <p14:modId xmlns:p14="http://schemas.microsoft.com/office/powerpoint/2010/main" val="194742129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0317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40F1D-AD0F-B385-E757-37EE4DA96CCF}"/>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Implicaciones para exportadores e importadores</a:t>
            </a:r>
          </a:p>
        </p:txBody>
      </p:sp>
      <p:pic>
        <p:nvPicPr>
          <p:cNvPr id="5" name="Marcador de contenido 4" descr="Sello de conformidad en papeles, poca profundidad de campo, enfoque en el sello">
            <a:extLst>
              <a:ext uri="{FF2B5EF4-FFF2-40B4-BE49-F238E27FC236}">
                <a16:creationId xmlns:a16="http://schemas.microsoft.com/office/drawing/2014/main" id="{DE28CC47-E654-4C14-8B65-3EFFC51089ED}"/>
              </a:ext>
            </a:extLst>
          </p:cNvPr>
          <p:cNvPicPr>
            <a:picLocks noGrp="1" noChangeAspect="1"/>
          </p:cNvPicPr>
          <p:nvPr>
            <p:ph sz="half" idx="1"/>
          </p:nvPr>
        </p:nvPicPr>
        <p:blipFill>
          <a:blip r:embed="rId3"/>
          <a:srcRect t="1295" r="3" b="3"/>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83CACD3B-71F9-2EF9-98BB-ECB0C13E23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Regulaciones de origen</a:t>
            </a:r>
          </a:p>
          <a:p>
            <a:pPr marL="0" lvl="1" indent="0">
              <a:buNone/>
            </a:pPr>
            <a:r>
              <a:rPr lang="es-MX" sz="1400"/>
              <a:t>Los exportadores e importadores deben comprender las regulaciones de origen para asegurar el cumplimiento y minimizar riesgos.</a:t>
            </a:r>
          </a:p>
          <a:p>
            <a:pPr marL="0" indent="0">
              <a:spcBef>
                <a:spcPts val="2500"/>
              </a:spcBef>
              <a:buNone/>
            </a:pPr>
            <a:r>
              <a:rPr lang="es-MX" sz="1400" b="1"/>
              <a:t>Evitar sanciones</a:t>
            </a:r>
          </a:p>
          <a:p>
            <a:pPr marL="0" lvl="1" indent="0">
              <a:buNone/>
            </a:pPr>
            <a:r>
              <a:rPr lang="es-MX" sz="1400"/>
              <a:t>Una incorrecta clasificación del origen puede resultar en sanciones severas, afectando la operación del negocio.</a:t>
            </a:r>
          </a:p>
          <a:p>
            <a:pPr marL="0" indent="0">
              <a:spcBef>
                <a:spcPts val="2500"/>
              </a:spcBef>
              <a:buNone/>
            </a:pPr>
            <a:r>
              <a:rPr lang="es-MX" sz="1400" b="1"/>
              <a:t>Maximizar beneficios</a:t>
            </a:r>
          </a:p>
          <a:p>
            <a:pPr marL="0" lvl="1" indent="0">
              <a:buNone/>
            </a:pPr>
            <a:r>
              <a:rPr lang="es-MX" sz="1400"/>
              <a:t>Comprender las regulaciones permite a las empresas maximizar beneficios y aprovechar las preferencias arancelarias disponibles.</a:t>
            </a:r>
            <a:endParaRPr lang="es-CL" sz="1400"/>
          </a:p>
        </p:txBody>
      </p:sp>
    </p:spTree>
    <p:extLst>
      <p:ext uri="{BB962C8B-B14F-4D97-AF65-F5344CB8AC3E}">
        <p14:creationId xmlns:p14="http://schemas.microsoft.com/office/powerpoint/2010/main" val="3784634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2CAB58-B74D-A0A9-3306-DE9C54D78FE4}"/>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Ejemplos de acuerdos comerciales relevantes</a:t>
            </a:r>
          </a:p>
        </p:txBody>
      </p:sp>
      <p:pic>
        <p:nvPicPr>
          <p:cNvPr id="5" name="Marcador de contenido 4" descr="Mapa mundial de exposición múltiple, se han eliminado todos los logotipos en los contenedores de carga.">
            <a:extLst>
              <a:ext uri="{FF2B5EF4-FFF2-40B4-BE49-F238E27FC236}">
                <a16:creationId xmlns:a16="http://schemas.microsoft.com/office/drawing/2014/main" id="{AC6603B0-67F9-4885-B20C-746D3CED7A05}"/>
              </a:ext>
            </a:extLst>
          </p:cNvPr>
          <p:cNvPicPr>
            <a:picLocks noGrp="1" noChangeAspect="1"/>
          </p:cNvPicPr>
          <p:nvPr>
            <p:ph sz="half" idx="1"/>
          </p:nvPr>
        </p:nvPicPr>
        <p:blipFill>
          <a:blip r:embed="rId3"/>
          <a:srcRect l="30021" r="22185"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15B10089-AFEF-623C-B2B4-DFE1BAD28DD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Tratado de Libre Comercio</a:t>
            </a:r>
          </a:p>
          <a:p>
            <a:pPr marL="0" lvl="1" indent="0">
              <a:buNone/>
            </a:pPr>
            <a:r>
              <a:rPr lang="es-MX" sz="1400"/>
              <a:t>El TLCAN es un acuerdo que facilita el comercio entre Estados Unidos, Canadá y México, eliminando barreras arancelarias y promoviendo el comercio regional.</a:t>
            </a:r>
          </a:p>
          <a:p>
            <a:pPr marL="0" indent="0">
              <a:spcBef>
                <a:spcPts val="2500"/>
              </a:spcBef>
              <a:buNone/>
            </a:pPr>
            <a:r>
              <a:rPr lang="es-MX" sz="1400" b="1"/>
              <a:t>Unión Europea</a:t>
            </a:r>
          </a:p>
          <a:p>
            <a:pPr marL="0" lvl="1" indent="0">
              <a:buNone/>
            </a:pPr>
            <a:r>
              <a:rPr lang="es-MX" sz="1400"/>
              <a:t>La Unión Europea es un bloque económico que permite el libre comercio y la circulación de bienes entre sus estados miembros, estandarizando reglas comerciales.</a:t>
            </a:r>
          </a:p>
          <a:p>
            <a:pPr marL="0" indent="0">
              <a:spcBef>
                <a:spcPts val="2500"/>
              </a:spcBef>
              <a:buNone/>
            </a:pPr>
            <a:r>
              <a:rPr lang="es-MX" sz="1400" b="1"/>
              <a:t>Influencia del Origen</a:t>
            </a:r>
          </a:p>
          <a:p>
            <a:pPr marL="0" lvl="1" indent="0">
              <a:buNone/>
            </a:pPr>
            <a:r>
              <a:rPr lang="es-MX" sz="1400"/>
              <a:t>Reglas de origen en acuerdos comerciales determinan el tratamiento arancelario de productos y afectan las decisiones comerciales internacionales.</a:t>
            </a:r>
            <a:endParaRPr lang="es-CL" sz="1400"/>
          </a:p>
        </p:txBody>
      </p:sp>
    </p:spTree>
    <p:extLst>
      <p:ext uri="{BB962C8B-B14F-4D97-AF65-F5344CB8AC3E}">
        <p14:creationId xmlns:p14="http://schemas.microsoft.com/office/powerpoint/2010/main" val="2795395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D07730EC-473E-9A3D-1B4E-217774CBDA26}"/>
              </a:ext>
            </a:extLst>
          </p:cNvPr>
          <p:cNvSpPr>
            <a:spLocks noGrp="1"/>
          </p:cNvSpPr>
          <p:nvPr>
            <p:ph type="ctrTitle"/>
          </p:nvPr>
        </p:nvSpPr>
        <p:spPr>
          <a:xfrm>
            <a:off x="277091" y="1814321"/>
            <a:ext cx="7772400" cy="4560920"/>
          </a:xfrm>
        </p:spPr>
        <p:txBody>
          <a:bodyPr anchor="b">
            <a:normAutofit/>
          </a:bodyPr>
          <a:lstStyle/>
          <a:p>
            <a:pPr algn="l"/>
            <a:r>
              <a:rPr lang="es-CL" sz="7400"/>
              <a:t>Desafíos y controversias relacionadas con el origen</a:t>
            </a:r>
          </a:p>
        </p:txBody>
      </p:sp>
    </p:spTree>
    <p:extLst>
      <p:ext uri="{BB962C8B-B14F-4D97-AF65-F5344CB8AC3E}">
        <p14:creationId xmlns:p14="http://schemas.microsoft.com/office/powerpoint/2010/main" val="2836983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27F958-3CC5-DF7F-CD8A-67529A653AF9}"/>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Problemas comunes en la determinación del origen</a:t>
            </a:r>
          </a:p>
        </p:txBody>
      </p:sp>
      <p:sp>
        <p:nvSpPr>
          <p:cNvPr id="4" name="Marcador de contenido 3">
            <a:extLst>
              <a:ext uri="{FF2B5EF4-FFF2-40B4-BE49-F238E27FC236}">
                <a16:creationId xmlns:a16="http://schemas.microsoft.com/office/drawing/2014/main" id="{F1C8451E-79D5-BC98-1D64-314EC57042A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Complejidad de las regulaciones</a:t>
            </a:r>
          </a:p>
          <a:p>
            <a:pPr marL="0" lvl="1" indent="0">
              <a:buNone/>
            </a:pPr>
            <a:r>
              <a:rPr lang="es-MX" sz="1400"/>
              <a:t>Las regulaciones complicadas a menudo dificultan que las empresas determinen el origen de sus productos correctamente.</a:t>
            </a:r>
          </a:p>
          <a:p>
            <a:pPr marL="0" indent="0">
              <a:spcBef>
                <a:spcPts val="2500"/>
              </a:spcBef>
              <a:buNone/>
            </a:pPr>
            <a:r>
              <a:rPr lang="es-MX" sz="1400" b="1"/>
              <a:t>Falta de claridad en criterios</a:t>
            </a:r>
          </a:p>
          <a:p>
            <a:pPr marL="0" lvl="1" indent="0">
              <a:buNone/>
            </a:pPr>
            <a:r>
              <a:rPr lang="es-MX" sz="1400"/>
              <a:t>La falta de claridad en los criterios de origen puede generar confusiones y malentendidos entre las partes involucradas.</a:t>
            </a:r>
          </a:p>
          <a:p>
            <a:pPr marL="0" indent="0">
              <a:spcBef>
                <a:spcPts val="2500"/>
              </a:spcBef>
              <a:buNone/>
            </a:pPr>
            <a:r>
              <a:rPr lang="es-MX" sz="1400" b="1"/>
              <a:t>Conflictos entre partes</a:t>
            </a:r>
          </a:p>
          <a:p>
            <a:pPr marL="0" lvl="1" indent="0">
              <a:buNone/>
            </a:pPr>
            <a:r>
              <a:rPr lang="es-MX" sz="1400"/>
              <a:t>Los problemas en la determinación del origen pueden resultar en conflictos y malentendidos, afectando las relaciones comerciales.</a:t>
            </a:r>
            <a:endParaRPr lang="es-CL" sz="1400"/>
          </a:p>
        </p:txBody>
      </p:sp>
      <p:pic>
        <p:nvPicPr>
          <p:cNvPr id="5" name="Marcador de contenido 4" descr="Esto es demasiado para mí">
            <a:extLst>
              <a:ext uri="{FF2B5EF4-FFF2-40B4-BE49-F238E27FC236}">
                <a16:creationId xmlns:a16="http://schemas.microsoft.com/office/drawing/2014/main" id="{230564E4-8910-4665-B6B5-4A418D1D5147}"/>
              </a:ext>
            </a:extLst>
          </p:cNvPr>
          <p:cNvPicPr>
            <a:picLocks noGrp="1" noChangeAspect="1"/>
          </p:cNvPicPr>
          <p:nvPr>
            <p:ph sz="half" idx="1"/>
          </p:nvPr>
        </p:nvPicPr>
        <p:blipFill>
          <a:blip r:embed="rId3"/>
          <a:srcRect l="16998" r="35831"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19470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DA077-A58E-7495-7206-E9F92C0832D4}"/>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Disputas comerciales y resolución de conflictos</a:t>
            </a:r>
          </a:p>
        </p:txBody>
      </p:sp>
      <p:pic>
        <p:nvPicPr>
          <p:cNvPr id="5" name="Marcador de contenido 4" descr="Dos personas, apretón de manos en la oficina, foto recortada.">
            <a:extLst>
              <a:ext uri="{FF2B5EF4-FFF2-40B4-BE49-F238E27FC236}">
                <a16:creationId xmlns:a16="http://schemas.microsoft.com/office/drawing/2014/main" id="{271C7C42-5583-4130-A9CD-CC6B99F6149B}"/>
              </a:ext>
            </a:extLst>
          </p:cNvPr>
          <p:cNvPicPr>
            <a:picLocks noGrp="1" noChangeAspect="1"/>
          </p:cNvPicPr>
          <p:nvPr>
            <p:ph sz="half" idx="1"/>
          </p:nvPr>
        </p:nvPicPr>
        <p:blipFill>
          <a:blip r:embed="rId3"/>
          <a:srcRect l="35357" r="16849"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03CFAA67-F075-44CC-DB72-740965EC46F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Conflictos Comerciales</a:t>
            </a:r>
          </a:p>
          <a:p>
            <a:pPr marL="0" lvl="1" indent="0">
              <a:buNone/>
            </a:pPr>
            <a:r>
              <a:rPr lang="es-MX" sz="1400"/>
              <a:t>Las disputas comerciales pueden surgir entre países y empresas, afectando las relaciones económicas y la estabilidad del comercio global.</a:t>
            </a:r>
          </a:p>
          <a:p>
            <a:pPr marL="0" indent="0">
              <a:spcBef>
                <a:spcPts val="2500"/>
              </a:spcBef>
              <a:buNone/>
            </a:pPr>
            <a:r>
              <a:rPr lang="es-MX" sz="1400" b="1"/>
              <a:t>Importancia de la Resolución</a:t>
            </a:r>
          </a:p>
          <a:p>
            <a:pPr marL="0" lvl="1" indent="0">
              <a:buNone/>
            </a:pPr>
            <a:r>
              <a:rPr lang="es-MX" sz="1400"/>
              <a:t>La resolución efectiva de conflictos es vital para mantener relaciones comerciales saludables y evitar tensiones en el comercio internacional.</a:t>
            </a:r>
          </a:p>
          <a:p>
            <a:pPr marL="0" indent="0">
              <a:spcBef>
                <a:spcPts val="2500"/>
              </a:spcBef>
              <a:buNone/>
            </a:pPr>
            <a:r>
              <a:rPr lang="es-MX" sz="1400" b="1"/>
              <a:t>Estrategias de Resolución</a:t>
            </a:r>
          </a:p>
          <a:p>
            <a:pPr marL="0" lvl="1" indent="0">
              <a:buNone/>
            </a:pPr>
            <a:r>
              <a:rPr lang="es-MX" sz="1400"/>
              <a:t>Implementar estrategias adecuadas para la resolución de conflictos puede prevenir la escalada y fomentar una colaboración sostenible entre las partes.</a:t>
            </a:r>
            <a:endParaRPr lang="es-CL" sz="1400"/>
          </a:p>
        </p:txBody>
      </p:sp>
    </p:spTree>
    <p:extLst>
      <p:ext uri="{BB962C8B-B14F-4D97-AF65-F5344CB8AC3E}">
        <p14:creationId xmlns:p14="http://schemas.microsoft.com/office/powerpoint/2010/main" val="3463094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F8ED0C-09B2-E379-6B81-552835F2716C}"/>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Medidas para garantizar la transparencia</a:t>
            </a:r>
          </a:p>
        </p:txBody>
      </p:sp>
      <p:pic>
        <p:nvPicPr>
          <p:cNvPr id="5" name="Marcador de contenido 4" descr="Ilustración 3D.">
            <a:extLst>
              <a:ext uri="{FF2B5EF4-FFF2-40B4-BE49-F238E27FC236}">
                <a16:creationId xmlns:a16="http://schemas.microsoft.com/office/drawing/2014/main" id="{F91F499F-3DCC-4653-8AE9-A1C4BCFAAF92}"/>
              </a:ext>
            </a:extLst>
          </p:cNvPr>
          <p:cNvPicPr>
            <a:picLocks noGrp="1" noChangeAspect="1"/>
          </p:cNvPicPr>
          <p:nvPr>
            <p:ph sz="half" idx="1"/>
          </p:nvPr>
        </p:nvPicPr>
        <p:blipFill>
          <a:blip r:embed="rId3"/>
          <a:srcRect r="46300"/>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D20387E4-50D0-C3A9-F18B-EEB9347C9E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Importancia de la transparencia</a:t>
            </a:r>
          </a:p>
          <a:p>
            <a:pPr marL="0" lvl="1" indent="0">
              <a:buNone/>
            </a:pPr>
            <a:r>
              <a:rPr lang="es-MX" sz="1400"/>
              <a:t>La transparencia es crucial para evitar controversias y construir confianza en los procesos de determinación del origen.</a:t>
            </a:r>
          </a:p>
          <a:p>
            <a:pPr marL="0" indent="0">
              <a:spcBef>
                <a:spcPts val="2500"/>
              </a:spcBef>
              <a:buNone/>
            </a:pPr>
            <a:r>
              <a:rPr lang="es-MX" sz="1400" b="1"/>
              <a:t>Sistemas de certificación</a:t>
            </a:r>
          </a:p>
          <a:p>
            <a:pPr marL="0" lvl="1" indent="0">
              <a:buNone/>
            </a:pPr>
            <a:r>
              <a:rPr lang="es-MX" sz="1400"/>
              <a:t>Desarrollar sistemas de certificación robustos ayuda a asegurar que los productos cumplen con los estándares requeridos.</a:t>
            </a:r>
          </a:p>
          <a:p>
            <a:pPr marL="0" indent="0">
              <a:spcBef>
                <a:spcPts val="2500"/>
              </a:spcBef>
              <a:buNone/>
            </a:pPr>
            <a:r>
              <a:rPr lang="es-MX" sz="1400" b="1"/>
              <a:t>Auditorías regulares</a:t>
            </a:r>
          </a:p>
          <a:p>
            <a:pPr marL="0" lvl="1" indent="0">
              <a:buNone/>
            </a:pPr>
            <a:r>
              <a:rPr lang="es-MX" sz="1400"/>
              <a:t>Las auditorías regulares por parte de autoridades competentes son esenciales para mantener la integridad y la confianza en los sistemas.</a:t>
            </a:r>
            <a:endParaRPr lang="es-CL" sz="1400"/>
          </a:p>
        </p:txBody>
      </p:sp>
    </p:spTree>
    <p:extLst>
      <p:ext uri="{BB962C8B-B14F-4D97-AF65-F5344CB8AC3E}">
        <p14:creationId xmlns:p14="http://schemas.microsoft.com/office/powerpoint/2010/main" val="820363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B031101E-9F61-9B45-EB65-B33C9DFED05F}"/>
              </a:ext>
            </a:extLst>
          </p:cNvPr>
          <p:cNvSpPr>
            <a:spLocks noGrp="1"/>
          </p:cNvSpPr>
          <p:nvPr>
            <p:ph type="ctrTitle"/>
          </p:nvPr>
        </p:nvSpPr>
        <p:spPr>
          <a:xfrm>
            <a:off x="277091" y="1814321"/>
            <a:ext cx="7772400" cy="4560920"/>
          </a:xfrm>
        </p:spPr>
        <p:txBody>
          <a:bodyPr anchor="b">
            <a:normAutofit/>
          </a:bodyPr>
          <a:lstStyle/>
          <a:p>
            <a:pPr algn="l"/>
            <a:r>
              <a:rPr lang="es-CL" sz="7400"/>
              <a:t>Tendencias y evolución del concepto de origen</a:t>
            </a:r>
          </a:p>
        </p:txBody>
      </p:sp>
    </p:spTree>
    <p:extLst>
      <p:ext uri="{BB962C8B-B14F-4D97-AF65-F5344CB8AC3E}">
        <p14:creationId xmlns:p14="http://schemas.microsoft.com/office/powerpoint/2010/main" val="11741310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AC2C3E-D4E4-ACE5-F3B6-CE542CC4B99C}"/>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a:solidFill>
                  <a:schemeClr val="tx1"/>
                </a:solidFill>
                <a:latin typeface="+mj-lt"/>
                <a:ea typeface="+mj-ea"/>
                <a:cs typeface="+mj-cs"/>
              </a:rPr>
              <a:t>Estructura de la Presentación</a:t>
            </a:r>
          </a:p>
        </p:txBody>
      </p:sp>
      <p:sp>
        <p:nvSpPr>
          <p:cNvPr id="4" name="Marcador de contenido 3">
            <a:extLst>
              <a:ext uri="{FF2B5EF4-FFF2-40B4-BE49-F238E27FC236}">
                <a16:creationId xmlns:a16="http://schemas.microsoft.com/office/drawing/2014/main" id="{FC8F4BEA-99A1-BE1A-5CA6-AD522F15178F}"/>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r>
              <a:rPr lang="en-US" sz="1800"/>
              <a:t>Definición de origen en el contexto comercial</a:t>
            </a:r>
          </a:p>
          <a:p>
            <a:r>
              <a:rPr lang="en-US" sz="1800"/>
              <a:t>Procedimientos para determinar el origen</a:t>
            </a:r>
          </a:p>
          <a:p>
            <a:r>
              <a:rPr lang="en-US" sz="1800"/>
              <a:t>Impacto del origen en los acuerdos comerciales</a:t>
            </a:r>
          </a:p>
          <a:p>
            <a:r>
              <a:rPr lang="en-US" sz="1800"/>
              <a:t>Desafíos y controversias relacionadas con el origen</a:t>
            </a:r>
          </a:p>
          <a:p>
            <a:r>
              <a:rPr lang="en-US" sz="1800"/>
              <a:t>Tendencias y evolución del concepto de origen</a:t>
            </a:r>
          </a:p>
        </p:txBody>
      </p:sp>
      <p:pic>
        <p:nvPicPr>
          <p:cNvPr id="5" name="Marcador de contenido 4" descr="Diagrama de flujo de dibujo femenino">
            <a:extLst>
              <a:ext uri="{FF2B5EF4-FFF2-40B4-BE49-F238E27FC236}">
                <a16:creationId xmlns:a16="http://schemas.microsoft.com/office/drawing/2014/main" id="{E7D96810-91DD-4704-BF74-52707FB9CF22}"/>
              </a:ext>
            </a:extLst>
          </p:cNvPr>
          <p:cNvPicPr>
            <a:picLocks noGrp="1" noChangeAspect="1"/>
          </p:cNvPicPr>
          <p:nvPr>
            <p:ph sz="half" idx="1"/>
          </p:nvPr>
        </p:nvPicPr>
        <p:blipFill>
          <a:blip r:embed="rId3"/>
          <a:srcRect l="17882" r="21247" b="2"/>
          <a:stretch>
            <a:fillRect/>
          </a:stretch>
        </p:blipFill>
        <p:spPr>
          <a:xfrm>
            <a:off x="5818632" y="-1"/>
            <a:ext cx="6373368" cy="6858001"/>
          </a:xfrm>
          <a:prstGeom prst="rect">
            <a:avLst/>
          </a:prstGeom>
        </p:spPr>
      </p:pic>
    </p:spTree>
    <p:extLst>
      <p:ext uri="{BB962C8B-B14F-4D97-AF65-F5344CB8AC3E}">
        <p14:creationId xmlns:p14="http://schemas.microsoft.com/office/powerpoint/2010/main" val="950122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459C4F-F038-86D8-3B80-E3CC4B555CB9}"/>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en-US" sz="3300" b="1" kern="1200" dirty="0">
                <a:solidFill>
                  <a:schemeClr val="tx1"/>
                </a:solidFill>
                <a:latin typeface="+mj-lt"/>
                <a:ea typeface="+mj-ea"/>
                <a:cs typeface="+mj-cs"/>
              </a:rPr>
              <a:t>Cambios en las normativas globales</a:t>
            </a:r>
          </a:p>
        </p:txBody>
      </p:sp>
      <p:pic>
        <p:nvPicPr>
          <p:cNvPr id="5" name="Marcador de contenido 4" descr="Computación en la nube,Concepto de nube, Tecnología,Big data,Icono,Negocios">
            <a:extLst>
              <a:ext uri="{FF2B5EF4-FFF2-40B4-BE49-F238E27FC236}">
                <a16:creationId xmlns:a16="http://schemas.microsoft.com/office/drawing/2014/main" id="{C689259E-F660-4EDD-965C-708F73ECB62B}"/>
              </a:ext>
            </a:extLst>
          </p:cNvPr>
          <p:cNvPicPr>
            <a:picLocks noGrp="1" noChangeAspect="1"/>
          </p:cNvPicPr>
          <p:nvPr>
            <p:ph sz="half" idx="1"/>
          </p:nvPr>
        </p:nvPicPr>
        <p:blipFill>
          <a:blip r:embed="rId3"/>
          <a:srcRect l="8838" r="29128" b="-1"/>
          <a:stretch>
            <a:fillRect/>
          </a:stretch>
        </p:blipFill>
        <p:spPr>
          <a:xfrm>
            <a:off x="1" y="10"/>
            <a:ext cx="6373368" cy="6857990"/>
          </a:xfrm>
          <a:prstGeom prst="rect">
            <a:avLst/>
          </a:prstGeom>
        </p:spPr>
      </p:pic>
      <p:sp>
        <p:nvSpPr>
          <p:cNvPr id="4" name="Marcador de contenido 3">
            <a:extLst>
              <a:ext uri="{FF2B5EF4-FFF2-40B4-BE49-F238E27FC236}">
                <a16:creationId xmlns:a16="http://schemas.microsoft.com/office/drawing/2014/main" id="{5193302A-5ED7-CDF5-94CA-94F6B56FA41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07" y="2212846"/>
            <a:ext cx="4361693" cy="4096514"/>
          </a:xfrm>
        </p:spPr>
        <p:txBody>
          <a:bodyPr>
            <a:normAutofit/>
          </a:bodyPr>
          <a:lstStyle/>
          <a:p>
            <a:pPr marL="0" indent="0">
              <a:spcBef>
                <a:spcPts val="2500"/>
              </a:spcBef>
              <a:buNone/>
            </a:pPr>
            <a:r>
              <a:rPr lang="es-MX" sz="1400" b="1"/>
              <a:t>Adaptación a Nuevas Regulaciones</a:t>
            </a:r>
          </a:p>
          <a:p>
            <a:pPr marL="0" lvl="1" indent="0">
              <a:buNone/>
            </a:pPr>
            <a:r>
              <a:rPr lang="es-MX" sz="1400"/>
              <a:t>Las empresas deben adaptarse a las regulaciones cambiantes sobre origen para mantener su competitividad en el mercado global.</a:t>
            </a:r>
          </a:p>
          <a:p>
            <a:pPr marL="0" indent="0">
              <a:spcBef>
                <a:spcPts val="2500"/>
              </a:spcBef>
              <a:buNone/>
            </a:pPr>
            <a:r>
              <a:rPr lang="es-MX" sz="1400" b="1"/>
              <a:t>Impacto en la Cadena de Suministro</a:t>
            </a:r>
          </a:p>
          <a:p>
            <a:pPr marL="0" lvl="1" indent="0">
              <a:buNone/>
            </a:pPr>
            <a:r>
              <a:rPr lang="es-MX" sz="1400"/>
              <a:t>Los cambios en las normativas pueden afectar significativamente cómo las empresas gestionan y optimizan su cadena de suministro.</a:t>
            </a:r>
            <a:endParaRPr lang="es-CL" sz="1400"/>
          </a:p>
        </p:txBody>
      </p:sp>
    </p:spTree>
    <p:extLst>
      <p:ext uri="{BB962C8B-B14F-4D97-AF65-F5344CB8AC3E}">
        <p14:creationId xmlns:p14="http://schemas.microsoft.com/office/powerpoint/2010/main" val="4036915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A7F041-849B-F43C-7E1B-ADE309B9D41F}"/>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Innovaciones tecnológicas en la verificación del origen</a:t>
            </a:r>
          </a:p>
        </p:txBody>
      </p:sp>
      <p:pic>
        <p:nvPicPr>
          <p:cNvPr id="5" name="Marcador de contenido 4" descr="Sistema de pago de criptomonedas Bitcoin">
            <a:extLst>
              <a:ext uri="{FF2B5EF4-FFF2-40B4-BE49-F238E27FC236}">
                <a16:creationId xmlns:a16="http://schemas.microsoft.com/office/drawing/2014/main" id="{EE977A3C-947A-4794-B615-275AF06BA213}"/>
              </a:ext>
            </a:extLst>
          </p:cNvPr>
          <p:cNvPicPr>
            <a:picLocks noGrp="1" noChangeAspect="1"/>
          </p:cNvPicPr>
          <p:nvPr>
            <p:ph sz="half" idx="1"/>
          </p:nvPr>
        </p:nvPicPr>
        <p:blipFill>
          <a:blip r:embed="rId3"/>
          <a:srcRect r="3" b="1299"/>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BFAF1DCB-A187-BB66-0377-CE979A3B94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Tecnología Blockchain</a:t>
            </a:r>
          </a:p>
          <a:p>
            <a:pPr marL="0" lvl="1" indent="0">
              <a:buNone/>
            </a:pPr>
            <a:r>
              <a:rPr lang="es-MX" sz="1400"/>
              <a:t>Blockchain permite un registro seguro e inalterable de transacciones, mejorando la transparencia en la verificación del origen de los productos.</a:t>
            </a:r>
          </a:p>
          <a:p>
            <a:pPr marL="0" indent="0">
              <a:spcBef>
                <a:spcPts val="2500"/>
              </a:spcBef>
              <a:buNone/>
            </a:pPr>
            <a:r>
              <a:rPr lang="es-MX" sz="1400" b="1"/>
              <a:t>Sistemas de Seguimiento</a:t>
            </a:r>
          </a:p>
          <a:p>
            <a:pPr marL="0" lvl="1" indent="0">
              <a:buNone/>
            </a:pPr>
            <a:r>
              <a:rPr lang="es-MX" sz="1400"/>
              <a:t>Los sistemas de seguimiento proporcionan información en tiempo real sobre el movimiento de productos, garantizando su autenticidad y origen.</a:t>
            </a:r>
          </a:p>
          <a:p>
            <a:pPr marL="0" indent="0">
              <a:spcBef>
                <a:spcPts val="2500"/>
              </a:spcBef>
              <a:buNone/>
            </a:pPr>
            <a:r>
              <a:rPr lang="es-MX" sz="1400" b="1"/>
              <a:t>Confianza en el Comercio Internacional</a:t>
            </a:r>
          </a:p>
          <a:p>
            <a:pPr marL="0" lvl="1" indent="0">
              <a:buNone/>
            </a:pPr>
            <a:r>
              <a:rPr lang="es-MX" sz="1400"/>
              <a:t>Estas innovaciones generan confianza entre consumidores y comerciantes al asegurar la procedencia de los productos y su trazabilidad.</a:t>
            </a:r>
            <a:endParaRPr lang="es-CL" sz="1400"/>
          </a:p>
        </p:txBody>
      </p:sp>
    </p:spTree>
    <p:extLst>
      <p:ext uri="{BB962C8B-B14F-4D97-AF65-F5344CB8AC3E}">
        <p14:creationId xmlns:p14="http://schemas.microsoft.com/office/powerpoint/2010/main" val="1825366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961A4E95-BD50-0524-8849-F90DA6C135EA}"/>
              </a:ext>
            </a:extLst>
          </p:cNvPr>
          <p:cNvSpPr>
            <a:spLocks noGrp="1"/>
          </p:cNvSpPr>
          <p:nvPr>
            <p:ph type="title"/>
          </p:nvPr>
        </p:nvSpPr>
        <p:spPr>
          <a:xfrm>
            <a:off x="614679" y="548639"/>
            <a:ext cx="3977640" cy="5719640"/>
          </a:xfrm>
        </p:spPr>
        <p:txBody>
          <a:bodyPr anchor="t">
            <a:normAutofit/>
          </a:bodyPr>
          <a:lstStyle/>
          <a:p>
            <a:r>
              <a:rPr lang="es-CL"/>
              <a:t>Perspectivas futuras y posibles desarrollos</a:t>
            </a:r>
          </a:p>
        </p:txBody>
      </p:sp>
      <p:graphicFrame>
        <p:nvGraphicFramePr>
          <p:cNvPr id="4" name="Marcador de contenido 4">
            <a:extLst>
              <a:ext uri="{FF2B5EF4-FFF2-40B4-BE49-F238E27FC236}">
                <a16:creationId xmlns:a16="http://schemas.microsoft.com/office/drawing/2014/main" id="{A17862E6-37AA-45B8-BB0D-355F0C645596}"/>
              </a:ext>
            </a:extLst>
          </p:cNvPr>
          <p:cNvGraphicFramePr>
            <a:graphicFrameLocks noGrp="1"/>
          </p:cNvGraphicFramePr>
          <p:nvPr>
            <p:ph idx="1"/>
            <p:extLst>
              <p:ext uri="{D42A27DB-BD31-4B8C-83A1-F6EECF244321}">
                <p14:modId xmlns:p14="http://schemas.microsoft.com/office/powerpoint/2010/main" val="351547090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7745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578BD6B4-5358-C8A7-C97C-291F9CF10A83}"/>
              </a:ext>
            </a:extLst>
          </p:cNvPr>
          <p:cNvSpPr>
            <a:spLocks noGrp="1"/>
          </p:cNvSpPr>
          <p:nvPr>
            <p:ph type="title"/>
          </p:nvPr>
        </p:nvSpPr>
        <p:spPr>
          <a:xfrm>
            <a:off x="612648" y="1847088"/>
            <a:ext cx="7344336" cy="1133856"/>
          </a:xfrm>
        </p:spPr>
        <p:txBody>
          <a:bodyPr anchor="b">
            <a:normAutofit/>
          </a:bodyPr>
          <a:lstStyle/>
          <a:p>
            <a:r>
              <a:rPr lang="es-CL" sz="6000"/>
              <a:t>Conclusión</a:t>
            </a:r>
          </a:p>
        </p:txBody>
      </p:sp>
      <p:graphicFrame>
        <p:nvGraphicFramePr>
          <p:cNvPr id="9" name="Marcador de contenido 2">
            <a:extLst>
              <a:ext uri="{FF2B5EF4-FFF2-40B4-BE49-F238E27FC236}">
                <a16:creationId xmlns:a16="http://schemas.microsoft.com/office/drawing/2014/main" id="{18D109E1-4085-98C7-9F65-3C76AE7BB2E0}"/>
              </a:ext>
            </a:extLst>
          </p:cNvPr>
          <p:cNvGraphicFramePr>
            <a:graphicFrameLocks noGrp="1"/>
          </p:cNvGraphicFramePr>
          <p:nvPr>
            <p:ph idx="1"/>
            <p:extLst>
              <p:ext uri="{D42A27DB-BD31-4B8C-83A1-F6EECF244321}">
                <p14:modId xmlns:p14="http://schemas.microsoft.com/office/powerpoint/2010/main" val="310003584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739176"/>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93E025E2-8FA8-F4B9-AB40-51C7BBFCAB28}"/>
              </a:ext>
            </a:extLst>
          </p:cNvPr>
          <p:cNvSpPr>
            <a:spLocks noGrp="1"/>
          </p:cNvSpPr>
          <p:nvPr>
            <p:ph type="ctrTitle"/>
          </p:nvPr>
        </p:nvSpPr>
        <p:spPr>
          <a:xfrm>
            <a:off x="277091" y="1814321"/>
            <a:ext cx="7772400" cy="4560920"/>
          </a:xfrm>
        </p:spPr>
        <p:txBody>
          <a:bodyPr anchor="b">
            <a:normAutofit/>
          </a:bodyPr>
          <a:lstStyle/>
          <a:p>
            <a:pPr algn="l"/>
            <a:r>
              <a:rPr lang="es-CL" sz="7400"/>
              <a:t>Definición de origen en el contexto comercial</a:t>
            </a:r>
          </a:p>
        </p:txBody>
      </p:sp>
    </p:spTree>
    <p:extLst>
      <p:ext uri="{BB962C8B-B14F-4D97-AF65-F5344CB8AC3E}">
        <p14:creationId xmlns:p14="http://schemas.microsoft.com/office/powerpoint/2010/main" val="2112030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046163F-5325-1324-BAAE-048DAF435FA5}"/>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Concepto de origen de productos</a:t>
            </a:r>
          </a:p>
        </p:txBody>
      </p:sp>
      <p:pic>
        <p:nvPicPr>
          <p:cNvPr id="5" name="Marcador de contenido 4" descr="Brodetto Cesenatico, plato clásico italiano de mariscos">
            <a:extLst>
              <a:ext uri="{FF2B5EF4-FFF2-40B4-BE49-F238E27FC236}">
                <a16:creationId xmlns:a16="http://schemas.microsoft.com/office/drawing/2014/main" id="{29E65C51-8736-443E-9BD5-9D00C2E53DD6}"/>
              </a:ext>
            </a:extLst>
          </p:cNvPr>
          <p:cNvPicPr>
            <a:picLocks noGrp="1" noChangeAspect="1"/>
          </p:cNvPicPr>
          <p:nvPr>
            <p:ph sz="half" idx="1"/>
          </p:nvPr>
        </p:nvPicPr>
        <p:blipFill>
          <a:blip r:embed="rId3"/>
          <a:srcRect l="20439" r="31768"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A2B7ED49-7C38-73EE-CC08-6B04FC454E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Definición de origen de producto</a:t>
            </a:r>
          </a:p>
          <a:p>
            <a:pPr marL="0" lvl="1" indent="0">
              <a:buNone/>
            </a:pPr>
            <a:r>
              <a:rPr lang="es-MX" sz="1400"/>
              <a:t>El origen de un producto se refiere al país donde ha sido producido o fabricado, lo que afecta su comercialización.</a:t>
            </a:r>
          </a:p>
          <a:p>
            <a:pPr marL="0" indent="0">
              <a:spcBef>
                <a:spcPts val="2500"/>
              </a:spcBef>
              <a:buNone/>
            </a:pPr>
            <a:r>
              <a:rPr lang="es-MX" sz="1400" b="1"/>
              <a:t>Impacto en aranceles</a:t>
            </a:r>
          </a:p>
          <a:p>
            <a:pPr marL="0" lvl="1" indent="0">
              <a:buNone/>
            </a:pPr>
            <a:r>
              <a:rPr lang="es-MX" sz="1400"/>
              <a:t>El conocimiento del origen del producto es crucial para la aplicación de aranceles y políticas comerciales internacionales.</a:t>
            </a:r>
          </a:p>
          <a:p>
            <a:pPr marL="0" indent="0">
              <a:spcBef>
                <a:spcPts val="2500"/>
              </a:spcBef>
              <a:buNone/>
            </a:pPr>
            <a:r>
              <a:rPr lang="es-MX" sz="1400" b="1"/>
              <a:t>Percepción del consumidor</a:t>
            </a:r>
          </a:p>
          <a:p>
            <a:pPr marL="0" lvl="1" indent="0">
              <a:buNone/>
            </a:pPr>
            <a:r>
              <a:rPr lang="es-MX" sz="1400"/>
              <a:t>El origen del producto influye en la percepción del consumidor sobre su calidad y autenticidad, afectando sus decisiones de compra.</a:t>
            </a:r>
            <a:endParaRPr lang="es-CL" sz="1400"/>
          </a:p>
        </p:txBody>
      </p:sp>
    </p:spTree>
    <p:extLst>
      <p:ext uri="{BB962C8B-B14F-4D97-AF65-F5344CB8AC3E}">
        <p14:creationId xmlns:p14="http://schemas.microsoft.com/office/powerpoint/2010/main" val="2321304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AC3EA5-CD63-F041-1C73-5D4FD7DE270D}"/>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Diferencia entre origen preferencial y no preferencial</a:t>
            </a:r>
          </a:p>
        </p:txBody>
      </p:sp>
      <p:pic>
        <p:nvPicPr>
          <p:cNvPr id="5" name="Marcador de contenido 4" descr="Manos de empresarios que pasan periódicos como batuta">
            <a:extLst>
              <a:ext uri="{FF2B5EF4-FFF2-40B4-BE49-F238E27FC236}">
                <a16:creationId xmlns:a16="http://schemas.microsoft.com/office/drawing/2014/main" id="{1BA3EF5F-F784-4DA8-B07D-9E9D73531ECC}"/>
              </a:ext>
            </a:extLst>
          </p:cNvPr>
          <p:cNvPicPr>
            <a:picLocks noGrp="1" noChangeAspect="1"/>
          </p:cNvPicPr>
          <p:nvPr>
            <p:ph sz="half" idx="1"/>
          </p:nvPr>
        </p:nvPicPr>
        <p:blipFill>
          <a:blip r:embed="rId3"/>
          <a:srcRect l="25896" r="32754"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D7A35B10-4D57-DE92-E7E3-6EAD357A43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Origen Preferencial</a:t>
            </a:r>
          </a:p>
          <a:p>
            <a:pPr marL="0" lvl="1" indent="0">
              <a:buNone/>
            </a:pPr>
            <a:r>
              <a:rPr lang="es-MX" sz="1400"/>
              <a:t>Los productos de origen preferencial disfrutan de ventajas arancelarias que facilitan el acceso a ciertos mercados, aumentando su competitividad.</a:t>
            </a:r>
          </a:p>
          <a:p>
            <a:pPr marL="0" indent="0">
              <a:spcBef>
                <a:spcPts val="2500"/>
              </a:spcBef>
              <a:buNone/>
            </a:pPr>
            <a:r>
              <a:rPr lang="es-MX" sz="1400" b="1"/>
              <a:t>Origen No Preferencial</a:t>
            </a:r>
          </a:p>
          <a:p>
            <a:pPr marL="0" lvl="1" indent="0">
              <a:buNone/>
            </a:pPr>
            <a:r>
              <a:rPr lang="es-MX" sz="1400"/>
              <a:t>El origen no preferencial se refiere a productos que no reciben estas ventajas arancelarias, afectando su competitividad en mercados extranjeros.</a:t>
            </a:r>
          </a:p>
          <a:p>
            <a:pPr marL="0" indent="0">
              <a:spcBef>
                <a:spcPts val="2500"/>
              </a:spcBef>
              <a:buNone/>
            </a:pPr>
            <a:r>
              <a:rPr lang="es-MX" sz="1400" b="1"/>
              <a:t>Importancia para Exportadores</a:t>
            </a:r>
          </a:p>
          <a:p>
            <a:pPr marL="0" lvl="1" indent="0">
              <a:buNone/>
            </a:pPr>
            <a:r>
              <a:rPr lang="es-MX" sz="1400"/>
              <a:t>Entender estas diferencias es crucial para los exportadores que buscan maximizar beneficios en sus transacciones comerciales.</a:t>
            </a:r>
            <a:endParaRPr lang="es-CL" sz="1400"/>
          </a:p>
        </p:txBody>
      </p:sp>
    </p:spTree>
    <p:extLst>
      <p:ext uri="{BB962C8B-B14F-4D97-AF65-F5344CB8AC3E}">
        <p14:creationId xmlns:p14="http://schemas.microsoft.com/office/powerpoint/2010/main" val="3711102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4BCB05-9912-CA4B-C9C0-245B02CEC66A}"/>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Regulaciones y normas internacionales</a:t>
            </a:r>
          </a:p>
        </p:txBody>
      </p:sp>
      <p:sp>
        <p:nvSpPr>
          <p:cNvPr id="4" name="Marcador de contenido 3">
            <a:extLst>
              <a:ext uri="{FF2B5EF4-FFF2-40B4-BE49-F238E27FC236}">
                <a16:creationId xmlns:a16="http://schemas.microsoft.com/office/drawing/2014/main" id="{617E99F1-0782-EE2F-6987-876EC17506B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Organizaciones Internacionales</a:t>
            </a:r>
          </a:p>
          <a:p>
            <a:pPr marL="0" lvl="1" indent="0">
              <a:buNone/>
            </a:pPr>
            <a:r>
              <a:rPr lang="es-MX" sz="1400"/>
              <a:t>Las organizaciones internacionales, como la OMC, son responsables de establecer las regulaciones sobre el origen de los productos.</a:t>
            </a:r>
          </a:p>
          <a:p>
            <a:pPr marL="0" indent="0">
              <a:spcBef>
                <a:spcPts val="2500"/>
              </a:spcBef>
              <a:buNone/>
            </a:pPr>
            <a:r>
              <a:rPr lang="es-MX" sz="1400" b="1"/>
              <a:t>Impacto en el Comercio</a:t>
            </a:r>
          </a:p>
          <a:p>
            <a:pPr marL="0" lvl="1" indent="0">
              <a:buNone/>
            </a:pPr>
            <a:r>
              <a:rPr lang="es-MX" sz="1400"/>
              <a:t>Las normas sobre el origen afectan directamente cómo los países comercian y certifican sus productos en el mercado internacional.</a:t>
            </a:r>
          </a:p>
          <a:p>
            <a:pPr marL="0" indent="0">
              <a:spcBef>
                <a:spcPts val="2500"/>
              </a:spcBef>
              <a:buNone/>
            </a:pPr>
            <a:r>
              <a:rPr lang="es-MX" sz="1400" b="1"/>
              <a:t>Clasificación y Certificación</a:t>
            </a:r>
          </a:p>
          <a:p>
            <a:pPr marL="0" lvl="1" indent="0">
              <a:buNone/>
            </a:pPr>
            <a:r>
              <a:rPr lang="es-MX" sz="1400"/>
              <a:t>Las regulaciones guían a los países sobre la correcta clasificación y certificación del origen de los productos, asegurando transparencia y confianza.</a:t>
            </a:r>
            <a:endParaRPr lang="es-CL" sz="1400"/>
          </a:p>
        </p:txBody>
      </p:sp>
      <p:pic>
        <p:nvPicPr>
          <p:cNvPr id="5" name="Marcador de contenido 4" descr="Concepto de comercio mundial. Globo terráqueo rodeado de contenedores marítimos. Textura de la Tierra proporcionada por visibleearth.nasa.govImágenes similares:">
            <a:extLst>
              <a:ext uri="{FF2B5EF4-FFF2-40B4-BE49-F238E27FC236}">
                <a16:creationId xmlns:a16="http://schemas.microsoft.com/office/drawing/2014/main" id="{8F21A9A9-6478-44E5-B23D-53D69B7B16DE}"/>
              </a:ext>
            </a:extLst>
          </p:cNvPr>
          <p:cNvPicPr>
            <a:picLocks noGrp="1" noChangeAspect="1"/>
          </p:cNvPicPr>
          <p:nvPr>
            <p:ph sz="half" idx="1"/>
          </p:nvPr>
        </p:nvPicPr>
        <p:blipFill>
          <a:blip r:embed="rId3"/>
          <a:srcRect l="36746" r="24211"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623660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AF3CC0B1-8967-2921-A378-D42A56DAA616}"/>
              </a:ext>
            </a:extLst>
          </p:cNvPr>
          <p:cNvSpPr>
            <a:spLocks noGrp="1"/>
          </p:cNvSpPr>
          <p:nvPr>
            <p:ph type="ctrTitle"/>
          </p:nvPr>
        </p:nvSpPr>
        <p:spPr>
          <a:xfrm>
            <a:off x="277091" y="1814321"/>
            <a:ext cx="7772400" cy="4560920"/>
          </a:xfrm>
        </p:spPr>
        <p:txBody>
          <a:bodyPr anchor="b">
            <a:normAutofit/>
          </a:bodyPr>
          <a:lstStyle/>
          <a:p>
            <a:pPr algn="l"/>
            <a:r>
              <a:rPr lang="es-CL" sz="7400"/>
              <a:t>Procedimientos para determinar el origen</a:t>
            </a:r>
          </a:p>
        </p:txBody>
      </p:sp>
    </p:spTree>
    <p:extLst>
      <p:ext uri="{BB962C8B-B14F-4D97-AF65-F5344CB8AC3E}">
        <p14:creationId xmlns:p14="http://schemas.microsoft.com/office/powerpoint/2010/main" val="37784699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9DAAEB0-9333-1C17-C615-3827EE57395B}"/>
              </a:ext>
            </a:extLst>
          </p:cNvPr>
          <p:cNvSpPr>
            <a:spLocks noGrp="1"/>
          </p:cNvSpPr>
          <p:nvPr>
            <p:ph type="title"/>
          </p:nvPr>
        </p:nvSpPr>
        <p:spPr>
          <a:xfrm>
            <a:off x="614679" y="548639"/>
            <a:ext cx="3977640" cy="5719640"/>
          </a:xfrm>
        </p:spPr>
        <p:txBody>
          <a:bodyPr anchor="t">
            <a:normAutofit/>
          </a:bodyPr>
          <a:lstStyle/>
          <a:p>
            <a:r>
              <a:rPr lang="es-CL"/>
              <a:t>Criterios de origen</a:t>
            </a:r>
          </a:p>
        </p:txBody>
      </p:sp>
      <p:graphicFrame>
        <p:nvGraphicFramePr>
          <p:cNvPr id="4" name="Marcador de contenido 4">
            <a:extLst>
              <a:ext uri="{FF2B5EF4-FFF2-40B4-BE49-F238E27FC236}">
                <a16:creationId xmlns:a16="http://schemas.microsoft.com/office/drawing/2014/main" id="{D5B1D158-12E7-4875-A68B-C142BF8F0EBB}"/>
              </a:ext>
            </a:extLst>
          </p:cNvPr>
          <p:cNvGraphicFramePr>
            <a:graphicFrameLocks noGrp="1"/>
          </p:cNvGraphicFramePr>
          <p:nvPr>
            <p:ph idx="1"/>
            <p:extLst>
              <p:ext uri="{D42A27DB-BD31-4B8C-83A1-F6EECF244321}">
                <p14:modId xmlns:p14="http://schemas.microsoft.com/office/powerpoint/2010/main" val="202398244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5649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25D2CB-3BD8-9A74-18AD-9DF4FA1EC18C}"/>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Documentación y certificados necesarios</a:t>
            </a:r>
          </a:p>
        </p:txBody>
      </p:sp>
      <p:sp>
        <p:nvSpPr>
          <p:cNvPr id="4" name="Marcador de contenido 3">
            <a:extLst>
              <a:ext uri="{FF2B5EF4-FFF2-40B4-BE49-F238E27FC236}">
                <a16:creationId xmlns:a16="http://schemas.microsoft.com/office/drawing/2014/main" id="{5EE2C9BC-22C2-8593-B713-B3CCBFFE826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Certificados de origen</a:t>
            </a:r>
          </a:p>
          <a:p>
            <a:pPr marL="0" lvl="1" indent="0">
              <a:buNone/>
            </a:pPr>
            <a:r>
              <a:rPr lang="es-MX" sz="1400"/>
              <a:t>Los certificados de origen son documentos esenciales que verifican el país de fabricación de un producto, garantizando su autenticidad.</a:t>
            </a:r>
          </a:p>
          <a:p>
            <a:pPr marL="0" indent="0">
              <a:spcBef>
                <a:spcPts val="2500"/>
              </a:spcBef>
              <a:buNone/>
            </a:pPr>
            <a:r>
              <a:rPr lang="es-MX" sz="1400" b="1"/>
              <a:t>Facturas comerciales</a:t>
            </a:r>
          </a:p>
          <a:p>
            <a:pPr marL="0" lvl="1" indent="0">
              <a:buNone/>
            </a:pPr>
            <a:r>
              <a:rPr lang="es-MX" sz="1400"/>
              <a:t>Las facturas comerciales son documentos cruciales que detallan la transacción comercial, incluyendo precios y cantidades de los productos.</a:t>
            </a:r>
          </a:p>
          <a:p>
            <a:pPr marL="0" indent="0">
              <a:spcBef>
                <a:spcPts val="2500"/>
              </a:spcBef>
              <a:buNone/>
            </a:pPr>
            <a:r>
              <a:rPr lang="es-MX" sz="1400" b="1"/>
              <a:t>Regulaciones aduaneras</a:t>
            </a:r>
          </a:p>
          <a:p>
            <a:pPr marL="0" lvl="1" indent="0">
              <a:buNone/>
            </a:pPr>
            <a:r>
              <a:rPr lang="es-MX" sz="1400"/>
              <a:t>Cumplir con las regulaciones aduaneras es fundamental para facilitar el comercio internacional y evitar retrasos en la importación y exportación.</a:t>
            </a:r>
            <a:endParaRPr lang="es-CL" sz="1400"/>
          </a:p>
        </p:txBody>
      </p:sp>
      <p:pic>
        <p:nvPicPr>
          <p:cNvPr id="5" name="Marcador de contenido 4" descr="Una hoja de respuestas para una prueba con lápiz. Aislado en blanco con sombra suave.">
            <a:extLst>
              <a:ext uri="{FF2B5EF4-FFF2-40B4-BE49-F238E27FC236}">
                <a16:creationId xmlns:a16="http://schemas.microsoft.com/office/drawing/2014/main" id="{0656FCA6-C4A1-4B2D-9EA1-A29A45DBF084}"/>
              </a:ext>
            </a:extLst>
          </p:cNvPr>
          <p:cNvPicPr>
            <a:picLocks noGrp="1" noChangeAspect="1"/>
          </p:cNvPicPr>
          <p:nvPr>
            <p:ph sz="half" idx="1"/>
          </p:nvPr>
        </p:nvPicPr>
        <p:blipFill>
          <a:blip r:embed="rId3"/>
          <a:srcRect l="19566" r="1696"/>
          <a:stretch>
            <a:fillRect/>
          </a:stretch>
        </p:blipFill>
        <p:spPr>
          <a:xfrm>
            <a:off x="7345680" y="10"/>
            <a:ext cx="4846320" cy="6857990"/>
          </a:xfrm>
          <a:prstGeom prst="rect">
            <a:avLst/>
          </a:prstGeom>
        </p:spPr>
      </p:pic>
    </p:spTree>
    <p:extLst>
      <p:ext uri="{BB962C8B-B14F-4D97-AF65-F5344CB8AC3E}">
        <p14:creationId xmlns:p14="http://schemas.microsoft.com/office/powerpoint/2010/main" val="3038939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2519</Words>
  <Application>Microsoft Office PowerPoint</Application>
  <PresentationFormat>Panorámica</PresentationFormat>
  <Paragraphs>169</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Aptos</vt:lpstr>
      <vt:lpstr>Arial</vt:lpstr>
      <vt:lpstr>Neue Haas Grotesk Text Pro</vt:lpstr>
      <vt:lpstr>VanillaVTI</vt:lpstr>
      <vt:lpstr>El origen en un acuerdo comercial: Importancia y aspectos clave</vt:lpstr>
      <vt:lpstr>Estructura de la Presentación</vt:lpstr>
      <vt:lpstr>Definición de origen en el contexto comercial</vt:lpstr>
      <vt:lpstr>Concepto de origen de productos</vt:lpstr>
      <vt:lpstr>Diferencia entre origen preferencial y no preferencial</vt:lpstr>
      <vt:lpstr>Regulaciones y normas internacionales</vt:lpstr>
      <vt:lpstr>Procedimientos para determinar el origen</vt:lpstr>
      <vt:lpstr>Criterios de origen</vt:lpstr>
      <vt:lpstr>Documentación y certificados necesarios</vt:lpstr>
      <vt:lpstr>Roles de las autoridades aduaneras</vt:lpstr>
      <vt:lpstr>Impacto del origen en los acuerdos comerciales</vt:lpstr>
      <vt:lpstr>Beneficios arancelarios y preferencias comerciales</vt:lpstr>
      <vt:lpstr>Implicaciones para exportadores e importadores</vt:lpstr>
      <vt:lpstr>Ejemplos de acuerdos comerciales relevantes</vt:lpstr>
      <vt:lpstr>Desafíos y controversias relacionadas con el origen</vt:lpstr>
      <vt:lpstr>Problemas comunes en la determinación del origen</vt:lpstr>
      <vt:lpstr>Disputas comerciales y resolución de conflictos</vt:lpstr>
      <vt:lpstr>Medidas para garantizar la transparencia</vt:lpstr>
      <vt:lpstr>Tendencias y evolución del concepto de origen</vt:lpstr>
      <vt:lpstr>Cambios en las normativas globales</vt:lpstr>
      <vt:lpstr>Innovaciones tecnológicas en la verificación del origen</vt:lpstr>
      <vt:lpstr>Perspectivas futuras y posibles desarrollos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2025-07-02T21:41:08Z</dcterms:created>
  <dcterms:modified xsi:type="dcterms:W3CDTF">2025-07-02T21:45:34Z</dcterms:modified>
</cp:coreProperties>
</file>