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1" r:id="rId2"/>
    <p:sldId id="2562" r:id="rId3"/>
    <p:sldId id="2563" r:id="rId4"/>
    <p:sldId id="2564" r:id="rId5"/>
    <p:sldId id="2565" r:id="rId6"/>
    <p:sldId id="2566" r:id="rId7"/>
    <p:sldId id="2567" r:id="rId8"/>
    <p:sldId id="2568" r:id="rId9"/>
    <p:sldId id="2569" r:id="rId10"/>
    <p:sldId id="2570" r:id="rId11"/>
    <p:sldId id="2571" r:id="rId12"/>
    <p:sldId id="2572" r:id="rId13"/>
    <p:sldId id="2573" r:id="rId14"/>
    <p:sldId id="2574" r:id="rId15"/>
    <p:sldId id="2575" r:id="rId16"/>
    <p:sldId id="2576" r:id="rId17"/>
    <p:sldId id="2577" r:id="rId18"/>
    <p:sldId id="2578" r:id="rId19"/>
    <p:sldId id="2579" r:id="rId20"/>
    <p:sldId id="2580" r:id="rId21"/>
    <p:sldId id="2581" r:id="rId22"/>
    <p:sldId id="2582" r:id="rId2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unción de los agentes de aduana en una importación" id="{D20282C9-E616-4E04-B98B-03E8379484B6}">
          <p14:sldIdLst>
            <p14:sldId id="2561"/>
            <p14:sldId id="2562"/>
          </p14:sldIdLst>
        </p14:section>
        <p14:section name="Introducción a la aduana y su importancia" id="{74215540-AA4D-4A8F-ADAD-437B3D6639B3}">
          <p14:sldIdLst>
            <p14:sldId id="2563"/>
            <p14:sldId id="2564"/>
            <p14:sldId id="2565"/>
            <p14:sldId id="2566"/>
          </p14:sldIdLst>
        </p14:section>
        <p14:section name="El papel de los agentes de aduana" id="{2DB72A93-5F1D-48C7-9A7D-37E527AB3B42}">
          <p14:sldIdLst>
            <p14:sldId id="2567"/>
            <p14:sldId id="2568"/>
            <p14:sldId id="2569"/>
            <p14:sldId id="2570"/>
          </p14:sldIdLst>
        </p14:section>
        <p14:section name="Proceso de importación y el rol del agente de aduana" id="{67E3E3EB-EB33-444A-8F2A-3207BD98308A}">
          <p14:sldIdLst>
            <p14:sldId id="2571"/>
            <p14:sldId id="2572"/>
            <p14:sldId id="2573"/>
            <p14:sldId id="2574"/>
          </p14:sldIdLst>
        </p14:section>
        <p14:section name="Desafíos y soluciones en el trabajo de los agentes de aduana" id="{924006CE-108F-474A-B7AE-0F1BEECD7639}">
          <p14:sldIdLst>
            <p14:sldId id="2575"/>
            <p14:sldId id="2576"/>
            <p14:sldId id="2577"/>
          </p14:sldIdLst>
        </p14:section>
        <p14:section name="Importancia de los agentes de aduana para las empresas" id="{59775CE7-200D-4D73-BC34-784DF8261E84}">
          <p14:sldIdLst>
            <p14:sldId id="2578"/>
            <p14:sldId id="2579"/>
            <p14:sldId id="2580"/>
            <p14:sldId id="2581"/>
          </p14:sldIdLst>
        </p14:section>
        <p14:section name="Conclusión" id="{4A3F2606-7EE8-4BE0-863F-E4A74C5AC4CC}">
          <p14:sldIdLst>
            <p14:sldId id="25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727E3C-5528-42C1-81DE-09505F7A5658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1320038A-2CA6-4D47-981D-02ED190EBAA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Transformación Digital</a:t>
          </a:r>
        </a:p>
      </dgm:t>
    </dgm:pt>
    <dgm:pt modelId="{803C8CB7-CA52-4472-AF4F-FD2E2C8DBED3}" type="parTrans" cxnId="{12EC1209-296F-4CDE-B7CC-5C4C35ABA11A}">
      <dgm:prSet/>
      <dgm:spPr/>
      <dgm:t>
        <a:bodyPr/>
        <a:lstStyle/>
        <a:p>
          <a:endParaRPr lang="es-CL"/>
        </a:p>
      </dgm:t>
    </dgm:pt>
    <dgm:pt modelId="{1C7C38BC-47CC-45E8-93BF-42B10A06B793}" type="sibTrans" cxnId="{12EC1209-296F-4CDE-B7CC-5C4C35ABA11A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s-CL"/>
        </a:p>
      </dgm:t>
    </dgm:pt>
    <dgm:pt modelId="{DC509808-2894-490B-9400-8F45B644217C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La tecnología ha modernizado el trabajo aduanero, simplificando la presentación de documentos y agilizando los procesos.</a:t>
          </a:r>
        </a:p>
      </dgm:t>
    </dgm:pt>
    <dgm:pt modelId="{AC78ADA9-F283-4B2F-A5C4-BF2EF8087B8C}" type="parTrans" cxnId="{C9B6CB53-A0B4-4F45-B320-5E3C12107ADF}">
      <dgm:prSet/>
      <dgm:spPr/>
      <dgm:t>
        <a:bodyPr/>
        <a:lstStyle/>
        <a:p>
          <a:endParaRPr lang="es-CL"/>
        </a:p>
      </dgm:t>
    </dgm:pt>
    <dgm:pt modelId="{7135072D-FAE9-4F77-AF28-2605DE5CC735}" type="sibTrans" cxnId="{C9B6CB53-A0B4-4F45-B320-5E3C12107ADF}">
      <dgm:prSet/>
      <dgm:spPr/>
      <dgm:t>
        <a:bodyPr/>
        <a:lstStyle/>
        <a:p>
          <a:endParaRPr lang="es-CL"/>
        </a:p>
      </dgm:t>
    </dgm:pt>
    <dgm:pt modelId="{F37CEB3F-C0C3-48D6-BA9F-3CC6424C398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Seguimiento de Mercancías</a:t>
          </a:r>
        </a:p>
      </dgm:t>
    </dgm:pt>
    <dgm:pt modelId="{49B09331-D6C8-4BFE-B858-E96CEAF64B99}" type="parTrans" cxnId="{5C7FF537-31CD-4489-844F-484AE9E75D94}">
      <dgm:prSet/>
      <dgm:spPr/>
      <dgm:t>
        <a:bodyPr/>
        <a:lstStyle/>
        <a:p>
          <a:endParaRPr lang="es-CL"/>
        </a:p>
      </dgm:t>
    </dgm:pt>
    <dgm:pt modelId="{2F78D04E-8C95-41EB-9DA8-FEDFE022445D}" type="sibTrans" cxnId="{5C7FF537-31CD-4489-844F-484AE9E75D94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s-CL"/>
        </a:p>
      </dgm:t>
    </dgm:pt>
    <dgm:pt modelId="{ABAF4766-C7DF-41C8-8976-F1D3B4A0A302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Las herramientas digitales permiten el seguimiento eficaz de las mercancías, mejorando la logística y la gestión de envíos.</a:t>
          </a:r>
        </a:p>
      </dgm:t>
    </dgm:pt>
    <dgm:pt modelId="{2291C117-A747-4C14-8AC6-EAC5DC54EAAF}" type="parTrans" cxnId="{796B1A62-BAF4-4B5D-870A-C369E133B6B7}">
      <dgm:prSet/>
      <dgm:spPr/>
      <dgm:t>
        <a:bodyPr/>
        <a:lstStyle/>
        <a:p>
          <a:endParaRPr lang="es-CL"/>
        </a:p>
      </dgm:t>
    </dgm:pt>
    <dgm:pt modelId="{D0CA39B3-3827-4603-8513-5169DA974176}" type="sibTrans" cxnId="{796B1A62-BAF4-4B5D-870A-C369E133B6B7}">
      <dgm:prSet/>
      <dgm:spPr/>
      <dgm:t>
        <a:bodyPr/>
        <a:lstStyle/>
        <a:p>
          <a:endParaRPr lang="es-CL"/>
        </a:p>
      </dgm:t>
    </dgm:pt>
    <dgm:pt modelId="{B9B379EC-047E-40C3-A782-55FD1B821A0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Mayor Transparencia</a:t>
          </a:r>
        </a:p>
      </dgm:t>
    </dgm:pt>
    <dgm:pt modelId="{FF09CE01-787D-4DC8-A6FE-46E33871CFF8}" type="parTrans" cxnId="{9F190647-B219-4536-948E-6BA170D80A10}">
      <dgm:prSet/>
      <dgm:spPr/>
      <dgm:t>
        <a:bodyPr/>
        <a:lstStyle/>
        <a:p>
          <a:endParaRPr lang="es-CL"/>
        </a:p>
      </dgm:t>
    </dgm:pt>
    <dgm:pt modelId="{111406A6-E69C-412D-B94A-C968C87D624C}" type="sibTrans" cxnId="{9F190647-B219-4536-948E-6BA170D80A10}">
      <dgm:prSet/>
      <dgm:spPr/>
      <dgm:t>
        <a:bodyPr/>
        <a:lstStyle/>
        <a:p>
          <a:endParaRPr lang="es-CL"/>
        </a:p>
      </dgm:t>
    </dgm:pt>
    <dgm:pt modelId="{2A0477DE-69B9-460E-B80D-37D21332EAE8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La tecnología proporciona un mayor nivel de transparencia en el manejo de las importaciones, facilitando la supervisión y el control.</a:t>
          </a:r>
        </a:p>
      </dgm:t>
    </dgm:pt>
    <dgm:pt modelId="{34C58CB8-2420-46E5-99D7-67708844E74D}" type="parTrans" cxnId="{E96D406A-3655-4069-9126-FE6630371098}">
      <dgm:prSet/>
      <dgm:spPr/>
      <dgm:t>
        <a:bodyPr/>
        <a:lstStyle/>
        <a:p>
          <a:endParaRPr lang="es-CL"/>
        </a:p>
      </dgm:t>
    </dgm:pt>
    <dgm:pt modelId="{FD414DA2-BA0D-4A90-A96B-6D591A6058EB}" type="sibTrans" cxnId="{E96D406A-3655-4069-9126-FE6630371098}">
      <dgm:prSet/>
      <dgm:spPr/>
      <dgm:t>
        <a:bodyPr/>
        <a:lstStyle/>
        <a:p>
          <a:endParaRPr lang="es-CL"/>
        </a:p>
      </dgm:t>
    </dgm:pt>
    <dgm:pt modelId="{7ED0DFC9-1FE8-42F4-B3B1-B8394C4FC9C3}" type="pres">
      <dgm:prSet presAssocID="{3F727E3C-5528-42C1-81DE-09505F7A5658}" presName="Root" presStyleCnt="0">
        <dgm:presLayoutVars>
          <dgm:dir/>
          <dgm:resizeHandles val="exact"/>
        </dgm:presLayoutVars>
      </dgm:prSet>
      <dgm:spPr/>
    </dgm:pt>
    <dgm:pt modelId="{33D441AE-C17F-44A6-ABBA-11642B7D7BAC}" type="pres">
      <dgm:prSet presAssocID="{1320038A-2CA6-4D47-981D-02ED190EBAA7}" presName="Composite" presStyleCnt="0"/>
      <dgm:spPr/>
    </dgm:pt>
    <dgm:pt modelId="{4B0F94C3-A335-4B55-A3BA-18C7FF802DAA}" type="pres">
      <dgm:prSet presAssocID="{1320038A-2CA6-4D47-981D-02ED190EBAA7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" r="18488" b="2"/>
          <a:stretch/>
        </a:blipFill>
      </dgm:spPr>
      <dgm:extLst>
        <a:ext uri="{E40237B7-FDA0-4F09-8148-C483321AD2D9}">
          <dgm14:cNvPr xmlns:dgm14="http://schemas.microsoft.com/office/drawing/2010/diagram" id="0" name="" descr="Un solo hombre / cintura para arriba / vista trasera / espalda de 30-39 años adulto gente guapa cabello castaño / pelo corto / con barba hombre caucásico / hombres jóvenes fuerza policial / personal de seguridad frente al fondo blanco con sombrero / insignia / corbata / uniforme / camisa abotonada / camisa que está sonriendo / feliz / alegre que está trabajando y usando computadora portátil / computadora"/>
        </a:ext>
      </dgm:extLst>
    </dgm:pt>
    <dgm:pt modelId="{E06692B5-4EBF-44BC-9C2F-6A1797FE06CC}" type="pres">
      <dgm:prSet presAssocID="{1320038A-2CA6-4D47-981D-02ED190EBAA7}" presName="Subtitle" presStyleLbl="revTx" presStyleIdx="0" presStyleCnt="6">
        <dgm:presLayoutVars>
          <dgm:chMax val="0"/>
          <dgm:bulletEnabled/>
        </dgm:presLayoutVars>
      </dgm:prSet>
      <dgm:spPr/>
    </dgm:pt>
    <dgm:pt modelId="{10AC7B73-EF95-402A-AF73-8086A2281403}" type="pres">
      <dgm:prSet presAssocID="{1320038A-2CA6-4D47-981D-02ED190EBAA7}" presName="Description" presStyleLbl="revTx" presStyleIdx="1" presStyleCnt="6">
        <dgm:presLayoutVars>
          <dgm:bulletEnabled/>
        </dgm:presLayoutVars>
      </dgm:prSet>
      <dgm:spPr/>
    </dgm:pt>
    <dgm:pt modelId="{DFB7C4C4-7916-46C8-AE88-5643389A8B66}" type="pres">
      <dgm:prSet presAssocID="{1C7C38BC-47CC-45E8-93BF-42B10A06B793}" presName="sibTrans" presStyleLbl="sibTrans2D1" presStyleIdx="0" presStyleCnt="0"/>
      <dgm:spPr/>
    </dgm:pt>
    <dgm:pt modelId="{C347E13D-A6D0-4A1B-A376-501D3E997B2D}" type="pres">
      <dgm:prSet presAssocID="{F37CEB3F-C0C3-48D6-BA9F-3CC6424C3981}" presName="Composite" presStyleCnt="0"/>
      <dgm:spPr/>
    </dgm:pt>
    <dgm:pt modelId="{86E3B1AF-0F1A-44B4-908E-8A61DFC16687}" type="pres">
      <dgm:prSet presAssocID="{F37CEB3F-C0C3-48D6-BA9F-3CC6424C3981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5" r="34632" b="-6"/>
          <a:stretch/>
        </a:blipFill>
      </dgm:spPr>
      <dgm:extLst>
        <a:ext uri="{E40237B7-FDA0-4F09-8148-C483321AD2D9}">
          <dgm14:cNvPr xmlns:dgm14="http://schemas.microsoft.com/office/drawing/2010/diagram" id="0" name="" descr="Trabajador de fábrica que usa una tableta digital para operar brazos robóticos"/>
        </a:ext>
      </dgm:extLst>
    </dgm:pt>
    <dgm:pt modelId="{BC2E00AE-47F8-49C6-90E4-243F074F79BE}" type="pres">
      <dgm:prSet presAssocID="{F37CEB3F-C0C3-48D6-BA9F-3CC6424C3981}" presName="Subtitle" presStyleLbl="revTx" presStyleIdx="2" presStyleCnt="6">
        <dgm:presLayoutVars>
          <dgm:chMax val="0"/>
          <dgm:bulletEnabled/>
        </dgm:presLayoutVars>
      </dgm:prSet>
      <dgm:spPr/>
    </dgm:pt>
    <dgm:pt modelId="{F01AC2CD-A9D5-475C-B4DC-9BF1B88F21E0}" type="pres">
      <dgm:prSet presAssocID="{F37CEB3F-C0C3-48D6-BA9F-3CC6424C3981}" presName="Description" presStyleLbl="revTx" presStyleIdx="3" presStyleCnt="6">
        <dgm:presLayoutVars>
          <dgm:bulletEnabled/>
        </dgm:presLayoutVars>
      </dgm:prSet>
      <dgm:spPr/>
    </dgm:pt>
    <dgm:pt modelId="{5D7B6D3D-C41E-4766-AEE7-F2FB92F7535C}" type="pres">
      <dgm:prSet presAssocID="{2F78D04E-8C95-41EB-9DA8-FEDFE022445D}" presName="sibTrans" presStyleLbl="sibTrans2D1" presStyleIdx="0" presStyleCnt="0"/>
      <dgm:spPr/>
    </dgm:pt>
    <dgm:pt modelId="{BDD35EAF-E97F-4240-93A4-529429C97047}" type="pres">
      <dgm:prSet presAssocID="{B9B379EC-047E-40C3-A782-55FD1B821A07}" presName="Composite" presStyleCnt="0"/>
      <dgm:spPr/>
    </dgm:pt>
    <dgm:pt modelId="{0A50F4D6-39DA-4FD2-8B72-286EC713F20C}" type="pres">
      <dgm:prSet presAssocID="{B9B379EC-047E-40C3-A782-55FD1B821A07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r="22141" b="-3"/>
          <a:stretch/>
        </a:blipFill>
      </dgm:spPr>
      <dgm:extLst>
        <a:ext uri="{E40237B7-FDA0-4F09-8148-C483321AD2D9}">
          <dgm14:cNvPr xmlns:dgm14="http://schemas.microsoft.com/office/drawing/2010/diagram" id="0" name="" descr="Gráficos financieros en una pantalla oscura"/>
        </a:ext>
      </dgm:extLst>
    </dgm:pt>
    <dgm:pt modelId="{9E104954-39D6-4994-AF04-E0964743E161}" type="pres">
      <dgm:prSet presAssocID="{B9B379EC-047E-40C3-A782-55FD1B821A07}" presName="Subtitle" presStyleLbl="revTx" presStyleIdx="4" presStyleCnt="6">
        <dgm:presLayoutVars>
          <dgm:chMax val="0"/>
          <dgm:bulletEnabled/>
        </dgm:presLayoutVars>
      </dgm:prSet>
      <dgm:spPr/>
    </dgm:pt>
    <dgm:pt modelId="{F87C7206-1B06-499E-AFB9-15C965A01593}" type="pres">
      <dgm:prSet presAssocID="{B9B379EC-047E-40C3-A782-55FD1B821A07}" presName="Description" presStyleLbl="revTx" presStyleIdx="5" presStyleCnt="6">
        <dgm:presLayoutVars>
          <dgm:bulletEnabled/>
        </dgm:presLayoutVars>
      </dgm:prSet>
      <dgm:spPr/>
    </dgm:pt>
  </dgm:ptLst>
  <dgm:cxnLst>
    <dgm:cxn modelId="{12EC1209-296F-4CDE-B7CC-5C4C35ABA11A}" srcId="{3F727E3C-5528-42C1-81DE-09505F7A5658}" destId="{1320038A-2CA6-4D47-981D-02ED190EBAA7}" srcOrd="0" destOrd="0" parTransId="{803C8CB7-CA52-4472-AF4F-FD2E2C8DBED3}" sibTransId="{1C7C38BC-47CC-45E8-93BF-42B10A06B793}"/>
    <dgm:cxn modelId="{8AE29822-6F58-4A96-992E-EEF5505DA150}" type="presOf" srcId="{3F727E3C-5528-42C1-81DE-09505F7A5658}" destId="{7ED0DFC9-1FE8-42F4-B3B1-B8394C4FC9C3}" srcOrd="0" destOrd="0" presId="urn:microsoft.com/office/officeart/2024/3/layout/verticalVisualTextBlock1"/>
    <dgm:cxn modelId="{5C7FF537-31CD-4489-844F-484AE9E75D94}" srcId="{3F727E3C-5528-42C1-81DE-09505F7A5658}" destId="{F37CEB3F-C0C3-48D6-BA9F-3CC6424C3981}" srcOrd="1" destOrd="0" parTransId="{49B09331-D6C8-4BFE-B858-E96CEAF64B99}" sibTransId="{2F78D04E-8C95-41EB-9DA8-FEDFE022445D}"/>
    <dgm:cxn modelId="{A4732B3B-5DF1-4F8D-9806-CC52F3DCD49C}" type="presOf" srcId="{2A0477DE-69B9-460E-B80D-37D21332EAE8}" destId="{F87C7206-1B06-499E-AFB9-15C965A01593}" srcOrd="0" destOrd="0" presId="urn:microsoft.com/office/officeart/2024/3/layout/verticalVisualTextBlock1"/>
    <dgm:cxn modelId="{796B1A62-BAF4-4B5D-870A-C369E133B6B7}" srcId="{F37CEB3F-C0C3-48D6-BA9F-3CC6424C3981}" destId="{ABAF4766-C7DF-41C8-8976-F1D3B4A0A302}" srcOrd="0" destOrd="0" parTransId="{2291C117-A747-4C14-8AC6-EAC5DC54EAAF}" sibTransId="{D0CA39B3-3827-4603-8513-5169DA974176}"/>
    <dgm:cxn modelId="{9F190647-B219-4536-948E-6BA170D80A10}" srcId="{3F727E3C-5528-42C1-81DE-09505F7A5658}" destId="{B9B379EC-047E-40C3-A782-55FD1B821A07}" srcOrd="2" destOrd="0" parTransId="{FF09CE01-787D-4DC8-A6FE-46E33871CFF8}" sibTransId="{111406A6-E69C-412D-B94A-C968C87D624C}"/>
    <dgm:cxn modelId="{EAAA6847-66A4-4E14-9A8F-702A0B27E8F5}" type="presOf" srcId="{B9B379EC-047E-40C3-A782-55FD1B821A07}" destId="{9E104954-39D6-4994-AF04-E0964743E161}" srcOrd="0" destOrd="0" presId="urn:microsoft.com/office/officeart/2024/3/layout/verticalVisualTextBlock1"/>
    <dgm:cxn modelId="{E96D406A-3655-4069-9126-FE6630371098}" srcId="{B9B379EC-047E-40C3-A782-55FD1B821A07}" destId="{2A0477DE-69B9-460E-B80D-37D21332EAE8}" srcOrd="0" destOrd="0" parTransId="{34C58CB8-2420-46E5-99D7-67708844E74D}" sibTransId="{FD414DA2-BA0D-4A90-A96B-6D591A6058EB}"/>
    <dgm:cxn modelId="{D9A5B16C-1FEE-4FD6-9D02-468E6237B468}" type="presOf" srcId="{1320038A-2CA6-4D47-981D-02ED190EBAA7}" destId="{E06692B5-4EBF-44BC-9C2F-6A1797FE06CC}" srcOrd="0" destOrd="0" presId="urn:microsoft.com/office/officeart/2024/3/layout/verticalVisualTextBlock1"/>
    <dgm:cxn modelId="{DF181271-08C1-4A8D-9E4B-F51398E55054}" type="presOf" srcId="{2F78D04E-8C95-41EB-9DA8-FEDFE022445D}" destId="{5D7B6D3D-C41E-4766-AEE7-F2FB92F7535C}" srcOrd="0" destOrd="0" presId="urn:microsoft.com/office/officeart/2024/3/layout/verticalVisualTextBlock1"/>
    <dgm:cxn modelId="{C9B6CB53-A0B4-4F45-B320-5E3C12107ADF}" srcId="{1320038A-2CA6-4D47-981D-02ED190EBAA7}" destId="{DC509808-2894-490B-9400-8F45B644217C}" srcOrd="0" destOrd="0" parTransId="{AC78ADA9-F283-4B2F-A5C4-BF2EF8087B8C}" sibTransId="{7135072D-FAE9-4F77-AF28-2605DE5CC735}"/>
    <dgm:cxn modelId="{93A19690-52CF-4B07-9B59-7DE403AA7FB0}" type="presOf" srcId="{1C7C38BC-47CC-45E8-93BF-42B10A06B793}" destId="{DFB7C4C4-7916-46C8-AE88-5643389A8B66}" srcOrd="0" destOrd="0" presId="urn:microsoft.com/office/officeart/2024/3/layout/verticalVisualTextBlock1"/>
    <dgm:cxn modelId="{C7B15BDD-F3B7-4E02-839A-C4146AB6F3EC}" type="presOf" srcId="{F37CEB3F-C0C3-48D6-BA9F-3CC6424C3981}" destId="{BC2E00AE-47F8-49C6-90E4-243F074F79BE}" srcOrd="0" destOrd="0" presId="urn:microsoft.com/office/officeart/2024/3/layout/verticalVisualTextBlock1"/>
    <dgm:cxn modelId="{B584A0DE-D2C6-4FA3-A3C0-9FAA7290A6C3}" type="presOf" srcId="{ABAF4766-C7DF-41C8-8976-F1D3B4A0A302}" destId="{F01AC2CD-A9D5-475C-B4DC-9BF1B88F21E0}" srcOrd="0" destOrd="0" presId="urn:microsoft.com/office/officeart/2024/3/layout/verticalVisualTextBlock1"/>
    <dgm:cxn modelId="{355E13E8-86FE-45AB-B78B-250D02998C66}" type="presOf" srcId="{DC509808-2894-490B-9400-8F45B644217C}" destId="{10AC7B73-EF95-402A-AF73-8086A2281403}" srcOrd="0" destOrd="0" presId="urn:microsoft.com/office/officeart/2024/3/layout/verticalVisualTextBlock1"/>
    <dgm:cxn modelId="{196B1168-975C-4F9C-828B-5E2EE6A9BC9E}" type="presParOf" srcId="{7ED0DFC9-1FE8-42F4-B3B1-B8394C4FC9C3}" destId="{33D441AE-C17F-44A6-ABBA-11642B7D7BAC}" srcOrd="0" destOrd="0" presId="urn:microsoft.com/office/officeart/2024/3/layout/verticalVisualTextBlock1"/>
    <dgm:cxn modelId="{3BE6C050-8038-4CC5-8B68-781E6C3A6E9E}" type="presParOf" srcId="{33D441AE-C17F-44A6-ABBA-11642B7D7BAC}" destId="{4B0F94C3-A335-4B55-A3BA-18C7FF802DAA}" srcOrd="0" destOrd="0" presId="urn:microsoft.com/office/officeart/2024/3/layout/verticalVisualTextBlock1"/>
    <dgm:cxn modelId="{3F0102BA-038B-45EA-BF3E-98D577DF02A6}" type="presParOf" srcId="{33D441AE-C17F-44A6-ABBA-11642B7D7BAC}" destId="{E06692B5-4EBF-44BC-9C2F-6A1797FE06CC}" srcOrd="1" destOrd="0" presId="urn:microsoft.com/office/officeart/2024/3/layout/verticalVisualTextBlock1"/>
    <dgm:cxn modelId="{DD80CA32-2475-443F-ACAC-9A92944D0CCA}" type="presParOf" srcId="{33D441AE-C17F-44A6-ABBA-11642B7D7BAC}" destId="{10AC7B73-EF95-402A-AF73-8086A2281403}" srcOrd="2" destOrd="0" presId="urn:microsoft.com/office/officeart/2024/3/layout/verticalVisualTextBlock1"/>
    <dgm:cxn modelId="{709A379D-3ECF-47BC-9201-48F7F0C27B57}" type="presParOf" srcId="{7ED0DFC9-1FE8-42F4-B3B1-B8394C4FC9C3}" destId="{DFB7C4C4-7916-46C8-AE88-5643389A8B66}" srcOrd="1" destOrd="0" presId="urn:microsoft.com/office/officeart/2024/3/layout/verticalVisualTextBlock1"/>
    <dgm:cxn modelId="{2935E665-DF09-44B7-A7F3-AACD292DEAC3}" type="presParOf" srcId="{7ED0DFC9-1FE8-42F4-B3B1-B8394C4FC9C3}" destId="{C347E13D-A6D0-4A1B-A376-501D3E997B2D}" srcOrd="2" destOrd="0" presId="urn:microsoft.com/office/officeart/2024/3/layout/verticalVisualTextBlock1"/>
    <dgm:cxn modelId="{8403B87C-969B-48B7-9DB4-E7D696D88D99}" type="presParOf" srcId="{C347E13D-A6D0-4A1B-A376-501D3E997B2D}" destId="{86E3B1AF-0F1A-44B4-908E-8A61DFC16687}" srcOrd="0" destOrd="0" presId="urn:microsoft.com/office/officeart/2024/3/layout/verticalVisualTextBlock1"/>
    <dgm:cxn modelId="{94CA4182-F3DF-4EE4-BCC5-74F6F30618CF}" type="presParOf" srcId="{C347E13D-A6D0-4A1B-A376-501D3E997B2D}" destId="{BC2E00AE-47F8-49C6-90E4-243F074F79BE}" srcOrd="1" destOrd="0" presId="urn:microsoft.com/office/officeart/2024/3/layout/verticalVisualTextBlock1"/>
    <dgm:cxn modelId="{C89C9C81-0BE4-468D-BC65-4D5E43798AF7}" type="presParOf" srcId="{C347E13D-A6D0-4A1B-A376-501D3E997B2D}" destId="{F01AC2CD-A9D5-475C-B4DC-9BF1B88F21E0}" srcOrd="2" destOrd="0" presId="urn:microsoft.com/office/officeart/2024/3/layout/verticalVisualTextBlock1"/>
    <dgm:cxn modelId="{4EAE49E9-B7C6-4097-9476-B715238BEBBA}" type="presParOf" srcId="{7ED0DFC9-1FE8-42F4-B3B1-B8394C4FC9C3}" destId="{5D7B6D3D-C41E-4766-AEE7-F2FB92F7535C}" srcOrd="3" destOrd="0" presId="urn:microsoft.com/office/officeart/2024/3/layout/verticalVisualTextBlock1"/>
    <dgm:cxn modelId="{05F612EE-E1D5-4B39-BE63-59545E5C4FAA}" type="presParOf" srcId="{7ED0DFC9-1FE8-42F4-B3B1-B8394C4FC9C3}" destId="{BDD35EAF-E97F-4240-93A4-529429C97047}" srcOrd="4" destOrd="0" presId="urn:microsoft.com/office/officeart/2024/3/layout/verticalVisualTextBlock1"/>
    <dgm:cxn modelId="{1CBA7E8C-F477-42FB-9DB9-ABB0F91AA9BD}" type="presParOf" srcId="{BDD35EAF-E97F-4240-93A4-529429C97047}" destId="{0A50F4D6-39DA-4FD2-8B72-286EC713F20C}" srcOrd="0" destOrd="0" presId="urn:microsoft.com/office/officeart/2024/3/layout/verticalVisualTextBlock1"/>
    <dgm:cxn modelId="{9CD3638D-41B8-4872-9484-791F88E1FDDE}" type="presParOf" srcId="{BDD35EAF-E97F-4240-93A4-529429C97047}" destId="{9E104954-39D6-4994-AF04-E0964743E161}" srcOrd="1" destOrd="0" presId="urn:microsoft.com/office/officeart/2024/3/layout/verticalVisualTextBlock1"/>
    <dgm:cxn modelId="{3E9F0F02-A9DF-4354-B2E4-9831A47448BA}" type="presParOf" srcId="{BDD35EAF-E97F-4240-93A4-529429C97047}" destId="{F87C7206-1B06-499E-AFB9-15C965A01593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33CAC9-8F99-4410-A5C7-DD9085DF8356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E16F6A6B-D0B0-45E7-B147-ADCA64733A6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Importación Exitosa</a:t>
          </a:r>
        </a:p>
      </dgm:t>
    </dgm:pt>
    <dgm:pt modelId="{C2085E86-D342-4C1F-BCC2-9735941424FB}" type="parTrans" cxnId="{F1897C8D-85C6-49E3-BBED-843AAE5DDC81}">
      <dgm:prSet/>
      <dgm:spPr/>
      <dgm:t>
        <a:bodyPr/>
        <a:lstStyle/>
        <a:p>
          <a:endParaRPr lang="es-CL"/>
        </a:p>
      </dgm:t>
    </dgm:pt>
    <dgm:pt modelId="{80F38B1F-CCE3-455D-9C06-BC4765531223}" type="sibTrans" cxnId="{F1897C8D-85C6-49E3-BBED-843AAE5DDC81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s-CL"/>
        </a:p>
      </dgm:t>
    </dgm:pt>
    <dgm:pt modelId="{77BCCAE0-6980-4FEC-A446-2A03FD9589B1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Una buena relación con los agentes de aduana es esencial para asegurar que las importaciones se realicen sin contratiempos.</a:t>
          </a:r>
        </a:p>
      </dgm:t>
    </dgm:pt>
    <dgm:pt modelId="{AFF70933-575F-4A25-B275-E637D9D4A238}" type="parTrans" cxnId="{DA75B576-3AC3-4892-8AD8-C2D6C55087D2}">
      <dgm:prSet/>
      <dgm:spPr/>
      <dgm:t>
        <a:bodyPr/>
        <a:lstStyle/>
        <a:p>
          <a:endParaRPr lang="es-CL"/>
        </a:p>
      </dgm:t>
    </dgm:pt>
    <dgm:pt modelId="{E66BBB30-0E25-4E4F-929E-2C5727D1820F}" type="sibTrans" cxnId="{DA75B576-3AC3-4892-8AD8-C2D6C55087D2}">
      <dgm:prSet/>
      <dgm:spPr/>
      <dgm:t>
        <a:bodyPr/>
        <a:lstStyle/>
        <a:p>
          <a:endParaRPr lang="es-CL"/>
        </a:p>
      </dgm:t>
    </dgm:pt>
    <dgm:pt modelId="{754BA8FA-86AF-42A4-A384-76350B3ECC8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Comunicación Abierta</a:t>
          </a:r>
        </a:p>
      </dgm:t>
    </dgm:pt>
    <dgm:pt modelId="{0B0B121A-567E-44D9-BF0B-BFBFC2609430}" type="parTrans" cxnId="{E8C5572C-D02D-477E-B509-90709D2F354E}">
      <dgm:prSet/>
      <dgm:spPr/>
      <dgm:t>
        <a:bodyPr/>
        <a:lstStyle/>
        <a:p>
          <a:endParaRPr lang="es-CL"/>
        </a:p>
      </dgm:t>
    </dgm:pt>
    <dgm:pt modelId="{C4F83039-7B8F-46B9-A5D1-03F950A55612}" type="sibTrans" cxnId="{E8C5572C-D02D-477E-B509-90709D2F354E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s-CL"/>
        </a:p>
      </dgm:t>
    </dgm:pt>
    <dgm:pt modelId="{93B1C01D-2273-490F-9E7D-E6ECA0B0C5E2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La comunicación clara y abierta entre las empresas y los agentes de aduana ayuda a resolver problemas de manera eficiente.</a:t>
          </a:r>
        </a:p>
      </dgm:t>
    </dgm:pt>
    <dgm:pt modelId="{1D0C4F96-8BCD-49BB-A058-BDDEB70F2587}" type="parTrans" cxnId="{652126A5-2FC0-4157-94AB-62A1443A18E3}">
      <dgm:prSet/>
      <dgm:spPr/>
      <dgm:t>
        <a:bodyPr/>
        <a:lstStyle/>
        <a:p>
          <a:endParaRPr lang="es-CL"/>
        </a:p>
      </dgm:t>
    </dgm:pt>
    <dgm:pt modelId="{2C40C384-70BA-4B0E-B3CC-CDB2C7CC6F7F}" type="sibTrans" cxnId="{652126A5-2FC0-4157-94AB-62A1443A18E3}">
      <dgm:prSet/>
      <dgm:spPr/>
      <dgm:t>
        <a:bodyPr/>
        <a:lstStyle/>
        <a:p>
          <a:endParaRPr lang="es-CL"/>
        </a:p>
      </dgm:t>
    </dgm:pt>
    <dgm:pt modelId="{9D20A03C-D998-4192-BEC4-C58D7E2C541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Construcción de Confianza</a:t>
          </a:r>
        </a:p>
      </dgm:t>
    </dgm:pt>
    <dgm:pt modelId="{32BEA6C8-50AA-4992-8284-02888D0E4BB5}" type="parTrans" cxnId="{A5E40AB0-B2C6-48B2-9886-055F6C7F542D}">
      <dgm:prSet/>
      <dgm:spPr/>
      <dgm:t>
        <a:bodyPr/>
        <a:lstStyle/>
        <a:p>
          <a:endParaRPr lang="es-CL"/>
        </a:p>
      </dgm:t>
    </dgm:pt>
    <dgm:pt modelId="{8CD6A958-AA80-43AF-9FBC-D85F42554F8D}" type="sibTrans" cxnId="{A5E40AB0-B2C6-48B2-9886-055F6C7F542D}">
      <dgm:prSet/>
      <dgm:spPr/>
      <dgm:t>
        <a:bodyPr/>
        <a:lstStyle/>
        <a:p>
          <a:endParaRPr lang="es-CL"/>
        </a:p>
      </dgm:t>
    </dgm:pt>
    <dgm:pt modelId="{7168A70B-4DE3-4F39-BC98-D04BE39EEFFD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Fomentar la confianza mutua asegura una colaboración fluida y efectiva entre empresas y agentes de aduana.</a:t>
          </a:r>
        </a:p>
      </dgm:t>
    </dgm:pt>
    <dgm:pt modelId="{0A0B0BFE-FDD3-4224-B43F-374454D40655}" type="parTrans" cxnId="{2705865B-AE2B-402D-9982-44F9156A71A0}">
      <dgm:prSet/>
      <dgm:spPr/>
      <dgm:t>
        <a:bodyPr/>
        <a:lstStyle/>
        <a:p>
          <a:endParaRPr lang="es-CL"/>
        </a:p>
      </dgm:t>
    </dgm:pt>
    <dgm:pt modelId="{FC25EFAB-6DE9-4809-BC5E-09C870724E11}" type="sibTrans" cxnId="{2705865B-AE2B-402D-9982-44F9156A71A0}">
      <dgm:prSet/>
      <dgm:spPr/>
      <dgm:t>
        <a:bodyPr/>
        <a:lstStyle/>
        <a:p>
          <a:endParaRPr lang="es-CL"/>
        </a:p>
      </dgm:t>
    </dgm:pt>
    <dgm:pt modelId="{06839E45-0EE7-40B8-AB62-E5238C6DD062}" type="pres">
      <dgm:prSet presAssocID="{6C33CAC9-8F99-4410-A5C7-DD9085DF8356}" presName="Root" presStyleCnt="0">
        <dgm:presLayoutVars>
          <dgm:dir/>
          <dgm:resizeHandles val="exact"/>
        </dgm:presLayoutVars>
      </dgm:prSet>
      <dgm:spPr/>
    </dgm:pt>
    <dgm:pt modelId="{372171EA-D864-4D7A-B9E3-2FB59C87D033}" type="pres">
      <dgm:prSet presAssocID="{E16F6A6B-D0B0-45E7-B147-ADCA64733A6F}" presName="Composite" presStyleCnt="0"/>
      <dgm:spPr/>
    </dgm:pt>
    <dgm:pt modelId="{1E23F06F-896C-4DE2-9631-D431ED2DB5B1}" type="pres">
      <dgm:prSet presAssocID="{E16F6A6B-D0B0-45E7-B147-ADCA64733A6F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5" r="18176" b="2"/>
          <a:stretch/>
        </a:blipFill>
      </dgm:spPr>
      <dgm:extLst>
        <a:ext uri="{E40237B7-FDA0-4F09-8148-C483321AD2D9}">
          <dgm14:cNvPr xmlns:dgm14="http://schemas.microsoft.com/office/drawing/2010/diagram" id="0" name="" descr="Cajas de cartón colocadas en cinta transportadora"/>
        </a:ext>
      </dgm:extLst>
    </dgm:pt>
    <dgm:pt modelId="{68D89A2A-21F4-4746-B87F-9D3FD83CA3C2}" type="pres">
      <dgm:prSet presAssocID="{E16F6A6B-D0B0-45E7-B147-ADCA64733A6F}" presName="Subtitle" presStyleLbl="revTx" presStyleIdx="0" presStyleCnt="6">
        <dgm:presLayoutVars>
          <dgm:chMax val="0"/>
          <dgm:bulletEnabled/>
        </dgm:presLayoutVars>
      </dgm:prSet>
      <dgm:spPr/>
    </dgm:pt>
    <dgm:pt modelId="{CADBAD1A-FE6F-4B97-A676-2FFE01A7AAFF}" type="pres">
      <dgm:prSet presAssocID="{E16F6A6B-D0B0-45E7-B147-ADCA64733A6F}" presName="Description" presStyleLbl="revTx" presStyleIdx="1" presStyleCnt="6">
        <dgm:presLayoutVars>
          <dgm:bulletEnabled/>
        </dgm:presLayoutVars>
      </dgm:prSet>
      <dgm:spPr/>
    </dgm:pt>
    <dgm:pt modelId="{BC26571A-5B38-4216-AEAA-E7A9B8BE1028}" type="pres">
      <dgm:prSet presAssocID="{80F38B1F-CCE3-455D-9C06-BC4765531223}" presName="sibTrans" presStyleLbl="sibTrans2D1" presStyleIdx="0" presStyleCnt="0"/>
      <dgm:spPr/>
    </dgm:pt>
    <dgm:pt modelId="{0B63333B-B4C4-464F-A3B8-D5865933E835}" type="pres">
      <dgm:prSet presAssocID="{754BA8FA-86AF-42A4-A384-76350B3ECC80}" presName="Composite" presStyleCnt="0"/>
      <dgm:spPr/>
    </dgm:pt>
    <dgm:pt modelId="{D33E7ADF-0F70-4EB1-B51F-1439A541B0D2}" type="pres">
      <dgm:prSet presAssocID="{754BA8FA-86AF-42A4-A384-76350B3ECC80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0" r="1" b="2"/>
          <a:stretch/>
        </a:blipFill>
      </dgm:spPr>
      <dgm:extLst>
        <a:ext uri="{E40237B7-FDA0-4F09-8148-C483321AD2D9}">
          <dgm14:cNvPr xmlns:dgm14="http://schemas.microsoft.com/office/drawing/2010/diagram" id="0" name="" descr="Trabajadora manual y trabajadora en el patio. Mantener a los cheklistas, discutir y hacer informes de los contenedores de carga controlados"/>
        </a:ext>
      </dgm:extLst>
    </dgm:pt>
    <dgm:pt modelId="{1CF21DF6-C0E2-4F58-8EEE-9A440DB16D35}" type="pres">
      <dgm:prSet presAssocID="{754BA8FA-86AF-42A4-A384-76350B3ECC80}" presName="Subtitle" presStyleLbl="revTx" presStyleIdx="2" presStyleCnt="6">
        <dgm:presLayoutVars>
          <dgm:chMax val="0"/>
          <dgm:bulletEnabled/>
        </dgm:presLayoutVars>
      </dgm:prSet>
      <dgm:spPr/>
    </dgm:pt>
    <dgm:pt modelId="{7F79C3A3-A024-48DD-85D1-8A6B99AB9EFB}" type="pres">
      <dgm:prSet presAssocID="{754BA8FA-86AF-42A4-A384-76350B3ECC80}" presName="Description" presStyleLbl="revTx" presStyleIdx="3" presStyleCnt="6">
        <dgm:presLayoutVars>
          <dgm:bulletEnabled/>
        </dgm:presLayoutVars>
      </dgm:prSet>
      <dgm:spPr/>
    </dgm:pt>
    <dgm:pt modelId="{792E158F-B0BF-4DE9-ADDF-8C353B727172}" type="pres">
      <dgm:prSet presAssocID="{C4F83039-7B8F-46B9-A5D1-03F950A55612}" presName="sibTrans" presStyleLbl="sibTrans2D1" presStyleIdx="0" presStyleCnt="0"/>
      <dgm:spPr/>
    </dgm:pt>
    <dgm:pt modelId="{D0479C7E-B30C-4CB1-9269-234C2936E3FD}" type="pres">
      <dgm:prSet presAssocID="{9D20A03C-D998-4192-BEC4-C58D7E2C541D}" presName="Composite" presStyleCnt="0"/>
      <dgm:spPr/>
    </dgm:pt>
    <dgm:pt modelId="{6A11F8AB-89C0-4D16-BAB3-326274B010F9}" type="pres">
      <dgm:prSet presAssocID="{9D20A03C-D998-4192-BEC4-C58D7E2C541D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5" r="13406" b="2"/>
          <a:stretch/>
        </a:blipFill>
      </dgm:spPr>
      <dgm:extLst>
        <a:ext uri="{E40237B7-FDA0-4F09-8148-C483321AD2D9}">
          <dgm14:cNvPr xmlns:dgm14="http://schemas.microsoft.com/office/drawing/2010/diagram" id="0" name="" descr="Gente dándose la mano"/>
        </a:ext>
      </dgm:extLst>
    </dgm:pt>
    <dgm:pt modelId="{CDBA5B6D-8CD8-463D-A0F3-94F387C987D9}" type="pres">
      <dgm:prSet presAssocID="{9D20A03C-D998-4192-BEC4-C58D7E2C541D}" presName="Subtitle" presStyleLbl="revTx" presStyleIdx="4" presStyleCnt="6">
        <dgm:presLayoutVars>
          <dgm:chMax val="0"/>
          <dgm:bulletEnabled/>
        </dgm:presLayoutVars>
      </dgm:prSet>
      <dgm:spPr/>
    </dgm:pt>
    <dgm:pt modelId="{D8D8DEF6-3BE6-478D-BA5D-FC35F8742076}" type="pres">
      <dgm:prSet presAssocID="{9D20A03C-D998-4192-BEC4-C58D7E2C541D}" presName="Description" presStyleLbl="revTx" presStyleIdx="5" presStyleCnt="6">
        <dgm:presLayoutVars>
          <dgm:bulletEnabled/>
        </dgm:presLayoutVars>
      </dgm:prSet>
      <dgm:spPr/>
    </dgm:pt>
  </dgm:ptLst>
  <dgm:cxnLst>
    <dgm:cxn modelId="{50E3B011-91A0-4193-BE46-D651B103E942}" type="presOf" srcId="{754BA8FA-86AF-42A4-A384-76350B3ECC80}" destId="{1CF21DF6-C0E2-4F58-8EEE-9A440DB16D35}" srcOrd="0" destOrd="0" presId="urn:microsoft.com/office/officeart/2024/3/layout/verticalVisualTextBlock1"/>
    <dgm:cxn modelId="{E8C5572C-D02D-477E-B509-90709D2F354E}" srcId="{6C33CAC9-8F99-4410-A5C7-DD9085DF8356}" destId="{754BA8FA-86AF-42A4-A384-76350B3ECC80}" srcOrd="1" destOrd="0" parTransId="{0B0B121A-567E-44D9-BF0B-BFBFC2609430}" sibTransId="{C4F83039-7B8F-46B9-A5D1-03F950A55612}"/>
    <dgm:cxn modelId="{47ACFA2D-EBC0-4D0F-BEE7-5EB6D8B6F7B3}" type="presOf" srcId="{93B1C01D-2273-490F-9E7D-E6ECA0B0C5E2}" destId="{7F79C3A3-A024-48DD-85D1-8A6B99AB9EFB}" srcOrd="0" destOrd="0" presId="urn:microsoft.com/office/officeart/2024/3/layout/verticalVisualTextBlock1"/>
    <dgm:cxn modelId="{C458CB31-FB46-4B65-B499-A2DE279B9D65}" type="presOf" srcId="{80F38B1F-CCE3-455D-9C06-BC4765531223}" destId="{BC26571A-5B38-4216-AEAA-E7A9B8BE1028}" srcOrd="0" destOrd="0" presId="urn:microsoft.com/office/officeart/2024/3/layout/verticalVisualTextBlock1"/>
    <dgm:cxn modelId="{2705865B-AE2B-402D-9982-44F9156A71A0}" srcId="{9D20A03C-D998-4192-BEC4-C58D7E2C541D}" destId="{7168A70B-4DE3-4F39-BC98-D04BE39EEFFD}" srcOrd="0" destOrd="0" parTransId="{0A0B0BFE-FDD3-4224-B43F-374454D40655}" sibTransId="{FC25EFAB-6DE9-4809-BC5E-09C870724E11}"/>
    <dgm:cxn modelId="{A21A7469-2BD9-4A23-B39E-6444120F4CEB}" type="presOf" srcId="{6C33CAC9-8F99-4410-A5C7-DD9085DF8356}" destId="{06839E45-0EE7-40B8-AB62-E5238C6DD062}" srcOrd="0" destOrd="0" presId="urn:microsoft.com/office/officeart/2024/3/layout/verticalVisualTextBlock1"/>
    <dgm:cxn modelId="{BEFBCB72-4279-414B-8B9A-8036248095F8}" type="presOf" srcId="{E16F6A6B-D0B0-45E7-B147-ADCA64733A6F}" destId="{68D89A2A-21F4-4746-B87F-9D3FD83CA3C2}" srcOrd="0" destOrd="0" presId="urn:microsoft.com/office/officeart/2024/3/layout/verticalVisualTextBlock1"/>
    <dgm:cxn modelId="{68F4AB76-333C-4FF4-833B-2D82582B5820}" type="presOf" srcId="{77BCCAE0-6980-4FEC-A446-2A03FD9589B1}" destId="{CADBAD1A-FE6F-4B97-A676-2FFE01A7AAFF}" srcOrd="0" destOrd="0" presId="urn:microsoft.com/office/officeart/2024/3/layout/verticalVisualTextBlock1"/>
    <dgm:cxn modelId="{DA75B576-3AC3-4892-8AD8-C2D6C55087D2}" srcId="{E16F6A6B-D0B0-45E7-B147-ADCA64733A6F}" destId="{77BCCAE0-6980-4FEC-A446-2A03FD9589B1}" srcOrd="0" destOrd="0" parTransId="{AFF70933-575F-4A25-B275-E637D9D4A238}" sibTransId="{E66BBB30-0E25-4E4F-929E-2C5727D1820F}"/>
    <dgm:cxn modelId="{04545A82-F72E-4F8A-A7A2-7B6EEE4E35C4}" type="presOf" srcId="{9D20A03C-D998-4192-BEC4-C58D7E2C541D}" destId="{CDBA5B6D-8CD8-463D-A0F3-94F387C987D9}" srcOrd="0" destOrd="0" presId="urn:microsoft.com/office/officeart/2024/3/layout/verticalVisualTextBlock1"/>
    <dgm:cxn modelId="{F1897C8D-85C6-49E3-BBED-843AAE5DDC81}" srcId="{6C33CAC9-8F99-4410-A5C7-DD9085DF8356}" destId="{E16F6A6B-D0B0-45E7-B147-ADCA64733A6F}" srcOrd="0" destOrd="0" parTransId="{C2085E86-D342-4C1F-BCC2-9735941424FB}" sibTransId="{80F38B1F-CCE3-455D-9C06-BC4765531223}"/>
    <dgm:cxn modelId="{89A5F594-9B1C-4A5B-9886-CDED9CB0AD35}" type="presOf" srcId="{C4F83039-7B8F-46B9-A5D1-03F950A55612}" destId="{792E158F-B0BF-4DE9-ADDF-8C353B727172}" srcOrd="0" destOrd="0" presId="urn:microsoft.com/office/officeart/2024/3/layout/verticalVisualTextBlock1"/>
    <dgm:cxn modelId="{652126A5-2FC0-4157-94AB-62A1443A18E3}" srcId="{754BA8FA-86AF-42A4-A384-76350B3ECC80}" destId="{93B1C01D-2273-490F-9E7D-E6ECA0B0C5E2}" srcOrd="0" destOrd="0" parTransId="{1D0C4F96-8BCD-49BB-A058-BDDEB70F2587}" sibTransId="{2C40C384-70BA-4B0E-B3CC-CDB2C7CC6F7F}"/>
    <dgm:cxn modelId="{A5E40AB0-B2C6-48B2-9886-055F6C7F542D}" srcId="{6C33CAC9-8F99-4410-A5C7-DD9085DF8356}" destId="{9D20A03C-D998-4192-BEC4-C58D7E2C541D}" srcOrd="2" destOrd="0" parTransId="{32BEA6C8-50AA-4992-8284-02888D0E4BB5}" sibTransId="{8CD6A958-AA80-43AF-9FBC-D85F42554F8D}"/>
    <dgm:cxn modelId="{09BD26C6-6E7B-494D-A81B-5A085D4281E0}" type="presOf" srcId="{7168A70B-4DE3-4F39-BC98-D04BE39EEFFD}" destId="{D8D8DEF6-3BE6-478D-BA5D-FC35F8742076}" srcOrd="0" destOrd="0" presId="urn:microsoft.com/office/officeart/2024/3/layout/verticalVisualTextBlock1"/>
    <dgm:cxn modelId="{B88D4057-62FA-478E-A476-67552C75220A}" type="presParOf" srcId="{06839E45-0EE7-40B8-AB62-E5238C6DD062}" destId="{372171EA-D864-4D7A-B9E3-2FB59C87D033}" srcOrd="0" destOrd="0" presId="urn:microsoft.com/office/officeart/2024/3/layout/verticalVisualTextBlock1"/>
    <dgm:cxn modelId="{C077A187-27BC-4A88-8005-0C62F47EFC34}" type="presParOf" srcId="{372171EA-D864-4D7A-B9E3-2FB59C87D033}" destId="{1E23F06F-896C-4DE2-9631-D431ED2DB5B1}" srcOrd="0" destOrd="0" presId="urn:microsoft.com/office/officeart/2024/3/layout/verticalVisualTextBlock1"/>
    <dgm:cxn modelId="{A620D374-382F-4C20-95F2-45295E9478FD}" type="presParOf" srcId="{372171EA-D864-4D7A-B9E3-2FB59C87D033}" destId="{68D89A2A-21F4-4746-B87F-9D3FD83CA3C2}" srcOrd="1" destOrd="0" presId="urn:microsoft.com/office/officeart/2024/3/layout/verticalVisualTextBlock1"/>
    <dgm:cxn modelId="{20B00755-A2F0-40AF-87CB-0C3102196A82}" type="presParOf" srcId="{372171EA-D864-4D7A-B9E3-2FB59C87D033}" destId="{CADBAD1A-FE6F-4B97-A676-2FFE01A7AAFF}" srcOrd="2" destOrd="0" presId="urn:microsoft.com/office/officeart/2024/3/layout/verticalVisualTextBlock1"/>
    <dgm:cxn modelId="{791A2D6C-8B89-4A6F-A36D-0C0AB8792EB3}" type="presParOf" srcId="{06839E45-0EE7-40B8-AB62-E5238C6DD062}" destId="{BC26571A-5B38-4216-AEAA-E7A9B8BE1028}" srcOrd="1" destOrd="0" presId="urn:microsoft.com/office/officeart/2024/3/layout/verticalVisualTextBlock1"/>
    <dgm:cxn modelId="{DAC3E9F4-BDBD-4AEB-B7EA-D44DF77BFFF1}" type="presParOf" srcId="{06839E45-0EE7-40B8-AB62-E5238C6DD062}" destId="{0B63333B-B4C4-464F-A3B8-D5865933E835}" srcOrd="2" destOrd="0" presId="urn:microsoft.com/office/officeart/2024/3/layout/verticalVisualTextBlock1"/>
    <dgm:cxn modelId="{38320238-5553-4191-859C-5355F62E4B52}" type="presParOf" srcId="{0B63333B-B4C4-464F-A3B8-D5865933E835}" destId="{D33E7ADF-0F70-4EB1-B51F-1439A541B0D2}" srcOrd="0" destOrd="0" presId="urn:microsoft.com/office/officeart/2024/3/layout/verticalVisualTextBlock1"/>
    <dgm:cxn modelId="{92569922-461F-483C-9562-6F649BC91321}" type="presParOf" srcId="{0B63333B-B4C4-464F-A3B8-D5865933E835}" destId="{1CF21DF6-C0E2-4F58-8EEE-9A440DB16D35}" srcOrd="1" destOrd="0" presId="urn:microsoft.com/office/officeart/2024/3/layout/verticalVisualTextBlock1"/>
    <dgm:cxn modelId="{152CC7AC-FE6C-4B67-803D-9607CA2DAE12}" type="presParOf" srcId="{0B63333B-B4C4-464F-A3B8-D5865933E835}" destId="{7F79C3A3-A024-48DD-85D1-8A6B99AB9EFB}" srcOrd="2" destOrd="0" presId="urn:microsoft.com/office/officeart/2024/3/layout/verticalVisualTextBlock1"/>
    <dgm:cxn modelId="{0E7C3DEC-2242-480F-B8B3-A687C7F4FA10}" type="presParOf" srcId="{06839E45-0EE7-40B8-AB62-E5238C6DD062}" destId="{792E158F-B0BF-4DE9-ADDF-8C353B727172}" srcOrd="3" destOrd="0" presId="urn:microsoft.com/office/officeart/2024/3/layout/verticalVisualTextBlock1"/>
    <dgm:cxn modelId="{D2E98B3E-730B-4846-8384-AA6A7BE76499}" type="presParOf" srcId="{06839E45-0EE7-40B8-AB62-E5238C6DD062}" destId="{D0479C7E-B30C-4CB1-9269-234C2936E3FD}" srcOrd="4" destOrd="0" presId="urn:microsoft.com/office/officeart/2024/3/layout/verticalVisualTextBlock1"/>
    <dgm:cxn modelId="{57B10752-5599-4A93-94CF-050D185B3719}" type="presParOf" srcId="{D0479C7E-B30C-4CB1-9269-234C2936E3FD}" destId="{6A11F8AB-89C0-4D16-BAB3-326274B010F9}" srcOrd="0" destOrd="0" presId="urn:microsoft.com/office/officeart/2024/3/layout/verticalVisualTextBlock1"/>
    <dgm:cxn modelId="{775A1F68-4965-4A7F-B1E1-FB39E0751135}" type="presParOf" srcId="{D0479C7E-B30C-4CB1-9269-234C2936E3FD}" destId="{CDBA5B6D-8CD8-463D-A0F3-94F387C987D9}" srcOrd="1" destOrd="0" presId="urn:microsoft.com/office/officeart/2024/3/layout/verticalVisualTextBlock1"/>
    <dgm:cxn modelId="{E710B9BD-29C9-4567-870B-94DF79932BD4}" type="presParOf" srcId="{D0479C7E-B30C-4CB1-9269-234C2936E3FD}" destId="{D8D8DEF6-3BE6-478D-BA5D-FC35F8742076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E943EE-344F-474F-82CC-ABFD1C71812A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D0EC7A-A923-44BA-B891-71F14FF5540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MX"/>
            <a:t>Rol de los Agentes de Aduana</a:t>
          </a:r>
          <a:endParaRPr lang="en-US"/>
        </a:p>
      </dgm:t>
    </dgm:pt>
    <dgm:pt modelId="{66DCF74B-6AA6-4BE6-8CF6-68F3BCA67FCD}" type="parTrans" cxnId="{75100DD6-A5BA-4330-8CB5-EB63BF9C41A8}">
      <dgm:prSet/>
      <dgm:spPr/>
      <dgm:t>
        <a:bodyPr/>
        <a:lstStyle/>
        <a:p>
          <a:endParaRPr lang="en-US"/>
        </a:p>
      </dgm:t>
    </dgm:pt>
    <dgm:pt modelId="{B5B1C1DC-71E1-4ACE-BAF4-5974C9195956}" type="sibTrans" cxnId="{75100DD6-A5BA-4330-8CB5-EB63BF9C41A8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3726C843-7BEB-4B74-8C81-4AD9F5E880AD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Los agentes de aduana son cruciales en el proceso de importación, asegurando el cumplimiento de las leyes y regulaciones.</a:t>
          </a:r>
          <a:endParaRPr lang="en-US"/>
        </a:p>
      </dgm:t>
    </dgm:pt>
    <dgm:pt modelId="{795E6FC7-AE0A-4ED0-AAF1-3113B2F8DCDB}" type="parTrans" cxnId="{025A87AF-FE61-49F5-9FEA-F49635F660C4}">
      <dgm:prSet/>
      <dgm:spPr/>
      <dgm:t>
        <a:bodyPr/>
        <a:lstStyle/>
        <a:p>
          <a:endParaRPr lang="en-US"/>
        </a:p>
      </dgm:t>
    </dgm:pt>
    <dgm:pt modelId="{EE5F5006-02C9-4729-AE7F-CB0B53BE4B6D}" type="sibTrans" cxnId="{025A87AF-FE61-49F5-9FEA-F49635F660C4}">
      <dgm:prSet/>
      <dgm:spPr/>
      <dgm:t>
        <a:bodyPr/>
        <a:lstStyle/>
        <a:p>
          <a:endParaRPr lang="en-US"/>
        </a:p>
      </dgm:t>
    </dgm:pt>
    <dgm:pt modelId="{3D3B7AB3-92E8-4C79-93E5-537247DFA54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MX"/>
            <a:t>Importación Eficiente</a:t>
          </a:r>
          <a:endParaRPr lang="en-US"/>
        </a:p>
      </dgm:t>
    </dgm:pt>
    <dgm:pt modelId="{3BA9590D-97C0-4BE5-B890-C7A59D313406}" type="parTrans" cxnId="{AFFA09B9-E180-4F29-A2CE-23F1126A8E0F}">
      <dgm:prSet/>
      <dgm:spPr/>
      <dgm:t>
        <a:bodyPr/>
        <a:lstStyle/>
        <a:p>
          <a:endParaRPr lang="en-US"/>
        </a:p>
      </dgm:t>
    </dgm:pt>
    <dgm:pt modelId="{10F44211-4BB1-4824-8A76-E8EAA8AC5093}" type="sibTrans" cxnId="{AFFA09B9-E180-4F29-A2CE-23F1126A8E0F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248934AA-7EBB-493E-BF6D-BD8A56C592F2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Su experiencia permite que las mercancías lleguen a su destino de manera eficiente y legal, minimizando retrasos.</a:t>
          </a:r>
          <a:endParaRPr lang="en-US"/>
        </a:p>
      </dgm:t>
    </dgm:pt>
    <dgm:pt modelId="{CBFEC8AE-0FAD-4AF1-ABC0-41FDC52BCEE2}" type="parTrans" cxnId="{91F3E550-9EB4-42C8-8178-984129E74A22}">
      <dgm:prSet/>
      <dgm:spPr/>
      <dgm:t>
        <a:bodyPr/>
        <a:lstStyle/>
        <a:p>
          <a:endParaRPr lang="en-US"/>
        </a:p>
      </dgm:t>
    </dgm:pt>
    <dgm:pt modelId="{38143565-B0B6-42FC-BE2D-F83227B87161}" type="sibTrans" cxnId="{91F3E550-9EB4-42C8-8178-984129E74A22}">
      <dgm:prSet/>
      <dgm:spPr/>
      <dgm:t>
        <a:bodyPr/>
        <a:lstStyle/>
        <a:p>
          <a:endParaRPr lang="en-US"/>
        </a:p>
      </dgm:t>
    </dgm:pt>
    <dgm:pt modelId="{A960CF68-C5C7-4A17-9226-8EB256792E5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MX"/>
            <a:t>Beneficios para el Comercio</a:t>
          </a:r>
          <a:endParaRPr lang="en-US"/>
        </a:p>
      </dgm:t>
    </dgm:pt>
    <dgm:pt modelId="{CB88DCA8-542D-430C-8B8A-E2037C661971}" type="parTrans" cxnId="{F7674A41-892A-4D16-AE8F-8F313AB65FE4}">
      <dgm:prSet/>
      <dgm:spPr/>
      <dgm:t>
        <a:bodyPr/>
        <a:lstStyle/>
        <a:p>
          <a:endParaRPr lang="en-US"/>
        </a:p>
      </dgm:t>
    </dgm:pt>
    <dgm:pt modelId="{A08DBF1E-E068-4C3D-95D2-446B5FF8A1CF}" type="sibTrans" cxnId="{F7674A41-892A-4D16-AE8F-8F313AB65FE4}">
      <dgm:prSet/>
      <dgm:spPr/>
      <dgm:t>
        <a:bodyPr/>
        <a:lstStyle/>
        <a:p>
          <a:endParaRPr lang="en-US"/>
        </a:p>
      </dgm:t>
    </dgm:pt>
    <dgm:pt modelId="{3E25FDE2-42B1-4BE7-874A-095D6D9C2431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El trabajo de los agentes de aduana beneficia tanto a las empresas como al comercio internacional, facilitando el movimiento de bienes.</a:t>
          </a:r>
          <a:endParaRPr lang="en-US"/>
        </a:p>
      </dgm:t>
    </dgm:pt>
    <dgm:pt modelId="{2E91F941-58C9-4EF1-B750-2E4C3AA074D3}" type="parTrans" cxnId="{30ED8D3C-2E9E-4BE4-ADD8-2E66887A89FC}">
      <dgm:prSet/>
      <dgm:spPr/>
      <dgm:t>
        <a:bodyPr/>
        <a:lstStyle/>
        <a:p>
          <a:endParaRPr lang="en-US"/>
        </a:p>
      </dgm:t>
    </dgm:pt>
    <dgm:pt modelId="{8AA998B9-37F8-4EE7-883F-C71DC06CE45F}" type="sibTrans" cxnId="{30ED8D3C-2E9E-4BE4-ADD8-2E66887A89FC}">
      <dgm:prSet/>
      <dgm:spPr/>
      <dgm:t>
        <a:bodyPr/>
        <a:lstStyle/>
        <a:p>
          <a:endParaRPr lang="en-US"/>
        </a:p>
      </dgm:t>
    </dgm:pt>
    <dgm:pt modelId="{E0951A2D-1BF7-444E-90EF-4415E162B9F8}" type="pres">
      <dgm:prSet presAssocID="{10E943EE-344F-474F-82CC-ABFD1C71812A}" presName="Name0" presStyleCnt="0">
        <dgm:presLayoutVars>
          <dgm:dir/>
          <dgm:resizeHandles val="exact"/>
        </dgm:presLayoutVars>
      </dgm:prSet>
      <dgm:spPr/>
    </dgm:pt>
    <dgm:pt modelId="{358B4F50-A152-4E95-80FE-6A6D6C4C528D}" type="pres">
      <dgm:prSet presAssocID="{D8D0EC7A-A923-44BA-B891-71F14FF5540A}" presName="compNode" presStyleCnt="0"/>
      <dgm:spPr/>
    </dgm:pt>
    <dgm:pt modelId="{07FD40B1-FED6-4089-94C0-4A16298BB216}" type="pres">
      <dgm:prSet presAssocID="{D8D0EC7A-A923-44BA-B891-71F14FF5540A}" presName="pictRect" presStyleLbl="revTx" presStyleIdx="0" presStyleCnt="6">
        <dgm:presLayoutVars>
          <dgm:chMax val="0"/>
          <dgm:bulletEnabled/>
        </dgm:presLayoutVars>
      </dgm:prSet>
      <dgm:spPr/>
    </dgm:pt>
    <dgm:pt modelId="{419388EF-42B6-4406-9416-A4A90B26AD55}" type="pres">
      <dgm:prSet presAssocID="{D8D0EC7A-A923-44BA-B891-71F14FF5540A}" presName="textRect" presStyleLbl="revTx" presStyleIdx="1" presStyleCnt="6">
        <dgm:presLayoutVars>
          <dgm:bulletEnabled/>
        </dgm:presLayoutVars>
      </dgm:prSet>
      <dgm:spPr/>
    </dgm:pt>
    <dgm:pt modelId="{40CC9891-5731-4FA3-8DC2-F14DCC01FBAC}" type="pres">
      <dgm:prSet presAssocID="{B5B1C1DC-71E1-4ACE-BAF4-5974C9195956}" presName="sibTrans" presStyleLbl="sibTrans2D1" presStyleIdx="0" presStyleCnt="0"/>
      <dgm:spPr/>
    </dgm:pt>
    <dgm:pt modelId="{54EEA08A-8270-419E-9BE7-9C55B0E40D9F}" type="pres">
      <dgm:prSet presAssocID="{3D3B7AB3-92E8-4C79-93E5-537247DFA546}" presName="compNode" presStyleCnt="0"/>
      <dgm:spPr/>
    </dgm:pt>
    <dgm:pt modelId="{9E9AE4EF-29D4-4AF0-86C8-C7DD563FF530}" type="pres">
      <dgm:prSet presAssocID="{3D3B7AB3-92E8-4C79-93E5-537247DFA546}" presName="pictRect" presStyleLbl="revTx" presStyleIdx="2" presStyleCnt="6">
        <dgm:presLayoutVars>
          <dgm:chMax val="0"/>
          <dgm:bulletEnabled/>
        </dgm:presLayoutVars>
      </dgm:prSet>
      <dgm:spPr/>
    </dgm:pt>
    <dgm:pt modelId="{E11BC9D2-E274-48E4-91DD-EB39A7B8BD87}" type="pres">
      <dgm:prSet presAssocID="{3D3B7AB3-92E8-4C79-93E5-537247DFA546}" presName="textRect" presStyleLbl="revTx" presStyleIdx="3" presStyleCnt="6">
        <dgm:presLayoutVars>
          <dgm:bulletEnabled/>
        </dgm:presLayoutVars>
      </dgm:prSet>
      <dgm:spPr/>
    </dgm:pt>
    <dgm:pt modelId="{040612BE-B87D-407A-A2F3-80CBA7D8FB1E}" type="pres">
      <dgm:prSet presAssocID="{10F44211-4BB1-4824-8A76-E8EAA8AC5093}" presName="sibTrans" presStyleLbl="sibTrans2D1" presStyleIdx="0" presStyleCnt="0"/>
      <dgm:spPr/>
    </dgm:pt>
    <dgm:pt modelId="{82053A16-D980-4C80-97B6-34289A645778}" type="pres">
      <dgm:prSet presAssocID="{A960CF68-C5C7-4A17-9226-8EB256792E50}" presName="compNode" presStyleCnt="0"/>
      <dgm:spPr/>
    </dgm:pt>
    <dgm:pt modelId="{C23F16F5-CEC4-4BF3-B7A6-8D31A9C6837B}" type="pres">
      <dgm:prSet presAssocID="{A960CF68-C5C7-4A17-9226-8EB256792E50}" presName="pictRect" presStyleLbl="revTx" presStyleIdx="4" presStyleCnt="6">
        <dgm:presLayoutVars>
          <dgm:chMax val="0"/>
          <dgm:bulletEnabled/>
        </dgm:presLayoutVars>
      </dgm:prSet>
      <dgm:spPr/>
    </dgm:pt>
    <dgm:pt modelId="{F85D88E5-AF90-422F-860F-006E8D4B4974}" type="pres">
      <dgm:prSet presAssocID="{A960CF68-C5C7-4A17-9226-8EB256792E50}" presName="textRect" presStyleLbl="revTx" presStyleIdx="5" presStyleCnt="6">
        <dgm:presLayoutVars>
          <dgm:bulletEnabled/>
        </dgm:presLayoutVars>
      </dgm:prSet>
      <dgm:spPr/>
    </dgm:pt>
  </dgm:ptLst>
  <dgm:cxnLst>
    <dgm:cxn modelId="{C5366F1C-DA9B-4E0F-B945-C5FF82B13911}" type="presOf" srcId="{3D3B7AB3-92E8-4C79-93E5-537247DFA546}" destId="{9E9AE4EF-29D4-4AF0-86C8-C7DD563FF530}" srcOrd="0" destOrd="0" presId="urn:microsoft.com/office/officeart/2024/3/layout/hArchList1"/>
    <dgm:cxn modelId="{C3877A24-8551-445A-8A92-E909D023864D}" type="presOf" srcId="{10F44211-4BB1-4824-8A76-E8EAA8AC5093}" destId="{040612BE-B87D-407A-A2F3-80CBA7D8FB1E}" srcOrd="0" destOrd="0" presId="urn:microsoft.com/office/officeart/2024/3/layout/hArchList1"/>
    <dgm:cxn modelId="{90A85A3C-D3B2-4D24-9987-B3375ED73268}" type="presOf" srcId="{248934AA-7EBB-493E-BF6D-BD8A56C592F2}" destId="{E11BC9D2-E274-48E4-91DD-EB39A7B8BD87}" srcOrd="0" destOrd="0" presId="urn:microsoft.com/office/officeart/2024/3/layout/hArchList1"/>
    <dgm:cxn modelId="{30ED8D3C-2E9E-4BE4-ADD8-2E66887A89FC}" srcId="{A960CF68-C5C7-4A17-9226-8EB256792E50}" destId="{3E25FDE2-42B1-4BE7-874A-095D6D9C2431}" srcOrd="0" destOrd="0" parTransId="{2E91F941-58C9-4EF1-B750-2E4C3AA074D3}" sibTransId="{8AA998B9-37F8-4EE7-883F-C71DC06CE45F}"/>
    <dgm:cxn modelId="{F7674A41-892A-4D16-AE8F-8F313AB65FE4}" srcId="{10E943EE-344F-474F-82CC-ABFD1C71812A}" destId="{A960CF68-C5C7-4A17-9226-8EB256792E50}" srcOrd="2" destOrd="0" parTransId="{CB88DCA8-542D-430C-8B8A-E2037C661971}" sibTransId="{A08DBF1E-E068-4C3D-95D2-446B5FF8A1CF}"/>
    <dgm:cxn modelId="{3BB05964-DEAF-4303-922C-1BFB85F243F6}" type="presOf" srcId="{A960CF68-C5C7-4A17-9226-8EB256792E50}" destId="{C23F16F5-CEC4-4BF3-B7A6-8D31A9C6837B}" srcOrd="0" destOrd="0" presId="urn:microsoft.com/office/officeart/2024/3/layout/hArchList1"/>
    <dgm:cxn modelId="{D6BEA64D-0ED4-4F61-9505-00CB42640D53}" type="presOf" srcId="{3E25FDE2-42B1-4BE7-874A-095D6D9C2431}" destId="{F85D88E5-AF90-422F-860F-006E8D4B4974}" srcOrd="0" destOrd="0" presId="urn:microsoft.com/office/officeart/2024/3/layout/hArchList1"/>
    <dgm:cxn modelId="{91F3E550-9EB4-42C8-8178-984129E74A22}" srcId="{3D3B7AB3-92E8-4C79-93E5-537247DFA546}" destId="{248934AA-7EBB-493E-BF6D-BD8A56C592F2}" srcOrd="0" destOrd="0" parTransId="{CBFEC8AE-0FAD-4AF1-ABC0-41FDC52BCEE2}" sibTransId="{38143565-B0B6-42FC-BE2D-F83227B87161}"/>
    <dgm:cxn modelId="{9099AF8B-667A-4B01-A951-0FB89CE9B80A}" type="presOf" srcId="{B5B1C1DC-71E1-4ACE-BAF4-5974C9195956}" destId="{40CC9891-5731-4FA3-8DC2-F14DCC01FBAC}" srcOrd="0" destOrd="0" presId="urn:microsoft.com/office/officeart/2024/3/layout/hArchList1"/>
    <dgm:cxn modelId="{025A87AF-FE61-49F5-9FEA-F49635F660C4}" srcId="{D8D0EC7A-A923-44BA-B891-71F14FF5540A}" destId="{3726C843-7BEB-4B74-8C81-4AD9F5E880AD}" srcOrd="0" destOrd="0" parTransId="{795E6FC7-AE0A-4ED0-AAF1-3113B2F8DCDB}" sibTransId="{EE5F5006-02C9-4729-AE7F-CB0B53BE4B6D}"/>
    <dgm:cxn modelId="{28428EB2-4772-47FB-B26C-DD2245DF2D42}" type="presOf" srcId="{D8D0EC7A-A923-44BA-B891-71F14FF5540A}" destId="{07FD40B1-FED6-4089-94C0-4A16298BB216}" srcOrd="0" destOrd="0" presId="urn:microsoft.com/office/officeart/2024/3/layout/hArchList1"/>
    <dgm:cxn modelId="{AFFA09B9-E180-4F29-A2CE-23F1126A8E0F}" srcId="{10E943EE-344F-474F-82CC-ABFD1C71812A}" destId="{3D3B7AB3-92E8-4C79-93E5-537247DFA546}" srcOrd="1" destOrd="0" parTransId="{3BA9590D-97C0-4BE5-B890-C7A59D313406}" sibTransId="{10F44211-4BB1-4824-8A76-E8EAA8AC5093}"/>
    <dgm:cxn modelId="{75100DD6-A5BA-4330-8CB5-EB63BF9C41A8}" srcId="{10E943EE-344F-474F-82CC-ABFD1C71812A}" destId="{D8D0EC7A-A923-44BA-B891-71F14FF5540A}" srcOrd="0" destOrd="0" parTransId="{66DCF74B-6AA6-4BE6-8CF6-68F3BCA67FCD}" sibTransId="{B5B1C1DC-71E1-4ACE-BAF4-5974C9195956}"/>
    <dgm:cxn modelId="{7367EDF0-1AE6-4F43-98DF-A8263296DB78}" type="presOf" srcId="{10E943EE-344F-474F-82CC-ABFD1C71812A}" destId="{E0951A2D-1BF7-444E-90EF-4415E162B9F8}" srcOrd="0" destOrd="0" presId="urn:microsoft.com/office/officeart/2024/3/layout/hArchList1"/>
    <dgm:cxn modelId="{04D547F9-6581-4E7B-AC82-3F4BA5D4A83D}" type="presOf" srcId="{3726C843-7BEB-4B74-8C81-4AD9F5E880AD}" destId="{419388EF-42B6-4406-9416-A4A90B26AD55}" srcOrd="0" destOrd="0" presId="urn:microsoft.com/office/officeart/2024/3/layout/hArchList1"/>
    <dgm:cxn modelId="{068EE396-9C3C-4A95-B91C-295933C7AF19}" type="presParOf" srcId="{E0951A2D-1BF7-444E-90EF-4415E162B9F8}" destId="{358B4F50-A152-4E95-80FE-6A6D6C4C528D}" srcOrd="0" destOrd="0" presId="urn:microsoft.com/office/officeart/2024/3/layout/hArchList1"/>
    <dgm:cxn modelId="{4C12DC32-4667-4928-92FC-75A612BFC64A}" type="presParOf" srcId="{358B4F50-A152-4E95-80FE-6A6D6C4C528D}" destId="{07FD40B1-FED6-4089-94C0-4A16298BB216}" srcOrd="0" destOrd="0" presId="urn:microsoft.com/office/officeart/2024/3/layout/hArchList1"/>
    <dgm:cxn modelId="{FFD0A03F-B513-41B6-AA36-DCFAE5BF54E5}" type="presParOf" srcId="{358B4F50-A152-4E95-80FE-6A6D6C4C528D}" destId="{419388EF-42B6-4406-9416-A4A90B26AD55}" srcOrd="1" destOrd="0" presId="urn:microsoft.com/office/officeart/2024/3/layout/hArchList1"/>
    <dgm:cxn modelId="{50C51AA5-F89D-401D-952E-F974B5B5FDF3}" type="presParOf" srcId="{E0951A2D-1BF7-444E-90EF-4415E162B9F8}" destId="{40CC9891-5731-4FA3-8DC2-F14DCC01FBAC}" srcOrd="1" destOrd="0" presId="urn:microsoft.com/office/officeart/2024/3/layout/hArchList1"/>
    <dgm:cxn modelId="{3F71B25B-4C49-4B1F-B7E1-A94D6B912351}" type="presParOf" srcId="{E0951A2D-1BF7-444E-90EF-4415E162B9F8}" destId="{54EEA08A-8270-419E-9BE7-9C55B0E40D9F}" srcOrd="2" destOrd="0" presId="urn:microsoft.com/office/officeart/2024/3/layout/hArchList1"/>
    <dgm:cxn modelId="{1000F942-888A-4EE7-BCE5-38B304556D16}" type="presParOf" srcId="{54EEA08A-8270-419E-9BE7-9C55B0E40D9F}" destId="{9E9AE4EF-29D4-4AF0-86C8-C7DD563FF530}" srcOrd="0" destOrd="0" presId="urn:microsoft.com/office/officeart/2024/3/layout/hArchList1"/>
    <dgm:cxn modelId="{DB76A204-4837-4A80-91BA-79F5B36A199B}" type="presParOf" srcId="{54EEA08A-8270-419E-9BE7-9C55B0E40D9F}" destId="{E11BC9D2-E274-48E4-91DD-EB39A7B8BD87}" srcOrd="1" destOrd="0" presId="urn:microsoft.com/office/officeart/2024/3/layout/hArchList1"/>
    <dgm:cxn modelId="{FDA6CB0E-94E8-40D5-8C76-C0BD149F4002}" type="presParOf" srcId="{E0951A2D-1BF7-444E-90EF-4415E162B9F8}" destId="{040612BE-B87D-407A-A2F3-80CBA7D8FB1E}" srcOrd="3" destOrd="0" presId="urn:microsoft.com/office/officeart/2024/3/layout/hArchList1"/>
    <dgm:cxn modelId="{7DE4694A-D32C-45FB-AFE4-686813D67985}" type="presParOf" srcId="{E0951A2D-1BF7-444E-90EF-4415E162B9F8}" destId="{82053A16-D980-4C80-97B6-34289A645778}" srcOrd="4" destOrd="0" presId="urn:microsoft.com/office/officeart/2024/3/layout/hArchList1"/>
    <dgm:cxn modelId="{1D3F2068-085C-49DA-AD88-87E404BAB4D8}" type="presParOf" srcId="{82053A16-D980-4C80-97B6-34289A645778}" destId="{C23F16F5-CEC4-4BF3-B7A6-8D31A9C6837B}" srcOrd="0" destOrd="0" presId="urn:microsoft.com/office/officeart/2024/3/layout/hArchList1"/>
    <dgm:cxn modelId="{F4A303D3-90DD-4673-8D80-8989637493C0}" type="presParOf" srcId="{82053A16-D980-4C80-97B6-34289A645778}" destId="{F85D88E5-AF90-422F-860F-006E8D4B4974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F94C3-A335-4B55-A3BA-18C7FF802DAA}">
      <dsp:nvSpPr>
        <dsp:cNvPr id="0" name=""/>
        <dsp:cNvSpPr/>
      </dsp:nvSpPr>
      <dsp:spPr>
        <a:xfrm>
          <a:off x="0" y="0"/>
          <a:ext cx="1854553" cy="18545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" r="18488" b="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6692B5-4EBF-44BC-9C2F-6A1797FE06CC}">
      <dsp:nvSpPr>
        <dsp:cNvPr id="0" name=""/>
        <dsp:cNvSpPr/>
      </dsp:nvSpPr>
      <dsp:spPr>
        <a:xfrm>
          <a:off x="2034553" y="0"/>
          <a:ext cx="4155226" cy="37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Transformación Digital</a:t>
          </a:r>
        </a:p>
      </dsp:txBody>
      <dsp:txXfrm>
        <a:off x="2034553" y="0"/>
        <a:ext cx="4155226" cy="370034"/>
      </dsp:txXfrm>
    </dsp:sp>
    <dsp:sp modelId="{10AC7B73-EF95-402A-AF73-8086A2281403}">
      <dsp:nvSpPr>
        <dsp:cNvPr id="0" name=""/>
        <dsp:cNvSpPr/>
      </dsp:nvSpPr>
      <dsp:spPr>
        <a:xfrm>
          <a:off x="2034553" y="370034"/>
          <a:ext cx="4155226" cy="148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La tecnología ha modernizado el trabajo aduanero, simplificando la presentación de documentos y agilizando los procesos.</a:t>
          </a:r>
        </a:p>
      </dsp:txBody>
      <dsp:txXfrm>
        <a:off x="2034553" y="370034"/>
        <a:ext cx="4155226" cy="1484518"/>
      </dsp:txXfrm>
    </dsp:sp>
    <dsp:sp modelId="{86E3B1AF-0F1A-44B4-908E-8A61DFC16687}">
      <dsp:nvSpPr>
        <dsp:cNvPr id="0" name=""/>
        <dsp:cNvSpPr/>
      </dsp:nvSpPr>
      <dsp:spPr>
        <a:xfrm>
          <a:off x="0" y="2002917"/>
          <a:ext cx="1854553" cy="185455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5" r="34632" b="-6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2E00AE-47F8-49C6-90E4-243F074F79BE}">
      <dsp:nvSpPr>
        <dsp:cNvPr id="0" name=""/>
        <dsp:cNvSpPr/>
      </dsp:nvSpPr>
      <dsp:spPr>
        <a:xfrm>
          <a:off x="2034553" y="2002917"/>
          <a:ext cx="4155226" cy="37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Seguimiento de Mercancías</a:t>
          </a:r>
        </a:p>
      </dsp:txBody>
      <dsp:txXfrm>
        <a:off x="2034553" y="2002917"/>
        <a:ext cx="4155226" cy="370034"/>
      </dsp:txXfrm>
    </dsp:sp>
    <dsp:sp modelId="{F01AC2CD-A9D5-475C-B4DC-9BF1B88F21E0}">
      <dsp:nvSpPr>
        <dsp:cNvPr id="0" name=""/>
        <dsp:cNvSpPr/>
      </dsp:nvSpPr>
      <dsp:spPr>
        <a:xfrm>
          <a:off x="2034553" y="2372952"/>
          <a:ext cx="4155226" cy="148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Las herramientas digitales permiten el seguimiento eficaz de las mercancías, mejorando la logística y la gestión de envíos.</a:t>
          </a:r>
        </a:p>
      </dsp:txBody>
      <dsp:txXfrm>
        <a:off x="2034553" y="2372952"/>
        <a:ext cx="4155226" cy="1484518"/>
      </dsp:txXfrm>
    </dsp:sp>
    <dsp:sp modelId="{0A50F4D6-39DA-4FD2-8B72-286EC713F20C}">
      <dsp:nvSpPr>
        <dsp:cNvPr id="0" name=""/>
        <dsp:cNvSpPr/>
      </dsp:nvSpPr>
      <dsp:spPr>
        <a:xfrm>
          <a:off x="0" y="4005834"/>
          <a:ext cx="1854553" cy="18545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r="22141" b="-3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104954-39D6-4994-AF04-E0964743E161}">
      <dsp:nvSpPr>
        <dsp:cNvPr id="0" name=""/>
        <dsp:cNvSpPr/>
      </dsp:nvSpPr>
      <dsp:spPr>
        <a:xfrm>
          <a:off x="2034553" y="4005834"/>
          <a:ext cx="4155226" cy="37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Mayor Transparencia</a:t>
          </a:r>
        </a:p>
      </dsp:txBody>
      <dsp:txXfrm>
        <a:off x="2034553" y="4005834"/>
        <a:ext cx="4155226" cy="370034"/>
      </dsp:txXfrm>
    </dsp:sp>
    <dsp:sp modelId="{F87C7206-1B06-499E-AFB9-15C965A01593}">
      <dsp:nvSpPr>
        <dsp:cNvPr id="0" name=""/>
        <dsp:cNvSpPr/>
      </dsp:nvSpPr>
      <dsp:spPr>
        <a:xfrm>
          <a:off x="2034553" y="4375869"/>
          <a:ext cx="4155226" cy="148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La tecnología proporciona un mayor nivel de transparencia en el manejo de las importaciones, facilitando la supervisión y el control.</a:t>
          </a:r>
        </a:p>
      </dsp:txBody>
      <dsp:txXfrm>
        <a:off x="2034553" y="4375869"/>
        <a:ext cx="4155226" cy="1484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3F06F-896C-4DE2-9631-D431ED2DB5B1}">
      <dsp:nvSpPr>
        <dsp:cNvPr id="0" name=""/>
        <dsp:cNvSpPr/>
      </dsp:nvSpPr>
      <dsp:spPr>
        <a:xfrm>
          <a:off x="0" y="0"/>
          <a:ext cx="1854553" cy="18545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5" r="18176" b="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D89A2A-21F4-4746-B87F-9D3FD83CA3C2}">
      <dsp:nvSpPr>
        <dsp:cNvPr id="0" name=""/>
        <dsp:cNvSpPr/>
      </dsp:nvSpPr>
      <dsp:spPr>
        <a:xfrm>
          <a:off x="2034553" y="0"/>
          <a:ext cx="4155226" cy="37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Importación Exitosa</a:t>
          </a:r>
        </a:p>
      </dsp:txBody>
      <dsp:txXfrm>
        <a:off x="2034553" y="0"/>
        <a:ext cx="4155226" cy="370034"/>
      </dsp:txXfrm>
    </dsp:sp>
    <dsp:sp modelId="{CADBAD1A-FE6F-4B97-A676-2FFE01A7AAFF}">
      <dsp:nvSpPr>
        <dsp:cNvPr id="0" name=""/>
        <dsp:cNvSpPr/>
      </dsp:nvSpPr>
      <dsp:spPr>
        <a:xfrm>
          <a:off x="2034553" y="370034"/>
          <a:ext cx="4155226" cy="148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Una buena relación con los agentes de aduana es esencial para asegurar que las importaciones se realicen sin contratiempos.</a:t>
          </a:r>
        </a:p>
      </dsp:txBody>
      <dsp:txXfrm>
        <a:off x="2034553" y="370034"/>
        <a:ext cx="4155226" cy="1484518"/>
      </dsp:txXfrm>
    </dsp:sp>
    <dsp:sp modelId="{D33E7ADF-0F70-4EB1-B51F-1439A541B0D2}">
      <dsp:nvSpPr>
        <dsp:cNvPr id="0" name=""/>
        <dsp:cNvSpPr/>
      </dsp:nvSpPr>
      <dsp:spPr>
        <a:xfrm>
          <a:off x="0" y="2002917"/>
          <a:ext cx="1854553" cy="185455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0" r="1" b="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F21DF6-C0E2-4F58-8EEE-9A440DB16D35}">
      <dsp:nvSpPr>
        <dsp:cNvPr id="0" name=""/>
        <dsp:cNvSpPr/>
      </dsp:nvSpPr>
      <dsp:spPr>
        <a:xfrm>
          <a:off x="2034553" y="2002917"/>
          <a:ext cx="4155226" cy="37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Comunicación Abierta</a:t>
          </a:r>
        </a:p>
      </dsp:txBody>
      <dsp:txXfrm>
        <a:off x="2034553" y="2002917"/>
        <a:ext cx="4155226" cy="370034"/>
      </dsp:txXfrm>
    </dsp:sp>
    <dsp:sp modelId="{7F79C3A3-A024-48DD-85D1-8A6B99AB9EFB}">
      <dsp:nvSpPr>
        <dsp:cNvPr id="0" name=""/>
        <dsp:cNvSpPr/>
      </dsp:nvSpPr>
      <dsp:spPr>
        <a:xfrm>
          <a:off x="2034553" y="2372952"/>
          <a:ext cx="4155226" cy="148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La comunicación clara y abierta entre las empresas y los agentes de aduana ayuda a resolver problemas de manera eficiente.</a:t>
          </a:r>
        </a:p>
      </dsp:txBody>
      <dsp:txXfrm>
        <a:off x="2034553" y="2372952"/>
        <a:ext cx="4155226" cy="1484518"/>
      </dsp:txXfrm>
    </dsp:sp>
    <dsp:sp modelId="{6A11F8AB-89C0-4D16-BAB3-326274B010F9}">
      <dsp:nvSpPr>
        <dsp:cNvPr id="0" name=""/>
        <dsp:cNvSpPr/>
      </dsp:nvSpPr>
      <dsp:spPr>
        <a:xfrm>
          <a:off x="0" y="4005834"/>
          <a:ext cx="1854553" cy="18545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5" r="13406" b="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A5B6D-8CD8-463D-A0F3-94F387C987D9}">
      <dsp:nvSpPr>
        <dsp:cNvPr id="0" name=""/>
        <dsp:cNvSpPr/>
      </dsp:nvSpPr>
      <dsp:spPr>
        <a:xfrm>
          <a:off x="2034553" y="4005834"/>
          <a:ext cx="4155226" cy="37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Construcción de Confianza</a:t>
          </a:r>
        </a:p>
      </dsp:txBody>
      <dsp:txXfrm>
        <a:off x="2034553" y="4005834"/>
        <a:ext cx="4155226" cy="370034"/>
      </dsp:txXfrm>
    </dsp:sp>
    <dsp:sp modelId="{D8D8DEF6-3BE6-478D-BA5D-FC35F8742076}">
      <dsp:nvSpPr>
        <dsp:cNvPr id="0" name=""/>
        <dsp:cNvSpPr/>
      </dsp:nvSpPr>
      <dsp:spPr>
        <a:xfrm>
          <a:off x="2034553" y="4375869"/>
          <a:ext cx="4155226" cy="148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Fomentar la confianza mutua asegura una colaboración fluida y efectiva entre empresas y agentes de aduana.</a:t>
          </a:r>
        </a:p>
      </dsp:txBody>
      <dsp:txXfrm>
        <a:off x="2034553" y="4375869"/>
        <a:ext cx="4155226" cy="1484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D40B1-FED6-4089-94C0-4A16298BB216}">
      <dsp:nvSpPr>
        <dsp:cNvPr id="0" name=""/>
        <dsp:cNvSpPr/>
      </dsp:nvSpPr>
      <dsp:spPr>
        <a:xfrm>
          <a:off x="0" y="0"/>
          <a:ext cx="3403282" cy="624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MX" sz="1800" kern="1200"/>
            <a:t>Rol de los Agentes de Aduana</a:t>
          </a:r>
          <a:endParaRPr lang="en-US" sz="1800" kern="1200"/>
        </a:p>
      </dsp:txBody>
      <dsp:txXfrm>
        <a:off x="0" y="0"/>
        <a:ext cx="3403282" cy="624969"/>
      </dsp:txXfrm>
    </dsp:sp>
    <dsp:sp modelId="{419388EF-42B6-4406-9416-A4A90B26AD55}">
      <dsp:nvSpPr>
        <dsp:cNvPr id="0" name=""/>
        <dsp:cNvSpPr/>
      </dsp:nvSpPr>
      <dsp:spPr>
        <a:xfrm>
          <a:off x="0" y="624969"/>
          <a:ext cx="3403282" cy="1887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Los agentes de aduana son cruciales en el proceso de importación, asegurando el cumplimiento de las leyes y regulaciones.</a:t>
          </a:r>
          <a:endParaRPr lang="en-US" sz="1400" kern="1200"/>
        </a:p>
      </dsp:txBody>
      <dsp:txXfrm>
        <a:off x="0" y="624969"/>
        <a:ext cx="3403282" cy="1887445"/>
      </dsp:txXfrm>
    </dsp:sp>
    <dsp:sp modelId="{9E9AE4EF-29D4-4AF0-86C8-C7DD563FF530}">
      <dsp:nvSpPr>
        <dsp:cNvPr id="0" name=""/>
        <dsp:cNvSpPr/>
      </dsp:nvSpPr>
      <dsp:spPr>
        <a:xfrm>
          <a:off x="3743610" y="0"/>
          <a:ext cx="3403282" cy="624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MX" sz="1800" kern="1200"/>
            <a:t>Importación Eficiente</a:t>
          </a:r>
          <a:endParaRPr lang="en-US" sz="1800" kern="1200"/>
        </a:p>
      </dsp:txBody>
      <dsp:txXfrm>
        <a:off x="3743610" y="0"/>
        <a:ext cx="3403282" cy="624969"/>
      </dsp:txXfrm>
    </dsp:sp>
    <dsp:sp modelId="{E11BC9D2-E274-48E4-91DD-EB39A7B8BD87}">
      <dsp:nvSpPr>
        <dsp:cNvPr id="0" name=""/>
        <dsp:cNvSpPr/>
      </dsp:nvSpPr>
      <dsp:spPr>
        <a:xfrm>
          <a:off x="3743610" y="624969"/>
          <a:ext cx="3403282" cy="1887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Su experiencia permite que las mercancías lleguen a su destino de manera eficiente y legal, minimizando retrasos.</a:t>
          </a:r>
          <a:endParaRPr lang="en-US" sz="1400" kern="1200"/>
        </a:p>
      </dsp:txBody>
      <dsp:txXfrm>
        <a:off x="3743610" y="624969"/>
        <a:ext cx="3403282" cy="1887445"/>
      </dsp:txXfrm>
    </dsp:sp>
    <dsp:sp modelId="{C23F16F5-CEC4-4BF3-B7A6-8D31A9C6837B}">
      <dsp:nvSpPr>
        <dsp:cNvPr id="0" name=""/>
        <dsp:cNvSpPr/>
      </dsp:nvSpPr>
      <dsp:spPr>
        <a:xfrm>
          <a:off x="7487221" y="0"/>
          <a:ext cx="3403282" cy="624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MX" sz="1800" kern="1200"/>
            <a:t>Beneficios para el Comercio</a:t>
          </a:r>
          <a:endParaRPr lang="en-US" sz="1800" kern="1200"/>
        </a:p>
      </dsp:txBody>
      <dsp:txXfrm>
        <a:off x="7487221" y="0"/>
        <a:ext cx="3403282" cy="624969"/>
      </dsp:txXfrm>
    </dsp:sp>
    <dsp:sp modelId="{F85D88E5-AF90-422F-860F-006E8D4B4974}">
      <dsp:nvSpPr>
        <dsp:cNvPr id="0" name=""/>
        <dsp:cNvSpPr/>
      </dsp:nvSpPr>
      <dsp:spPr>
        <a:xfrm>
          <a:off x="7487221" y="624969"/>
          <a:ext cx="3403282" cy="1887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El trabajo de los agentes de aduana beneficia tanto a las empresas como al comercio internacional, facilitando el movimiento de bienes.</a:t>
          </a:r>
          <a:endParaRPr lang="en-US" sz="1400" kern="1200"/>
        </a:p>
      </dsp:txBody>
      <dsp:txXfrm>
        <a:off x="7487221" y="624969"/>
        <a:ext cx="3403282" cy="1887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4C614-4695-4399-B8DD-49E5A0908B42}" type="datetimeFigureOut">
              <a:rPr lang="es-CL" smtClean="0"/>
              <a:t>02-07-2025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A4303-3DBA-4949-917F-EC13D27EBA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565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El contenido generado por IA puede ser incorrecto.
---
La aduana juega un papel crucial en el comercio internacional, asegurando que las importaciones y exportaciones se realicen de acuerdo con las leyes y regulaciones. Esta presentación explorará el importante papel que desempeñan los agentes de aduana en el proceso de importación.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7AB59-0A98-41F3-9DCD-B7BF50483591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9883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Para convertirse en agente de aduana, se requiere un conocimiento profundo de las leyes aduaneras y procedimientos, así como habilidades en la gestión y la negociación. En muchos países, también se necesita una licencia o certificación específica.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7AB59-0A98-41F3-9DCD-B7BF50483591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7489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El proceso de importación es complejo y requiere atención a los detalles. Los agentes de aduana juegan un papel clave en cada etapa, asegurando que todos los documentos y procedimientos se manejen adecuadamente para evitar retrasos y problemas legales.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7AB59-0A98-41F3-9DCD-B7BF50483591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0222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La documentación necesaria para la importación incluye facturas comerciales, documentos de transporte, certificados de origen y cualquier otro documento requerido por las autoridades aduaneras. La correcta preparación de estos documentos es crucial para un despacho aduanero sin inconvenientes.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7AB59-0A98-41F3-9DCD-B7BF50483591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2276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Los procedimientos de despacho aduanero implican la presentación de la documentación, la declaración de la mercancía, el pago de aranceles y la obtención de la aprobación de las autoridades. Los agentes de aduana se encargan de guiar a las empresas a través de este proceso.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7AB59-0A98-41F3-9DCD-B7BF50483591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9256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Una vez que se presenta la documentación, la aduana puede realizar una inspección física de las mercancías. Los agentes de aduana ayudan a facilitar esta inspección y aseguran la liberación de las mercancías una vez que se cumplen todos los requisitos.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7AB59-0A98-41F3-9DCD-B7BF50483591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3305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Los agentes de aduana enfrentan varios desafíos, como cambios en las regulaciones, demoras en el despacho y problemas de comunicación con las autoridades. Sin embargo, con soluciones efectivas y mejores prácticas, pueden superar estos obstáculos.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7AB59-0A98-41F3-9DCD-B7BF50483591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8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Los problemas comunes en la importación incluyen la falta de documentación adecuada, discrepancias en las facturas, y problemas de cumplimiento con las regulaciones locales. Estos problemas pueden resultar en demoras significativas y costos adicionales.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7AB59-0A98-41F3-9DCD-B7BF50483591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2979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La tecnología ha transformado el trabajo de los agentes de aduana, facilitando procesos como la presentación de documentos y el seguimiento de mercancías. Las herramientas digitales permiten una mayor transparencia y eficiencia en el manejo de las importaciones.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7AB59-0A98-41F3-9DCD-B7BF50483591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5815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Los agentes de aduana son un recurso valioso para las empresas que importan mercancías. Su experiencia garantiza que el proceso de importación se realice de manera eficiente, ayudando a las empresas a evitar problemas legales y a reducir costos.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7AB59-0A98-41F3-9DCD-B7BF50483591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14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Contratar un agente de aduana ofrece numerosos beneficios, como el cumplimiento de las regulaciones, la optimización de costos y la reducción de riesgos. Los expertos pueden ayudar a las empresas a navegar por el complejo entorno regulatorio del comercio internacional.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7AB59-0A98-41F3-9DCD-B7BF50483591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177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Comenzaremos con una introducción a la aduana y su importancia en el comercio internacional. Luego, analizaremos el papel específico de los agentes de aduana, sus responsabilidades y requisitos. Posteriormente, exploraremos el proceso de importación y cómo los agentes de aduana facilitan dicho proceso. Finalmente, discutiremos los desafíos que enfrentan y la relevancia de su trabajo para las empresas.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7AB59-0A98-41F3-9DCD-B7BF50483591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691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Una buena relación entre empresas y agentes de aduana es fundamental para una importación exitosa. La comunicación abierta y la confianza son claves para resolver problemas y garantizar un proceso fluido.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7AB59-0A98-41F3-9DCD-B7BF50483591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8396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Existen numerosos casos de éxito donde los agentes de aduana han facilitado la importación de mercancías complejas, ayudando a las empresas a establecerse en nuevos mercados. Estos ejemplos destacan la importancia de contar con un profesional experto en el proceso de importación.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7AB59-0A98-41F3-9DCD-B7BF50483591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2713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En conclusión, los agentes de aduana desempeñan un papel indispensable en el proceso de importación. Su experiencia y conocimiento garantizan que las mercancías lleguen a su destino de manera legal y eficiente, beneficiando tanto a las empresas como al comercio internacional.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7AB59-0A98-41F3-9DCD-B7BF50483591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1469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La aduana es una entidad gubernamental responsable de regular la entrada y salida de mercancías de un país. Su papel es fundamental para garantizar que el comercio se realice de manera legal y eficiente, protegiendo así la economía nacional y la seguridad del país.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7AB59-0A98-41F3-9DCD-B7BF50483591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876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La aduana es una agencia del gobierno que supervisa la importación y exportación de productos. Se asegura de que las mercancías cumplan con las regulaciones fiscales, de seguridad y de salud pública, y cobra los aranceles correspondientes.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7AB59-0A98-41F3-9DCD-B7BF50483591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399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La aduana es esencial en el comercio internacional porque regula el flujo de bienes, previene el contrabando y protege a la economía local. Sin un sistema aduanero efectivo, las empresas enfrentan riesgos y costos adicionales en sus operaciones comerciales.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7AB59-0A98-41F3-9DCD-B7BF50483591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758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Las funciones generales de la aduana incluyen la recaudación de impuestos y aranceles, la inspección de mercancías, el control de la seguridad y la protección del medio ambiente, y el fomento del comercio legal al facilitar el despacho aduanero.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7AB59-0A98-41F3-9DCD-B7BF50483591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0203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Los agentes de aduana son profesionales que actúan como intermediarios entre los importadores y las autoridades aduaneras. Su labor es vital para asegurar que las mercancías se importen de manera legal y eficiente, facilitando todo el proceso aduanero.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7AB59-0A98-41F3-9DCD-B7BF50483591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0087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Los agentes de aduana son expertos en la legislación aduanera y en el proceso de importación y exportación. Su conocimiento les permite guiar a las empresas en el cumplimiento de todas las regulaciones necesarias para la entrada de mercancías.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7AB59-0A98-41F3-9DCD-B7BF50483591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8104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Las responsabilidades de los agentes de aduana incluyen preparar y presentar la documentación necesaria, calcular y pagar aranceles, asesorar a los importadores sobre regulaciones y procedimientos, y gestionar el despacho de mercancías.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7AB59-0A98-41F3-9DCD-B7BF50483591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563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4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0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2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7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7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7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8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7/2/2025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7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9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8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E846B4F-C734-C50A-5EFB-681FB25B1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30248A-9F73-95DF-BC05-450BFD575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6870" y="1255367"/>
            <a:ext cx="4540945" cy="2724433"/>
          </a:xfrm>
        </p:spPr>
        <p:txBody>
          <a:bodyPr>
            <a:normAutofit/>
          </a:bodyPr>
          <a:lstStyle/>
          <a:p>
            <a:pPr algn="l"/>
            <a:r>
              <a:rPr lang="es-CL" sz="4400"/>
              <a:t>Función de los agentes de aduana en una importación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746F4F-BD27-771B-28AE-66EA4A265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6869" y="4209874"/>
            <a:ext cx="4535401" cy="1487097"/>
          </a:xfrm>
        </p:spPr>
        <p:txBody>
          <a:bodyPr>
            <a:normAutofit/>
          </a:bodyPr>
          <a:lstStyle/>
          <a:p>
            <a:pPr algn="l"/>
            <a:r>
              <a:rPr lang="es-CL" sz="2000"/>
              <a:t>Importancia de los agentes de aduana en el comercio internacional</a:t>
            </a:r>
          </a:p>
        </p:txBody>
      </p:sp>
      <p:pic>
        <p:nvPicPr>
          <p:cNvPr id="4" name="Imagen 3" descr="Contenedores de transporte de carga en una pila y en un semirremolque en un puerto">
            <a:extLst>
              <a:ext uri="{FF2B5EF4-FFF2-40B4-BE49-F238E27FC236}">
                <a16:creationId xmlns:a16="http://schemas.microsoft.com/office/drawing/2014/main" id="{035917A1-3DE9-4AD4-8D35-835909650B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596" r="2429" b="2"/>
          <a:stretch>
            <a:fillRect/>
          </a:stretch>
        </p:blipFill>
        <p:spPr>
          <a:xfrm>
            <a:off x="1190113" y="1160168"/>
            <a:ext cx="4535401" cy="45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92C802-72FA-0748-747C-A4B0BE0E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Requisitos y cualificaciones para ser agente de aduana</a:t>
            </a:r>
          </a:p>
        </p:txBody>
      </p:sp>
      <p:pic>
        <p:nvPicPr>
          <p:cNvPr id="5" name="Marcador de contenido 4" descr="Servicio de atención al cliente contáctanos centro de llamadas">
            <a:extLst>
              <a:ext uri="{FF2B5EF4-FFF2-40B4-BE49-F238E27FC236}">
                <a16:creationId xmlns:a16="http://schemas.microsoft.com/office/drawing/2014/main" id="{9E9AE815-21D2-44F9-A838-9A60A40524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3964" r="32336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715AF6-52AE-7B23-2E33-CA01B2D67097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Conocimiento de leyes aduaneras</a:t>
            </a:r>
          </a:p>
          <a:p>
            <a:pPr marL="0" lvl="1" indent="0">
              <a:buNone/>
            </a:pPr>
            <a:r>
              <a:rPr lang="es-MX" sz="1400"/>
              <a:t>Un agente de aduana debe tener un conocimiento profundo de las leyes y regulaciones aduaneras para cumplir con las normativas internacionales.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Habilidades de gestión</a:t>
            </a:r>
          </a:p>
          <a:p>
            <a:pPr marL="0" lvl="1" indent="0">
              <a:buNone/>
            </a:pPr>
            <a:r>
              <a:rPr lang="es-MX" sz="1400"/>
              <a:t>Las habilidades de gestión son esenciales para coordinar procesos y garantizar que las operaciones aduaneras se realicen de manera efectiva.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Licencia y certificación</a:t>
            </a:r>
          </a:p>
          <a:p>
            <a:pPr marL="0" lvl="1" indent="0">
              <a:buNone/>
            </a:pPr>
            <a:r>
              <a:rPr lang="es-MX" sz="1400"/>
              <a:t>En muchos países, se requiere una licencia o certificación específica para operar como agente de aduana, asegurando la competencia profesional.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3463145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3E8498D-DA8F-EF6C-5420-F153D497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2A4AF4-1F2A-2EB7-8499-E9AAEE5E5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091" y="1814321"/>
            <a:ext cx="7772400" cy="4560920"/>
          </a:xfrm>
        </p:spPr>
        <p:txBody>
          <a:bodyPr anchor="b">
            <a:normAutofit/>
          </a:bodyPr>
          <a:lstStyle/>
          <a:p>
            <a:pPr algn="l"/>
            <a:r>
              <a:rPr lang="es-CL" sz="7400"/>
              <a:t>Proceso de importación y el rol del agente de aduana</a:t>
            </a:r>
          </a:p>
        </p:txBody>
      </p:sp>
    </p:spTree>
    <p:extLst>
      <p:ext uri="{BB962C8B-B14F-4D97-AF65-F5344CB8AC3E}">
        <p14:creationId xmlns:p14="http://schemas.microsoft.com/office/powerpoint/2010/main" val="1685838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DFE046-1837-6FF1-054D-1EBF2BC9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Documentación necesaria para la importación</a:t>
            </a:r>
          </a:p>
        </p:txBody>
      </p:sp>
      <p:pic>
        <p:nvPicPr>
          <p:cNvPr id="5" name="Marcador de contenido 4" descr="Material impreso en cajas de cartón">
            <a:extLst>
              <a:ext uri="{FF2B5EF4-FFF2-40B4-BE49-F238E27FC236}">
                <a16:creationId xmlns:a16="http://schemas.microsoft.com/office/drawing/2014/main" id="{79FBB912-3DE5-4DCD-9995-5FC2061B68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3784" r="12516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D7BF61-D175-ADBD-C862-65E5C765DD36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Facturas Comerciales</a:t>
            </a:r>
          </a:p>
          <a:p>
            <a:pPr marL="0" lvl="1" indent="0">
              <a:buNone/>
            </a:pPr>
            <a:r>
              <a:rPr lang="es-MX" sz="1400"/>
              <a:t>Las facturas comerciales son esenciales para la importación, ya que detallan los bienes y su valor. Deben ser precisas y cumplir con los requisitos legales.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Documentos de Transporte</a:t>
            </a:r>
          </a:p>
          <a:p>
            <a:pPr marL="0" lvl="1" indent="0">
              <a:buNone/>
            </a:pPr>
            <a:r>
              <a:rPr lang="es-MX" sz="1400"/>
              <a:t>Los documentos de transporte, como el conocimiento de embarque o la guía aérea, son necesarios para el movimiento de mercancías entre fronteras.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Certificados de Origen</a:t>
            </a:r>
          </a:p>
          <a:p>
            <a:pPr marL="0" lvl="1" indent="0">
              <a:buNone/>
            </a:pPr>
            <a:r>
              <a:rPr lang="es-MX" sz="1400"/>
              <a:t>Los certificados de origen son documentos que certifican el país de origen de las mercancías. Son requeridos por las autoridades aduaneras para determinar aranceles.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1480015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CA6F80-D392-A64E-3CF8-F28F1CCE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4EF0D4-6C9B-7D52-167A-B2117B39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4803224" cy="12984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Procedimientos de despacho aduanero</a:t>
            </a:r>
          </a:p>
        </p:txBody>
      </p:sp>
      <p:pic>
        <p:nvPicPr>
          <p:cNvPr id="5" name="Marcador de contenido 4" descr="Oficinista en busca de archivos">
            <a:extLst>
              <a:ext uri="{FF2B5EF4-FFF2-40B4-BE49-F238E27FC236}">
                <a16:creationId xmlns:a16="http://schemas.microsoft.com/office/drawing/2014/main" id="{81A2A0D2-0EC3-4B62-8EBA-949C2D69F4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990" r="17265" b="3"/>
          <a:stretch>
            <a:fillRect/>
          </a:stretch>
        </p:blipFill>
        <p:spPr>
          <a:xfrm>
            <a:off x="731521" y="2011679"/>
            <a:ext cx="4684352" cy="429768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9ED0AC-09E6-999B-0ACA-51715D3640E9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028520" y="548637"/>
            <a:ext cx="5546770" cy="576072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Documentación necesaria</a:t>
            </a:r>
          </a:p>
          <a:p>
            <a:pPr marL="0" lvl="1" indent="0">
              <a:buNone/>
            </a:pPr>
            <a:r>
              <a:rPr lang="es-MX" sz="1400"/>
              <a:t>La presentación de la documentación es crucial para el proceso de despacho aduanero, asegurando que se cumplan todas las regulaciones.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Declaración de mercancía</a:t>
            </a:r>
          </a:p>
          <a:p>
            <a:pPr marL="0" lvl="1" indent="0">
              <a:buNone/>
            </a:pPr>
            <a:r>
              <a:rPr lang="es-MX" sz="1400"/>
              <a:t>La declaración de mercancía implica informar a las autoridades sobre los productos que se importan o exportan.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Pago de aranceles</a:t>
            </a:r>
          </a:p>
          <a:p>
            <a:pPr marL="0" lvl="1" indent="0">
              <a:buNone/>
            </a:pPr>
            <a:r>
              <a:rPr lang="es-MX" sz="1400"/>
              <a:t>El pago de aranceles es un paso fundamental en el despacho aduanero y debe ser realizado antes de que la mercancía pueda ser liberada.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Asesoramiento de agentes</a:t>
            </a:r>
          </a:p>
          <a:p>
            <a:pPr marL="0" lvl="1" indent="0">
              <a:buNone/>
            </a:pPr>
            <a:r>
              <a:rPr lang="es-MX" sz="1400"/>
              <a:t>Los agentes de aduana proporcionan orientación a las empresas, facilitando el cumplimiento y el despacho eficiente.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2282731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6BE805-B8A0-7969-8048-276E4FB8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Inspección y liberación de mercancías</a:t>
            </a:r>
          </a:p>
        </p:txBody>
      </p:sp>
      <p:pic>
        <p:nvPicPr>
          <p:cNvPr id="5" name="Marcador de contenido 4" descr="Foto de un mensajero haciendo una entrega a un cliente en su casa">
            <a:extLst>
              <a:ext uri="{FF2B5EF4-FFF2-40B4-BE49-F238E27FC236}">
                <a16:creationId xmlns:a16="http://schemas.microsoft.com/office/drawing/2014/main" id="{B3D1CB94-FDF2-49D9-AC28-48A8FC1F3C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9356" r="9604" b="-2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D75502-CDFE-9561-92E6-486E86C5652E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Proceso de Inspección</a:t>
            </a:r>
          </a:p>
          <a:p>
            <a:pPr marL="0" lvl="1" indent="0">
              <a:buNone/>
            </a:pPr>
            <a:r>
              <a:rPr lang="es-MX" sz="1400"/>
              <a:t>La aduana realiza una inspección física de las mercancías para asegurar que cumplen con las normativas establecidas.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Documentación Requerida</a:t>
            </a:r>
          </a:p>
          <a:p>
            <a:pPr marL="0" lvl="1" indent="0">
              <a:buNone/>
            </a:pPr>
            <a:r>
              <a:rPr lang="es-MX" sz="1400"/>
              <a:t>Es esencial presentar toda la documentación necesaria para que la aduana pueda proceder con la liberación de las mercancías.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Facilitación de la Liberación</a:t>
            </a:r>
          </a:p>
          <a:p>
            <a:pPr marL="0" lvl="1" indent="0">
              <a:buNone/>
            </a:pPr>
            <a:r>
              <a:rPr lang="es-MX" sz="1400"/>
              <a:t>Los agentes de aduana aseguran la liberación de las mercancías una vez que se cumplen todos los requisitos y normativas.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2058334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3E8498D-DA8F-EF6C-5420-F153D497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A396CB-204F-AC6E-2E7C-C225F3CC7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091" y="1814321"/>
            <a:ext cx="7772400" cy="4560920"/>
          </a:xfrm>
        </p:spPr>
        <p:txBody>
          <a:bodyPr anchor="b">
            <a:normAutofit/>
          </a:bodyPr>
          <a:lstStyle/>
          <a:p>
            <a:pPr algn="l"/>
            <a:r>
              <a:rPr lang="es-CL" sz="6300"/>
              <a:t>Desafíos y soluciones en el trabajo de los agentes de aduana</a:t>
            </a:r>
          </a:p>
        </p:txBody>
      </p:sp>
    </p:spTree>
    <p:extLst>
      <p:ext uri="{BB962C8B-B14F-4D97-AF65-F5344CB8AC3E}">
        <p14:creationId xmlns:p14="http://schemas.microsoft.com/office/powerpoint/2010/main" val="3858760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62453D-078A-08B2-2ABD-FB811D8FC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Problemas comunes en la importación</a:t>
            </a:r>
          </a:p>
        </p:txBody>
      </p:sp>
      <p:pic>
        <p:nvPicPr>
          <p:cNvPr id="5" name="Marcador de contenido 4" descr="Cajas con portapapeles aislado sobre fondo blanco">
            <a:extLst>
              <a:ext uri="{FF2B5EF4-FFF2-40B4-BE49-F238E27FC236}">
                <a16:creationId xmlns:a16="http://schemas.microsoft.com/office/drawing/2014/main" id="{0A45D011-E684-4170-9B0C-91CAB83193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4534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2E46AD-8E84-DED4-5984-E128911FD6D0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Documentación Inadecuada</a:t>
            </a:r>
          </a:p>
          <a:p>
            <a:pPr marL="0" lvl="1" indent="0">
              <a:buNone/>
            </a:pPr>
            <a:r>
              <a:rPr lang="es-MX" sz="1400"/>
              <a:t>La falta de documentación adecuada puede causar demoras en el proceso de importación y problemas con la aduana.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Discrepancias en Facturas</a:t>
            </a:r>
          </a:p>
          <a:p>
            <a:pPr marL="0" lvl="1" indent="0">
              <a:buNone/>
            </a:pPr>
            <a:r>
              <a:rPr lang="es-MX" sz="1400"/>
              <a:t>Las discrepancias en las facturas pueden causar confusión y retrasos en el proceso de pago y liberación de mercancías.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Cumplimiento de Regulaciones</a:t>
            </a:r>
          </a:p>
          <a:p>
            <a:pPr marL="0" lvl="1" indent="0">
              <a:buNone/>
            </a:pPr>
            <a:r>
              <a:rPr lang="es-MX" sz="1400"/>
              <a:t>Los problemas de cumplimiento con las regulaciones locales pueden resultar en sanciones y costos adicionales para los importadores.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1247660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DD1D22E-5996-E45B-92B2-659F701A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A4CC25-4DAB-8228-1B51-E031380A9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" y="548639"/>
            <a:ext cx="3977640" cy="5719640"/>
          </a:xfrm>
        </p:spPr>
        <p:txBody>
          <a:bodyPr anchor="t">
            <a:normAutofit/>
          </a:bodyPr>
          <a:lstStyle/>
          <a:p>
            <a:r>
              <a:rPr lang="es-CL"/>
              <a:t>Impacto de la tecnología en el trabajo aduanero</a:t>
            </a:r>
          </a:p>
        </p:txBody>
      </p:sp>
      <p:graphicFrame>
        <p:nvGraphicFramePr>
          <p:cNvPr id="4" name="Marcador de contenido 4">
            <a:extLst>
              <a:ext uri="{FF2B5EF4-FFF2-40B4-BE49-F238E27FC236}">
                <a16:creationId xmlns:a16="http://schemas.microsoft.com/office/drawing/2014/main" id="{8722B914-CAAD-4672-A304-0C2B8C6100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00069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5387542" y="548639"/>
          <a:ext cx="6189780" cy="5861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891240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3E8498D-DA8F-EF6C-5420-F153D497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CF317A-9B25-D58C-0FC2-FCC9228A1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091" y="1814321"/>
            <a:ext cx="7772400" cy="4560920"/>
          </a:xfrm>
        </p:spPr>
        <p:txBody>
          <a:bodyPr anchor="b">
            <a:normAutofit/>
          </a:bodyPr>
          <a:lstStyle/>
          <a:p>
            <a:pPr algn="l"/>
            <a:r>
              <a:rPr lang="es-CL" sz="7400"/>
              <a:t>Importancia de los agentes de aduana para las empresas</a:t>
            </a:r>
          </a:p>
        </p:txBody>
      </p:sp>
    </p:spTree>
    <p:extLst>
      <p:ext uri="{BB962C8B-B14F-4D97-AF65-F5344CB8AC3E}">
        <p14:creationId xmlns:p14="http://schemas.microsoft.com/office/powerpoint/2010/main" val="3162148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AB91FE-F85C-D5F5-7A13-C50AEF22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Beneficios de contratar un agente de aduana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282E1-ACC9-843D-7C2B-37D02F03E4DF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2647" y="2212848"/>
            <a:ext cx="6035041" cy="409651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Cumplimiento de Regulaciones</a:t>
            </a:r>
          </a:p>
          <a:p>
            <a:pPr marL="0" lvl="1" indent="0">
              <a:buNone/>
            </a:pPr>
            <a:r>
              <a:rPr lang="es-MX" sz="1400"/>
              <a:t>Un agente de aduana asegura que las empresas cumplan con todas las regulaciones y requisitos legales para la importación y exportación.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Optimización de Costos</a:t>
            </a:r>
          </a:p>
          <a:p>
            <a:pPr marL="0" lvl="1" indent="0">
              <a:buNone/>
            </a:pPr>
            <a:r>
              <a:rPr lang="es-MX" sz="1400"/>
              <a:t>Los agentes de aduana ayudan a las empresas a identificar oportunidades para reducir costos en el proceso de importación y exportación.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Reducción de Riesgos</a:t>
            </a:r>
          </a:p>
          <a:p>
            <a:pPr marL="0" lvl="1" indent="0">
              <a:buNone/>
            </a:pPr>
            <a:r>
              <a:rPr lang="es-MX" sz="1400"/>
              <a:t>Al contar con expertos, las empresas pueden reducir los riesgos asociados con errores en la documentación o el cumplimiento normativo.</a:t>
            </a:r>
            <a:endParaRPr lang="es-CL" sz="1400"/>
          </a:p>
        </p:txBody>
      </p:sp>
      <p:pic>
        <p:nvPicPr>
          <p:cNvPr id="5" name="Marcador de contenido 4" descr="Toma de un mensajero sosteniendo una caja y un portapapeles mientras hace una entrega">
            <a:extLst>
              <a:ext uri="{FF2B5EF4-FFF2-40B4-BE49-F238E27FC236}">
                <a16:creationId xmlns:a16="http://schemas.microsoft.com/office/drawing/2014/main" id="{C09245BC-5A70-47D7-AA5D-99A9F1F07D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6302" r="26527" b="-1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17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2641B3-5F4B-0C1D-ED61-AED9AEB8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Puntos Clave de la Presentación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BE871F-64A5-832A-AA1A-BB261069BEA4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612647" y="2212848"/>
            <a:ext cx="4361687" cy="40965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Introducción a la aduana y su importancia</a:t>
            </a:r>
          </a:p>
          <a:p>
            <a:r>
              <a:rPr lang="en-US" sz="1800"/>
              <a:t>El papel de los agentes de aduana</a:t>
            </a:r>
          </a:p>
          <a:p>
            <a:r>
              <a:rPr lang="en-US" sz="1800"/>
              <a:t>Proceso de importación y el rol del agente de aduana</a:t>
            </a:r>
          </a:p>
          <a:p>
            <a:r>
              <a:rPr lang="en-US" sz="1800"/>
              <a:t>Desafíos y soluciones en el trabajo de los agentes de aduana</a:t>
            </a:r>
          </a:p>
          <a:p>
            <a:r>
              <a:rPr lang="en-US" sz="1800"/>
              <a:t>Importancia de los agentes de aduana para las empresas</a:t>
            </a:r>
          </a:p>
        </p:txBody>
      </p:sp>
      <p:pic>
        <p:nvPicPr>
          <p:cNvPr id="5" name="Marcador de contenido 4" descr="Departamento de Justicia en Manila, Filipinas">
            <a:extLst>
              <a:ext uri="{FF2B5EF4-FFF2-40B4-BE49-F238E27FC236}">
                <a16:creationId xmlns:a16="http://schemas.microsoft.com/office/drawing/2014/main" id="{BC69B4C1-E832-4EA5-926C-E1747FF1AE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9738" r="18228" b="-2"/>
          <a:stretch>
            <a:fillRect/>
          </a:stretch>
        </p:blipFill>
        <p:spPr>
          <a:xfrm>
            <a:off x="5818632" y="-1"/>
            <a:ext cx="63733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95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DD1D22E-5996-E45B-92B2-659F701A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9F4FA1-8A41-2B70-557A-0E77F8CA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" y="548639"/>
            <a:ext cx="3977640" cy="5719640"/>
          </a:xfrm>
        </p:spPr>
        <p:txBody>
          <a:bodyPr anchor="t">
            <a:normAutofit/>
          </a:bodyPr>
          <a:lstStyle/>
          <a:p>
            <a:r>
              <a:rPr lang="es-CL"/>
              <a:t>Relaciones entre empresas y agentes de aduana</a:t>
            </a:r>
          </a:p>
        </p:txBody>
      </p:sp>
      <p:graphicFrame>
        <p:nvGraphicFramePr>
          <p:cNvPr id="4" name="Marcador de contenido 4">
            <a:extLst>
              <a:ext uri="{FF2B5EF4-FFF2-40B4-BE49-F238E27FC236}">
                <a16:creationId xmlns:a16="http://schemas.microsoft.com/office/drawing/2014/main" id="{B28D60AB-D088-4305-AE7A-0F74420F20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30878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5387542" y="548639"/>
          <a:ext cx="6189780" cy="5861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656466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99B2D7-D177-222A-4813-FF1A0E89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Casos de éxito en la importación gracias a los agentes de aduana</a:t>
            </a:r>
          </a:p>
        </p:txBody>
      </p:sp>
      <p:pic>
        <p:nvPicPr>
          <p:cNvPr id="5" name="Marcador de contenido 4" descr="Trabajadora manual y trabajadora en el patio. Mantenimiento de listas de cheques y elaboración de informes de contenedores de carga controlados">
            <a:extLst>
              <a:ext uri="{FF2B5EF4-FFF2-40B4-BE49-F238E27FC236}">
                <a16:creationId xmlns:a16="http://schemas.microsoft.com/office/drawing/2014/main" id="{ABF52B94-30FA-41A1-ACB5-3D4AFD4EB7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1285" r="20921" b="-1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33B200-639A-1FAD-7D30-68B57DE17A72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Facilitación de Importaciones</a:t>
            </a:r>
          </a:p>
          <a:p>
            <a:pPr marL="0" lvl="1" indent="0">
              <a:buNone/>
            </a:pPr>
            <a:r>
              <a:rPr lang="es-MX" sz="1400"/>
              <a:t>Los agentes de aduana juegan un papel crucial en facilitar la importación de mercancías complejas, asegurando un proceso fluido.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Establecimiento en Nuevos Mercados</a:t>
            </a:r>
          </a:p>
          <a:p>
            <a:pPr marL="0" lvl="1" indent="0">
              <a:buNone/>
            </a:pPr>
            <a:r>
              <a:rPr lang="es-MX" sz="1400"/>
              <a:t>Gracias a su expertise, los agentes de aduana ayudan a las empresas a expandirse y establecerse en nuevos mercados internacionales.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Importancia de Expertos</a:t>
            </a:r>
          </a:p>
          <a:p>
            <a:pPr marL="0" lvl="1" indent="0">
              <a:buNone/>
            </a:pPr>
            <a:r>
              <a:rPr lang="es-MX" sz="1400"/>
              <a:t>Contar con un agente de aduana experto es vital para superar obstáculos en el proceso de importación y asegurar el éxito comercial.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1629305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F74C59-445A-9824-B537-A392A6ECE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D099E4-69B8-1204-C00F-2B2CB9E6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847088"/>
            <a:ext cx="7344336" cy="1133856"/>
          </a:xfrm>
        </p:spPr>
        <p:txBody>
          <a:bodyPr anchor="b">
            <a:normAutofit/>
          </a:bodyPr>
          <a:lstStyle/>
          <a:p>
            <a:r>
              <a:rPr lang="es-CL" sz="6000"/>
              <a:t>Conclusión</a:t>
            </a:r>
          </a:p>
        </p:txBody>
      </p:sp>
      <p:graphicFrame>
        <p:nvGraphicFramePr>
          <p:cNvPr id="9" name="Marcador de contenido 2">
            <a:extLst>
              <a:ext uri="{FF2B5EF4-FFF2-40B4-BE49-F238E27FC236}">
                <a16:creationId xmlns:a16="http://schemas.microsoft.com/office/drawing/2014/main" id="{42E74F6F-E3AA-1639-9A27-F34A142647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336561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612646" y="3593592"/>
          <a:ext cx="10890504" cy="251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643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3E8498D-DA8F-EF6C-5420-F153D497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744F58-B3DC-72B3-DCBE-3E35A35CC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091" y="1814321"/>
            <a:ext cx="7772400" cy="4560920"/>
          </a:xfrm>
        </p:spPr>
        <p:txBody>
          <a:bodyPr anchor="b">
            <a:normAutofit/>
          </a:bodyPr>
          <a:lstStyle/>
          <a:p>
            <a:pPr algn="l"/>
            <a:r>
              <a:rPr lang="es-CL" sz="7400"/>
              <a:t>Introducción a la aduana y su importancia</a:t>
            </a:r>
          </a:p>
        </p:txBody>
      </p:sp>
    </p:spTree>
    <p:extLst>
      <p:ext uri="{BB962C8B-B14F-4D97-AF65-F5344CB8AC3E}">
        <p14:creationId xmlns:p14="http://schemas.microsoft.com/office/powerpoint/2010/main" val="3584345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8C8068-AB20-EBAA-181A-A076DFEA3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¿Qué es la aduana?</a:t>
            </a:r>
          </a:p>
        </p:txBody>
      </p:sp>
      <p:pic>
        <p:nvPicPr>
          <p:cNvPr id="5" name="Marcador de contenido 4" descr="Hombres trabajando en el puerto">
            <a:extLst>
              <a:ext uri="{FF2B5EF4-FFF2-40B4-BE49-F238E27FC236}">
                <a16:creationId xmlns:a16="http://schemas.microsoft.com/office/drawing/2014/main" id="{20DBD988-8BEB-4CC8-9347-3FEF699C76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46353" r="5854" b="-1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7778AC-5DF5-15B6-B409-9BDE31C70EC8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Supervisión de Importaciones y Exportaciones</a:t>
            </a:r>
          </a:p>
          <a:p>
            <a:pPr marL="0" lvl="1" indent="0">
              <a:buNone/>
            </a:pPr>
            <a:r>
              <a:rPr lang="es-MX" sz="1400"/>
              <a:t>La aduana supervisa la importación y exportación de productos para garantizar el cumplimiento de las leyes y regulaciones.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Regulaciones Fiscales y de Seguridad</a:t>
            </a:r>
          </a:p>
          <a:p>
            <a:pPr marL="0" lvl="1" indent="0">
              <a:buNone/>
            </a:pPr>
            <a:r>
              <a:rPr lang="es-MX" sz="1400"/>
              <a:t>Se asegura de que las mercancías cumplan con las regulaciones fiscales, de seguridad y de salud pública para proteger al país.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Cobro de Aranceles</a:t>
            </a:r>
          </a:p>
          <a:p>
            <a:pPr marL="0" lvl="1" indent="0">
              <a:buNone/>
            </a:pPr>
            <a:r>
              <a:rPr lang="es-MX" sz="1400"/>
              <a:t>La aduana cobra los aranceles correspondientes a las mercancías, lo que es esencial para la economía del país.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834374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905D5B-81A8-A5BA-F070-2788B26E0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3F9AA6-6F0C-9EC3-5364-38DF1C4EF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012141"/>
            <a:ext cx="4781603" cy="23327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Importancia de la aduana en el comercio internacional</a:t>
            </a:r>
          </a:p>
        </p:txBody>
      </p:sp>
      <p:pic>
        <p:nvPicPr>
          <p:cNvPr id="5" name="Marcador de contenido 4" descr="Carretilla elevadora que eleva un contenedor en el patio">
            <a:extLst>
              <a:ext uri="{FF2B5EF4-FFF2-40B4-BE49-F238E27FC236}">
                <a16:creationId xmlns:a16="http://schemas.microsoft.com/office/drawing/2014/main" id="{E33BB26C-E2AA-4C87-ACBB-A0349C7118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295" r="3" b="3"/>
          <a:stretch>
            <a:fillRect/>
          </a:stretch>
        </p:blipFill>
        <p:spPr>
          <a:xfrm>
            <a:off x="713615" y="681318"/>
            <a:ext cx="4680637" cy="3083858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9686A8-A581-48F9-63ED-FC32CC20C66E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030550" y="548639"/>
            <a:ext cx="5548802" cy="5796301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Regulación del flujo de bienes</a:t>
            </a:r>
          </a:p>
          <a:p>
            <a:pPr marL="0" lvl="1" indent="0">
              <a:buNone/>
            </a:pPr>
            <a:r>
              <a:rPr lang="es-MX" sz="1400"/>
              <a:t>Las aduanas juegan un papel crucial en la regulación del movimiento de bienes entre países, garantizando el cumplimiento de las leyes comerciales.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Prevención del contrabando</a:t>
            </a:r>
          </a:p>
          <a:p>
            <a:pPr marL="0" lvl="1" indent="0">
              <a:buNone/>
            </a:pPr>
            <a:r>
              <a:rPr lang="es-MX" sz="1400"/>
              <a:t>El sistema aduanero ayuda a prevenir el contrabando al verificar y controlar los bienes que cruzan las fronteras, protegiendo la economía local.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Protección de la economía local</a:t>
            </a:r>
          </a:p>
          <a:p>
            <a:pPr marL="0" lvl="1" indent="0">
              <a:buNone/>
            </a:pPr>
            <a:r>
              <a:rPr lang="es-MX" sz="1400"/>
              <a:t>Las aduanas aseguran que las empresas locales estén protegidas contra prácticas desleales y productos ilegales, fomentando un entorno comercial justo.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Riesgos y costos adicionales</a:t>
            </a:r>
          </a:p>
          <a:p>
            <a:pPr marL="0" lvl="1" indent="0">
              <a:buNone/>
            </a:pPr>
            <a:r>
              <a:rPr lang="es-MX" sz="1400"/>
              <a:t>Sin un sistema aduanero efectivo, las empresas enfrentan riesgos y costos adicionales que pueden afectar su competitividad en el mercado internacional.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3962980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905D5B-81A8-A5BA-F070-2788B26E0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E37580-C6CA-A25A-93B5-54DC48294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012141"/>
            <a:ext cx="4781603" cy="23327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Funciones generales de la aduana</a:t>
            </a:r>
          </a:p>
        </p:txBody>
      </p:sp>
      <p:pic>
        <p:nvPicPr>
          <p:cNvPr id="5" name="Marcador de contenido 4" descr="Una mujer musulmana está pagando a una vendedora con billetes de banco de ringgit de Malasia para comprar 'durian' (olor acre del rey de la fruta espinosa) en Malasia.">
            <a:extLst>
              <a:ext uri="{FF2B5EF4-FFF2-40B4-BE49-F238E27FC236}">
                <a16:creationId xmlns:a16="http://schemas.microsoft.com/office/drawing/2014/main" id="{E6C1E55D-F91A-4C15-8BC3-F457420B99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295" r="3" b="3"/>
          <a:stretch>
            <a:fillRect/>
          </a:stretch>
        </p:blipFill>
        <p:spPr>
          <a:xfrm>
            <a:off x="713615" y="681318"/>
            <a:ext cx="4680637" cy="3083858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8A9F45-36A1-9A9B-9EA2-0FF423376D2C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030550" y="548639"/>
            <a:ext cx="5548802" cy="5796301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Recaudación de impuestos y aranceles</a:t>
            </a:r>
          </a:p>
          <a:p>
            <a:pPr marL="0" lvl="1" indent="0">
              <a:buNone/>
            </a:pPr>
            <a:r>
              <a:rPr lang="es-MX" sz="1400"/>
              <a:t>Las aduanas son responsables de recaudar impuestos y aranceles sobre las mercancías que ingresan o salen del país, asegurando ingresos para el gobierno.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Inspección de mercancías</a:t>
            </a:r>
          </a:p>
          <a:p>
            <a:pPr marL="0" lvl="1" indent="0">
              <a:buNone/>
            </a:pPr>
            <a:r>
              <a:rPr lang="es-MX" sz="1400"/>
              <a:t>La inspección de mercancías es una función crucial de la aduana para garantizar que los productos cumplan con las normativas y estándares de seguridad.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Control de seguridad</a:t>
            </a:r>
          </a:p>
          <a:p>
            <a:pPr marL="0" lvl="1" indent="0">
              <a:buNone/>
            </a:pPr>
            <a:r>
              <a:rPr lang="es-MX" sz="1400"/>
              <a:t>Las aduanas desempeñan un papel vital en el control de la seguridad, evitando el contrabando y asegurando que no ingresen elementos peligrosos al país.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Fomento del comercio legal</a:t>
            </a:r>
          </a:p>
          <a:p>
            <a:pPr marL="0" lvl="1" indent="0">
              <a:buNone/>
            </a:pPr>
            <a:r>
              <a:rPr lang="es-MX" sz="1400"/>
              <a:t>Facilitar el despacho aduanero es esencial para promover el comercio legal y garantizar que las transacciones comerciales se realicen de manera eficiente.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2582868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3E8498D-DA8F-EF6C-5420-F153D497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53EE0B-6EAB-DC16-998D-6A65EE846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091" y="1814321"/>
            <a:ext cx="7772400" cy="4560920"/>
          </a:xfrm>
        </p:spPr>
        <p:txBody>
          <a:bodyPr anchor="b">
            <a:normAutofit/>
          </a:bodyPr>
          <a:lstStyle/>
          <a:p>
            <a:pPr algn="l"/>
            <a:r>
              <a:rPr lang="es-CL" sz="7400"/>
              <a:t>El papel de los agentes de aduana</a:t>
            </a:r>
          </a:p>
        </p:txBody>
      </p:sp>
    </p:spTree>
    <p:extLst>
      <p:ext uri="{BB962C8B-B14F-4D97-AF65-F5344CB8AC3E}">
        <p14:creationId xmlns:p14="http://schemas.microsoft.com/office/powerpoint/2010/main" val="292688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217F90-10AD-CA2B-CDA7-A40ED7139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¿Quiénes son los agentes de aduana?</a:t>
            </a:r>
          </a:p>
        </p:txBody>
      </p:sp>
      <p:pic>
        <p:nvPicPr>
          <p:cNvPr id="5" name="Marcador de contenido 4" descr="Foto de un hombre de negocios firmando su entrega desde el mensajero">
            <a:extLst>
              <a:ext uri="{FF2B5EF4-FFF2-40B4-BE49-F238E27FC236}">
                <a16:creationId xmlns:a16="http://schemas.microsoft.com/office/drawing/2014/main" id="{B450FF26-8508-4425-B8A1-595972998A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5333" r="23832" b="1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549FB2-1160-79FE-3DFF-1814BB3F3741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Expertos en Legislación Aduanera</a:t>
            </a:r>
          </a:p>
          <a:p>
            <a:pPr marL="0" lvl="1" indent="0">
              <a:buNone/>
            </a:pPr>
            <a:r>
              <a:rPr lang="es-MX" sz="1400"/>
              <a:t>Los agentes de aduana son profesionales capacitados en las leyes y regulaciones que rigen el comercio internacional.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Proceso de Importación y Exportación</a:t>
            </a:r>
          </a:p>
          <a:p>
            <a:pPr marL="0" lvl="1" indent="0">
              <a:buNone/>
            </a:pPr>
            <a:r>
              <a:rPr lang="es-MX" sz="1400"/>
              <a:t>Tienen un profundo conocimiento del proceso de importación y exportación, asegurando que las mercancías se muevan legalmente.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Cumplimiento de Regulaciones</a:t>
            </a:r>
          </a:p>
          <a:p>
            <a:pPr marL="0" lvl="1" indent="0">
              <a:buNone/>
            </a:pPr>
            <a:r>
              <a:rPr lang="es-MX" sz="1400"/>
              <a:t>Guían a las empresas para cumplir con todas las regulaciones necesarias para la entrada de mercancías en un país.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3778062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CA6F80-D392-A64E-3CF8-F28F1CCE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83F666-608F-0E21-CA62-ABBF22CC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4803224" cy="12984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Responsabilidades principales de los agentes de aduana</a:t>
            </a:r>
          </a:p>
        </p:txBody>
      </p:sp>
      <p:pic>
        <p:nvPicPr>
          <p:cNvPr id="5" name="Marcador de contenido 4" descr="Toma de ángulo alto de un mensajero usando un portapapeles mientras clasifica cajas para la entrega">
            <a:extLst>
              <a:ext uri="{FF2B5EF4-FFF2-40B4-BE49-F238E27FC236}">
                <a16:creationId xmlns:a16="http://schemas.microsoft.com/office/drawing/2014/main" id="{41FE295E-EBE8-46E5-BF95-68C66E6982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7245" r="-1" b="-1"/>
          <a:stretch>
            <a:fillRect/>
          </a:stretch>
        </p:blipFill>
        <p:spPr>
          <a:xfrm>
            <a:off x="731521" y="2011679"/>
            <a:ext cx="4684352" cy="429768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3D8E8B-8E87-F8AA-5E60-73551B5DA1C2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028520" y="548637"/>
            <a:ext cx="5546770" cy="576072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Preparación de Documentación</a:t>
            </a:r>
          </a:p>
          <a:p>
            <a:pPr marL="0" lvl="1" indent="0">
              <a:buNone/>
            </a:pPr>
            <a:r>
              <a:rPr lang="es-MX" sz="1400"/>
              <a:t>Los agentes de aduana son responsables de preparar y presentar toda la documentación necesaria para la importación y exportación de mercancías.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Cálculo de Aranceles</a:t>
            </a:r>
          </a:p>
          <a:p>
            <a:pPr marL="0" lvl="1" indent="0">
              <a:buNone/>
            </a:pPr>
            <a:r>
              <a:rPr lang="es-MX" sz="1400"/>
              <a:t>Calcular y pagar los aranceles correspondientes es una de las funciones esenciales de los agentes de aduana para asegurar el cumplimiento de la ley.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Asesoramiento a Importadores</a:t>
            </a:r>
          </a:p>
          <a:p>
            <a:pPr marL="0" lvl="1" indent="0">
              <a:buNone/>
            </a:pPr>
            <a:r>
              <a:rPr lang="es-MX" sz="1400"/>
              <a:t>Los agentes asesoran a los importadores sobre regulaciones y procedimientos aduaneros, garantizando el correcto cumplimiento legal.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Gestión del Despacho</a:t>
            </a:r>
          </a:p>
          <a:p>
            <a:pPr marL="0" lvl="1" indent="0">
              <a:buNone/>
            </a:pPr>
            <a:r>
              <a:rPr lang="es-MX" sz="1400"/>
              <a:t>Gestionar el despacho de mercancías es crucial para facilitar el movimiento eficiente de productos a través de las fronteras.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963103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2677</Words>
  <Application>Microsoft Office PowerPoint</Application>
  <PresentationFormat>Panorámica</PresentationFormat>
  <Paragraphs>170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Aptos</vt:lpstr>
      <vt:lpstr>Arial</vt:lpstr>
      <vt:lpstr>Neue Haas Grotesk Text Pro</vt:lpstr>
      <vt:lpstr>VanillaVTI</vt:lpstr>
      <vt:lpstr>Función de los agentes de aduana en una importación</vt:lpstr>
      <vt:lpstr>Puntos Clave de la Presentación</vt:lpstr>
      <vt:lpstr>Introducción a la aduana y su importancia</vt:lpstr>
      <vt:lpstr>¿Qué es la aduana?</vt:lpstr>
      <vt:lpstr>Importancia de la aduana en el comercio internacional</vt:lpstr>
      <vt:lpstr>Funciones generales de la aduana</vt:lpstr>
      <vt:lpstr>El papel de los agentes de aduana</vt:lpstr>
      <vt:lpstr>¿Quiénes son los agentes de aduana?</vt:lpstr>
      <vt:lpstr>Responsabilidades principales de los agentes de aduana</vt:lpstr>
      <vt:lpstr>Requisitos y cualificaciones para ser agente de aduana</vt:lpstr>
      <vt:lpstr>Proceso de importación y el rol del agente de aduana</vt:lpstr>
      <vt:lpstr>Documentación necesaria para la importación</vt:lpstr>
      <vt:lpstr>Procedimientos de despacho aduanero</vt:lpstr>
      <vt:lpstr>Inspección y liberación de mercancías</vt:lpstr>
      <vt:lpstr>Desafíos y soluciones en el trabajo de los agentes de aduana</vt:lpstr>
      <vt:lpstr>Problemas comunes en la importación</vt:lpstr>
      <vt:lpstr>Impacto de la tecnología en el trabajo aduanero</vt:lpstr>
      <vt:lpstr>Importancia de los agentes de aduana para las empresas</vt:lpstr>
      <vt:lpstr>Beneficios de contratar un agente de aduana</vt:lpstr>
      <vt:lpstr>Relaciones entre empresas y agentes de aduana</vt:lpstr>
      <vt:lpstr>Casos de éxito en la importación gracias a los agentes de aduana</vt:lpstr>
      <vt:lpstr>Conclusión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carlos lastra</dc:creator>
  <cp:lastModifiedBy>carlos lastra</cp:lastModifiedBy>
  <cp:revision>1</cp:revision>
  <dcterms:created xsi:type="dcterms:W3CDTF">2025-07-02T22:08:59Z</dcterms:created>
  <dcterms:modified xsi:type="dcterms:W3CDTF">2025-07-02T22:12:23Z</dcterms:modified>
</cp:coreProperties>
</file>