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al Comercio Exterior: Fundamentos y Prácticas" id="{D30330C8-EEF7-4313-93D1-0CAE453148DE}">
          <p14:sldIdLst>
            <p14:sldId id="2561"/>
            <p14:sldId id="2562"/>
          </p14:sldIdLst>
        </p14:section>
        <p14:section name="Conceptos básicos del comercio exterior" id="{D4915325-F491-4832-9379-82A4920F6AF7}">
          <p14:sldIdLst>
            <p14:sldId id="2563"/>
            <p14:sldId id="2564"/>
            <p14:sldId id="2565"/>
            <p14:sldId id="2566"/>
          </p14:sldIdLst>
        </p14:section>
        <p14:section name="Regulación y normativa internacional" id="{B024D494-F33B-4100-874C-E6A3F5B848D2}">
          <p14:sldIdLst>
            <p14:sldId id="2567"/>
            <p14:sldId id="2568"/>
            <p14:sldId id="2569"/>
            <p14:sldId id="2570"/>
          </p14:sldIdLst>
        </p14:section>
        <p14:section name="Proceso de exportación e importación" id="{3A46BF6B-1697-48C3-88EB-5107398FBBDC}">
          <p14:sldIdLst>
            <p14:sldId id="2571"/>
            <p14:sldId id="2572"/>
            <p14:sldId id="2573"/>
            <p14:sldId id="2574"/>
          </p14:sldIdLst>
        </p14:section>
        <p14:section name="Ventajas y desafíos del comercio exterior" id="{5482D1A7-6AAE-4110-8F6B-58ADB369E409}">
          <p14:sldIdLst>
            <p14:sldId id="2575"/>
            <p14:sldId id="2576"/>
            <p14:sldId id="2577"/>
            <p14:sldId id="2578"/>
          </p14:sldIdLst>
        </p14:section>
        <p14:section name="Tendencias y futuro del comercio exterior" id="{80C5564F-C6F1-4E7E-A990-84AC7C6CAABC}">
          <p14:sldIdLst>
            <p14:sldId id="2579"/>
            <p14:sldId id="2580"/>
            <p14:sldId id="2581"/>
            <p14:sldId id="2582"/>
          </p14:sldIdLst>
        </p14:section>
        <p14:section name="Conclusión" id="{5DFDE191-9E38-437A-8F67-CBCDFFD6C3CD}">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380" y="264"/>
      </p:cViewPr>
      <p:guideLst/>
    </p:cSldViewPr>
  </p:slideViewPr>
  <p:notesTextViewPr>
    <p:cViewPr>
      <p:scale>
        <a:sx n="1" d="1"/>
        <a:sy n="1" d="1"/>
      </p:scale>
      <p:origin x="0" y="0"/>
    </p:cViewPr>
  </p:notesTextViewPr>
  <p:sorterViewPr>
    <p:cViewPr>
      <p:scale>
        <a:sx n="100" d="100"/>
        <a:sy n="100" d="100"/>
      </p:scale>
      <p:origin x="0" y="-1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9F750-DEC8-440B-9504-8C3EBB25D7C8}"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01223765-FC7B-44BD-8ADA-01636D4C85E4}">
      <dgm:prSet/>
      <dgm:spPr/>
      <dgm:t>
        <a:bodyPr/>
        <a:lstStyle/>
        <a:p>
          <a:pPr>
            <a:lnSpc>
              <a:spcPct val="100000"/>
            </a:lnSpc>
            <a:defRPr b="1"/>
          </a:pPr>
          <a:r>
            <a:rPr lang="es-CL"/>
            <a:t>Comercio Electrónico</a:t>
          </a:r>
        </a:p>
      </dgm:t>
    </dgm:pt>
    <dgm:pt modelId="{D71D8E3E-F337-4DEC-86EC-549E01C09010}" type="parTrans" cxnId="{81BB5EF3-3DA5-49EF-9007-47BD13E83C5A}">
      <dgm:prSet/>
      <dgm:spPr/>
      <dgm:t>
        <a:bodyPr/>
        <a:lstStyle/>
        <a:p>
          <a:endParaRPr lang="es-CL"/>
        </a:p>
      </dgm:t>
    </dgm:pt>
    <dgm:pt modelId="{CA3543B6-0608-46C5-BF93-A821CCE1A52E}" type="sibTrans" cxnId="{81BB5EF3-3DA5-49EF-9007-47BD13E83C5A}">
      <dgm:prSet/>
      <dgm:spPr/>
      <dgm:t>
        <a:bodyPr/>
        <a:lstStyle/>
        <a:p>
          <a:pPr>
            <a:lnSpc>
              <a:spcPct val="100000"/>
            </a:lnSpc>
            <a:defRPr b="1"/>
          </a:pPr>
          <a:endParaRPr lang="es-CL"/>
        </a:p>
      </dgm:t>
    </dgm:pt>
    <dgm:pt modelId="{32C73667-D2DB-45D2-8DB1-24089F3BE2E7}">
      <dgm:prSet/>
      <dgm:spPr/>
      <dgm:t>
        <a:bodyPr/>
        <a:lstStyle/>
        <a:p>
          <a:pPr>
            <a:lnSpc>
              <a:spcPct val="100000"/>
            </a:lnSpc>
          </a:pPr>
          <a:r>
            <a:rPr lang="es-CL"/>
            <a:t>El comercio electrónico ha revolucionado las transacciones comerciales al permitir compras y ventas en línea, facilitando el acceso a mercados globales.</a:t>
          </a:r>
        </a:p>
      </dgm:t>
    </dgm:pt>
    <dgm:pt modelId="{81922134-3D36-49DA-882A-79E7817282CE}" type="parTrans" cxnId="{D13F7C08-12AC-44A2-9736-0823D5CCFCFE}">
      <dgm:prSet/>
      <dgm:spPr/>
      <dgm:t>
        <a:bodyPr/>
        <a:lstStyle/>
        <a:p>
          <a:endParaRPr lang="es-CL"/>
        </a:p>
      </dgm:t>
    </dgm:pt>
    <dgm:pt modelId="{6E879E06-BEC0-480B-850B-74D78394196D}" type="sibTrans" cxnId="{D13F7C08-12AC-44A2-9736-0823D5CCFCFE}">
      <dgm:prSet/>
      <dgm:spPr/>
      <dgm:t>
        <a:bodyPr/>
        <a:lstStyle/>
        <a:p>
          <a:endParaRPr lang="es-CL"/>
        </a:p>
      </dgm:t>
    </dgm:pt>
    <dgm:pt modelId="{E4281133-7503-4780-8120-153A9FAD83F3}">
      <dgm:prSet/>
      <dgm:spPr/>
      <dgm:t>
        <a:bodyPr/>
        <a:lstStyle/>
        <a:p>
          <a:pPr>
            <a:lnSpc>
              <a:spcPct val="100000"/>
            </a:lnSpc>
            <a:defRPr b="1"/>
          </a:pPr>
          <a:r>
            <a:rPr lang="es-CL"/>
            <a:t>Tecnología Blockchain</a:t>
          </a:r>
        </a:p>
      </dgm:t>
    </dgm:pt>
    <dgm:pt modelId="{5F98A6FF-B695-400B-BF3A-5FE03D609A8A}" type="parTrans" cxnId="{A5CD403B-C69E-4074-9169-B33722817C5D}">
      <dgm:prSet/>
      <dgm:spPr/>
      <dgm:t>
        <a:bodyPr/>
        <a:lstStyle/>
        <a:p>
          <a:endParaRPr lang="es-CL"/>
        </a:p>
      </dgm:t>
    </dgm:pt>
    <dgm:pt modelId="{38625FD8-F922-4A61-9DEF-FA67BCF8C4D3}" type="sibTrans" cxnId="{A5CD403B-C69E-4074-9169-B33722817C5D}">
      <dgm:prSet/>
      <dgm:spPr/>
      <dgm:t>
        <a:bodyPr/>
        <a:lstStyle/>
        <a:p>
          <a:pPr>
            <a:lnSpc>
              <a:spcPct val="100000"/>
            </a:lnSpc>
            <a:defRPr b="1"/>
          </a:pPr>
          <a:endParaRPr lang="es-CL"/>
        </a:p>
      </dgm:t>
    </dgm:pt>
    <dgm:pt modelId="{7D67D81B-4FF4-49DF-A7F5-E57C8CD784C3}">
      <dgm:prSet/>
      <dgm:spPr/>
      <dgm:t>
        <a:bodyPr/>
        <a:lstStyle/>
        <a:p>
          <a:pPr>
            <a:lnSpc>
              <a:spcPct val="100000"/>
            </a:lnSpc>
          </a:pPr>
          <a:r>
            <a:rPr lang="es-CL"/>
            <a:t>La tecnología blockchain proporciona un marco seguro y transparente para las transacciones, aumentando la confianza en el comercio internacional.</a:t>
          </a:r>
        </a:p>
      </dgm:t>
    </dgm:pt>
    <dgm:pt modelId="{383D3466-57E5-4D5D-9742-3453A96704FF}" type="parTrans" cxnId="{0B196B43-62DB-4757-A43D-7B50C25901AF}">
      <dgm:prSet/>
      <dgm:spPr/>
      <dgm:t>
        <a:bodyPr/>
        <a:lstStyle/>
        <a:p>
          <a:endParaRPr lang="es-CL"/>
        </a:p>
      </dgm:t>
    </dgm:pt>
    <dgm:pt modelId="{791A17AA-7799-4422-8770-4E440F975FF2}" type="sibTrans" cxnId="{0B196B43-62DB-4757-A43D-7B50C25901AF}">
      <dgm:prSet/>
      <dgm:spPr/>
      <dgm:t>
        <a:bodyPr/>
        <a:lstStyle/>
        <a:p>
          <a:endParaRPr lang="es-CL"/>
        </a:p>
      </dgm:t>
    </dgm:pt>
    <dgm:pt modelId="{22C032C5-FB3A-4598-8374-FDAEC5641336}">
      <dgm:prSet/>
      <dgm:spPr/>
      <dgm:t>
        <a:bodyPr/>
        <a:lstStyle/>
        <a:p>
          <a:pPr>
            <a:lnSpc>
              <a:spcPct val="100000"/>
            </a:lnSpc>
            <a:defRPr b="1"/>
          </a:pPr>
          <a:r>
            <a:rPr lang="es-CL"/>
            <a:t>Transacciones Internacionales Seguras</a:t>
          </a:r>
        </a:p>
      </dgm:t>
    </dgm:pt>
    <dgm:pt modelId="{17885C61-C2BF-4580-B35C-5E08E0D89CBB}" type="parTrans" cxnId="{816BEDC3-49E0-473D-B455-DC3A355D1E2C}">
      <dgm:prSet/>
      <dgm:spPr/>
      <dgm:t>
        <a:bodyPr/>
        <a:lstStyle/>
        <a:p>
          <a:endParaRPr lang="es-CL"/>
        </a:p>
      </dgm:t>
    </dgm:pt>
    <dgm:pt modelId="{0C149E79-5B5C-4DFC-A617-72AF9F730FF2}" type="sibTrans" cxnId="{816BEDC3-49E0-473D-B455-DC3A355D1E2C}">
      <dgm:prSet/>
      <dgm:spPr/>
      <dgm:t>
        <a:bodyPr/>
        <a:lstStyle/>
        <a:p>
          <a:endParaRPr lang="es-CL"/>
        </a:p>
      </dgm:t>
    </dgm:pt>
    <dgm:pt modelId="{DAD1861E-231D-4988-BEF2-D3A9C9B86086}">
      <dgm:prSet/>
      <dgm:spPr/>
      <dgm:t>
        <a:bodyPr/>
        <a:lstStyle/>
        <a:p>
          <a:pPr>
            <a:lnSpc>
              <a:spcPct val="100000"/>
            </a:lnSpc>
          </a:pPr>
          <a:r>
            <a:rPr lang="es-CL"/>
            <a:t>Las innovaciones tecnológicas mejoran la seguridad de las transacciones, reduciendo el riesgo de fraudes y aumentando la eficiencia en el comercio exterior.</a:t>
          </a:r>
        </a:p>
      </dgm:t>
    </dgm:pt>
    <dgm:pt modelId="{19BBA8AB-5198-46E7-A5A7-00CECEC3FB1B}" type="parTrans" cxnId="{A925EB76-4360-46B2-BE6F-D96AC6DFF23C}">
      <dgm:prSet/>
      <dgm:spPr/>
      <dgm:t>
        <a:bodyPr/>
        <a:lstStyle/>
        <a:p>
          <a:endParaRPr lang="es-CL"/>
        </a:p>
      </dgm:t>
    </dgm:pt>
    <dgm:pt modelId="{FF0BC470-23E4-42CB-84BA-8BC377460911}" type="sibTrans" cxnId="{A925EB76-4360-46B2-BE6F-D96AC6DFF23C}">
      <dgm:prSet/>
      <dgm:spPr/>
      <dgm:t>
        <a:bodyPr/>
        <a:lstStyle/>
        <a:p>
          <a:endParaRPr lang="es-CL"/>
        </a:p>
      </dgm:t>
    </dgm:pt>
    <dgm:pt modelId="{4C837359-D355-4322-912A-1DAC8DCEA5E0}" type="pres">
      <dgm:prSet presAssocID="{A3B9F750-DEC8-440B-9504-8C3EBB25D7C8}" presName="Root" presStyleCnt="0">
        <dgm:presLayoutVars>
          <dgm:dir/>
          <dgm:resizeHandles val="exact"/>
        </dgm:presLayoutVars>
      </dgm:prSet>
      <dgm:spPr/>
    </dgm:pt>
    <dgm:pt modelId="{B9A94D9A-86F3-408D-A977-58845AB6D3DD}" type="pres">
      <dgm:prSet presAssocID="{01223765-FC7B-44BD-8ADA-01636D4C85E4}" presName="Composite" presStyleCnt="0"/>
      <dgm:spPr/>
    </dgm:pt>
    <dgm:pt modelId="{5C2CD694-CF26-4DF2-81CF-81CB1DB9FEAF}" type="pres">
      <dgm:prSet presAssocID="{01223765-FC7B-44BD-8ADA-01636D4C85E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284" r="17970" b="6"/>
          <a:stretch/>
        </a:blipFill>
      </dgm:spPr>
      <dgm:extLst>
        <a:ext uri="{E40237B7-FDA0-4F09-8148-C483321AD2D9}">
          <dgm14:cNvPr xmlns:dgm14="http://schemas.microsoft.com/office/drawing/2010/diagram" id="0" name="" descr="teléfono móvil de mano con aplicación de compras en línea en una pantalla"/>
        </a:ext>
      </dgm:extLst>
    </dgm:pt>
    <dgm:pt modelId="{53F95194-A99B-4581-B12C-4B8849A00C4A}" type="pres">
      <dgm:prSet presAssocID="{01223765-FC7B-44BD-8ADA-01636D4C85E4}" presName="Subtitle" presStyleLbl="revTx" presStyleIdx="0" presStyleCnt="6">
        <dgm:presLayoutVars>
          <dgm:chMax val="0"/>
          <dgm:bulletEnabled/>
        </dgm:presLayoutVars>
      </dgm:prSet>
      <dgm:spPr/>
    </dgm:pt>
    <dgm:pt modelId="{AE150988-CD72-4142-9182-8F16F3488296}" type="pres">
      <dgm:prSet presAssocID="{01223765-FC7B-44BD-8ADA-01636D4C85E4}" presName="Description" presStyleLbl="revTx" presStyleIdx="1" presStyleCnt="6">
        <dgm:presLayoutVars>
          <dgm:bulletEnabled/>
        </dgm:presLayoutVars>
      </dgm:prSet>
      <dgm:spPr/>
    </dgm:pt>
    <dgm:pt modelId="{466757B9-D711-42B9-8C90-B096D7E0F3AA}" type="pres">
      <dgm:prSet presAssocID="{CA3543B6-0608-46C5-BF93-A821CCE1A52E}" presName="sibTrans" presStyleLbl="sibTrans2D1" presStyleIdx="0" presStyleCnt="0"/>
      <dgm:spPr/>
    </dgm:pt>
    <dgm:pt modelId="{C2565A8B-0369-427F-8609-B0E0A0A521D7}" type="pres">
      <dgm:prSet presAssocID="{E4281133-7503-4780-8120-153A9FAD83F3}" presName="Composite" presStyleCnt="0"/>
      <dgm:spPr/>
    </dgm:pt>
    <dgm:pt modelId="{E86BF0CB-7BC3-47EF-B23F-79ADC332A02C}" type="pres">
      <dgm:prSet presAssocID="{E4281133-7503-4780-8120-153A9FAD83F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1427" r="21827" b="6"/>
          <a:stretch/>
        </a:blipFill>
      </dgm:spPr>
      <dgm:extLst>
        <a:ext uri="{E40237B7-FDA0-4F09-8148-C483321AD2D9}">
          <dgm14:cNvPr xmlns:dgm14="http://schemas.microsoft.com/office/drawing/2010/diagram" id="0" name="" descr="Sistema de pago de criptomonedas Bitcoin"/>
        </a:ext>
      </dgm:extLst>
    </dgm:pt>
    <dgm:pt modelId="{9C79145A-FAC4-4953-9FAF-8ECB05BAB6DD}" type="pres">
      <dgm:prSet presAssocID="{E4281133-7503-4780-8120-153A9FAD83F3}" presName="Subtitle" presStyleLbl="revTx" presStyleIdx="2" presStyleCnt="6">
        <dgm:presLayoutVars>
          <dgm:chMax val="0"/>
          <dgm:bulletEnabled/>
        </dgm:presLayoutVars>
      </dgm:prSet>
      <dgm:spPr/>
    </dgm:pt>
    <dgm:pt modelId="{F49E3577-1834-4815-8573-BFBD29D504B0}" type="pres">
      <dgm:prSet presAssocID="{E4281133-7503-4780-8120-153A9FAD83F3}" presName="Description" presStyleLbl="revTx" presStyleIdx="3" presStyleCnt="6">
        <dgm:presLayoutVars>
          <dgm:bulletEnabled/>
        </dgm:presLayoutVars>
      </dgm:prSet>
      <dgm:spPr/>
    </dgm:pt>
    <dgm:pt modelId="{6AFD8ED2-29D0-4751-85CE-F7BD1CAE0A59}" type="pres">
      <dgm:prSet presAssocID="{38625FD8-F922-4A61-9DEF-FA67BCF8C4D3}" presName="sibTrans" presStyleLbl="sibTrans2D1" presStyleIdx="0" presStyleCnt="0"/>
      <dgm:spPr/>
    </dgm:pt>
    <dgm:pt modelId="{E28838F4-AFB2-4559-8748-AEE2C3B63366}" type="pres">
      <dgm:prSet presAssocID="{22C032C5-FB3A-4598-8374-FDAEC5641336}" presName="Composite" presStyleCnt="0"/>
      <dgm:spPr/>
    </dgm:pt>
    <dgm:pt modelId="{CE74710A-751B-4B2A-89FE-E3129EDEF104}" type="pres">
      <dgm:prSet presAssocID="{22C032C5-FB3A-4598-8374-FDAEC564133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97" r="22904" b="1"/>
          <a:stretch/>
        </a:blipFill>
      </dgm:spPr>
      <dgm:extLst>
        <a:ext uri="{E40237B7-FDA0-4F09-8148-C483321AD2D9}">
          <dgm14:cNvPr xmlns:dgm14="http://schemas.microsoft.com/office/drawing/2010/diagram" id="0" name="" descr="Concepto digital que muestra la optimización de la seguridad de la red y la tecnología de Internet  "/>
        </a:ext>
      </dgm:extLst>
    </dgm:pt>
    <dgm:pt modelId="{2BC2690C-478C-4751-A9F0-93BF03256A72}" type="pres">
      <dgm:prSet presAssocID="{22C032C5-FB3A-4598-8374-FDAEC5641336}" presName="Subtitle" presStyleLbl="revTx" presStyleIdx="4" presStyleCnt="6">
        <dgm:presLayoutVars>
          <dgm:chMax val="0"/>
          <dgm:bulletEnabled/>
        </dgm:presLayoutVars>
      </dgm:prSet>
      <dgm:spPr/>
    </dgm:pt>
    <dgm:pt modelId="{E2B328C8-1580-4D22-924E-96A9813DB327}" type="pres">
      <dgm:prSet presAssocID="{22C032C5-FB3A-4598-8374-FDAEC5641336}" presName="Description" presStyleLbl="revTx" presStyleIdx="5" presStyleCnt="6">
        <dgm:presLayoutVars>
          <dgm:bulletEnabled/>
        </dgm:presLayoutVars>
      </dgm:prSet>
      <dgm:spPr/>
    </dgm:pt>
  </dgm:ptLst>
  <dgm:cxnLst>
    <dgm:cxn modelId="{DE35B204-4DFC-4BF6-B77D-5D4AED15D897}" type="presOf" srcId="{22C032C5-FB3A-4598-8374-FDAEC5641336}" destId="{2BC2690C-478C-4751-A9F0-93BF03256A72}" srcOrd="0" destOrd="0" presId="urn:microsoft.com/office/officeart/2024/3/layout/verticalVisualTextBlock1"/>
    <dgm:cxn modelId="{D13F7C08-12AC-44A2-9736-0823D5CCFCFE}" srcId="{01223765-FC7B-44BD-8ADA-01636D4C85E4}" destId="{32C73667-D2DB-45D2-8DB1-24089F3BE2E7}" srcOrd="0" destOrd="0" parTransId="{81922134-3D36-49DA-882A-79E7817282CE}" sibTransId="{6E879E06-BEC0-480B-850B-74D78394196D}"/>
    <dgm:cxn modelId="{71629B0A-B4B8-4CDF-B18C-11619A78445B}" type="presOf" srcId="{A3B9F750-DEC8-440B-9504-8C3EBB25D7C8}" destId="{4C837359-D355-4322-912A-1DAC8DCEA5E0}" srcOrd="0" destOrd="0" presId="urn:microsoft.com/office/officeart/2024/3/layout/verticalVisualTextBlock1"/>
    <dgm:cxn modelId="{4920750C-33B1-471F-9084-91F22F1952F4}" type="presOf" srcId="{01223765-FC7B-44BD-8ADA-01636D4C85E4}" destId="{53F95194-A99B-4581-B12C-4B8849A00C4A}" srcOrd="0" destOrd="0" presId="urn:microsoft.com/office/officeart/2024/3/layout/verticalVisualTextBlock1"/>
    <dgm:cxn modelId="{D453CD0C-2BBB-491C-A2FD-A866D7AC0FCE}" type="presOf" srcId="{CA3543B6-0608-46C5-BF93-A821CCE1A52E}" destId="{466757B9-D711-42B9-8C90-B096D7E0F3AA}" srcOrd="0" destOrd="0" presId="urn:microsoft.com/office/officeart/2024/3/layout/verticalVisualTextBlock1"/>
    <dgm:cxn modelId="{57D56319-49B3-4AD7-83E1-70E780829035}" type="presOf" srcId="{E4281133-7503-4780-8120-153A9FAD83F3}" destId="{9C79145A-FAC4-4953-9FAF-8ECB05BAB6DD}" srcOrd="0" destOrd="0" presId="urn:microsoft.com/office/officeart/2024/3/layout/verticalVisualTextBlock1"/>
    <dgm:cxn modelId="{A5CD403B-C69E-4074-9169-B33722817C5D}" srcId="{A3B9F750-DEC8-440B-9504-8C3EBB25D7C8}" destId="{E4281133-7503-4780-8120-153A9FAD83F3}" srcOrd="1" destOrd="0" parTransId="{5F98A6FF-B695-400B-BF3A-5FE03D609A8A}" sibTransId="{38625FD8-F922-4A61-9DEF-FA67BCF8C4D3}"/>
    <dgm:cxn modelId="{0B196B43-62DB-4757-A43D-7B50C25901AF}" srcId="{E4281133-7503-4780-8120-153A9FAD83F3}" destId="{7D67D81B-4FF4-49DF-A7F5-E57C8CD784C3}" srcOrd="0" destOrd="0" parTransId="{383D3466-57E5-4D5D-9742-3453A96704FF}" sibTransId="{791A17AA-7799-4422-8770-4E440F975FF2}"/>
    <dgm:cxn modelId="{A925EB76-4360-46B2-BE6F-D96AC6DFF23C}" srcId="{22C032C5-FB3A-4598-8374-FDAEC5641336}" destId="{DAD1861E-231D-4988-BEF2-D3A9C9B86086}" srcOrd="0" destOrd="0" parTransId="{19BBA8AB-5198-46E7-A5A7-00CECEC3FB1B}" sibTransId="{FF0BC470-23E4-42CB-84BA-8BC377460911}"/>
    <dgm:cxn modelId="{63B78558-ECBB-4BB9-B30B-FE5E04DC6C02}" type="presOf" srcId="{7D67D81B-4FF4-49DF-A7F5-E57C8CD784C3}" destId="{F49E3577-1834-4815-8573-BFBD29D504B0}" srcOrd="0" destOrd="0" presId="urn:microsoft.com/office/officeart/2024/3/layout/verticalVisualTextBlock1"/>
    <dgm:cxn modelId="{A48D83A1-ED0E-4882-AEE3-B80AA6633FB0}" type="presOf" srcId="{32C73667-D2DB-45D2-8DB1-24089F3BE2E7}" destId="{AE150988-CD72-4142-9182-8F16F3488296}" srcOrd="0" destOrd="0" presId="urn:microsoft.com/office/officeart/2024/3/layout/verticalVisualTextBlock1"/>
    <dgm:cxn modelId="{0C3594A9-98CE-4D2B-8EDB-516658E6C20D}" type="presOf" srcId="{DAD1861E-231D-4988-BEF2-D3A9C9B86086}" destId="{E2B328C8-1580-4D22-924E-96A9813DB327}" srcOrd="0" destOrd="0" presId="urn:microsoft.com/office/officeart/2024/3/layout/verticalVisualTextBlock1"/>
    <dgm:cxn modelId="{D4A54DAF-2AD9-451B-85A2-9AA4A3C29050}" type="presOf" srcId="{38625FD8-F922-4A61-9DEF-FA67BCF8C4D3}" destId="{6AFD8ED2-29D0-4751-85CE-F7BD1CAE0A59}" srcOrd="0" destOrd="0" presId="urn:microsoft.com/office/officeart/2024/3/layout/verticalVisualTextBlock1"/>
    <dgm:cxn modelId="{816BEDC3-49E0-473D-B455-DC3A355D1E2C}" srcId="{A3B9F750-DEC8-440B-9504-8C3EBB25D7C8}" destId="{22C032C5-FB3A-4598-8374-FDAEC5641336}" srcOrd="2" destOrd="0" parTransId="{17885C61-C2BF-4580-B35C-5E08E0D89CBB}" sibTransId="{0C149E79-5B5C-4DFC-A617-72AF9F730FF2}"/>
    <dgm:cxn modelId="{81BB5EF3-3DA5-49EF-9007-47BD13E83C5A}" srcId="{A3B9F750-DEC8-440B-9504-8C3EBB25D7C8}" destId="{01223765-FC7B-44BD-8ADA-01636D4C85E4}" srcOrd="0" destOrd="0" parTransId="{D71D8E3E-F337-4DEC-86EC-549E01C09010}" sibTransId="{CA3543B6-0608-46C5-BF93-A821CCE1A52E}"/>
    <dgm:cxn modelId="{5A994724-ED62-4BF9-A82D-417E1474DA74}" type="presParOf" srcId="{4C837359-D355-4322-912A-1DAC8DCEA5E0}" destId="{B9A94D9A-86F3-408D-A977-58845AB6D3DD}" srcOrd="0" destOrd="0" presId="urn:microsoft.com/office/officeart/2024/3/layout/verticalVisualTextBlock1"/>
    <dgm:cxn modelId="{C0D8CA13-B56F-4E09-8A16-AC9FD13A63D7}" type="presParOf" srcId="{B9A94D9A-86F3-408D-A977-58845AB6D3DD}" destId="{5C2CD694-CF26-4DF2-81CF-81CB1DB9FEAF}" srcOrd="0" destOrd="0" presId="urn:microsoft.com/office/officeart/2024/3/layout/verticalVisualTextBlock1"/>
    <dgm:cxn modelId="{B8630706-2C57-4F80-AD30-A9BE394827B6}" type="presParOf" srcId="{B9A94D9A-86F3-408D-A977-58845AB6D3DD}" destId="{53F95194-A99B-4581-B12C-4B8849A00C4A}" srcOrd="1" destOrd="0" presId="urn:microsoft.com/office/officeart/2024/3/layout/verticalVisualTextBlock1"/>
    <dgm:cxn modelId="{CDFE52A4-2358-44D7-BD7D-8CF4864A56F8}" type="presParOf" srcId="{B9A94D9A-86F3-408D-A977-58845AB6D3DD}" destId="{AE150988-CD72-4142-9182-8F16F3488296}" srcOrd="2" destOrd="0" presId="urn:microsoft.com/office/officeart/2024/3/layout/verticalVisualTextBlock1"/>
    <dgm:cxn modelId="{5D178A24-6ECA-4E5C-B9A3-55C2C994E511}" type="presParOf" srcId="{4C837359-D355-4322-912A-1DAC8DCEA5E0}" destId="{466757B9-D711-42B9-8C90-B096D7E0F3AA}" srcOrd="1" destOrd="0" presId="urn:microsoft.com/office/officeart/2024/3/layout/verticalVisualTextBlock1"/>
    <dgm:cxn modelId="{27C81AE9-82EB-41C4-84E9-484C13D4F2C1}" type="presParOf" srcId="{4C837359-D355-4322-912A-1DAC8DCEA5E0}" destId="{C2565A8B-0369-427F-8609-B0E0A0A521D7}" srcOrd="2" destOrd="0" presId="urn:microsoft.com/office/officeart/2024/3/layout/verticalVisualTextBlock1"/>
    <dgm:cxn modelId="{1A87D395-534D-4028-BC07-37AE6F9E3BC7}" type="presParOf" srcId="{C2565A8B-0369-427F-8609-B0E0A0A521D7}" destId="{E86BF0CB-7BC3-47EF-B23F-79ADC332A02C}" srcOrd="0" destOrd="0" presId="urn:microsoft.com/office/officeart/2024/3/layout/verticalVisualTextBlock1"/>
    <dgm:cxn modelId="{E734213F-6341-4E7A-946D-3AAC70350852}" type="presParOf" srcId="{C2565A8B-0369-427F-8609-B0E0A0A521D7}" destId="{9C79145A-FAC4-4953-9FAF-8ECB05BAB6DD}" srcOrd="1" destOrd="0" presId="urn:microsoft.com/office/officeart/2024/3/layout/verticalVisualTextBlock1"/>
    <dgm:cxn modelId="{4D4B7B75-642D-4E81-AE8C-64F500B3BF8C}" type="presParOf" srcId="{C2565A8B-0369-427F-8609-B0E0A0A521D7}" destId="{F49E3577-1834-4815-8573-BFBD29D504B0}" srcOrd="2" destOrd="0" presId="urn:microsoft.com/office/officeart/2024/3/layout/verticalVisualTextBlock1"/>
    <dgm:cxn modelId="{2AA130C2-540D-4D19-AECF-5911B92C9636}" type="presParOf" srcId="{4C837359-D355-4322-912A-1DAC8DCEA5E0}" destId="{6AFD8ED2-29D0-4751-85CE-F7BD1CAE0A59}" srcOrd="3" destOrd="0" presId="urn:microsoft.com/office/officeart/2024/3/layout/verticalVisualTextBlock1"/>
    <dgm:cxn modelId="{92AF9F1B-AF5F-41FE-BA9A-974928BF6DAA}" type="presParOf" srcId="{4C837359-D355-4322-912A-1DAC8DCEA5E0}" destId="{E28838F4-AFB2-4559-8748-AEE2C3B63366}" srcOrd="4" destOrd="0" presId="urn:microsoft.com/office/officeart/2024/3/layout/verticalVisualTextBlock1"/>
    <dgm:cxn modelId="{FAB45897-B91E-490C-B0AA-5C8A30AABC80}" type="presParOf" srcId="{E28838F4-AFB2-4559-8748-AEE2C3B63366}" destId="{CE74710A-751B-4B2A-89FE-E3129EDEF104}" srcOrd="0" destOrd="0" presId="urn:microsoft.com/office/officeart/2024/3/layout/verticalVisualTextBlock1"/>
    <dgm:cxn modelId="{98CABF98-8135-4B3C-B307-117956D6D65B}" type="presParOf" srcId="{E28838F4-AFB2-4559-8748-AEE2C3B63366}" destId="{2BC2690C-478C-4751-A9F0-93BF03256A72}" srcOrd="1" destOrd="0" presId="urn:microsoft.com/office/officeart/2024/3/layout/verticalVisualTextBlock1"/>
    <dgm:cxn modelId="{E71FE2A8-F414-4BA8-83CF-F3E6050B7496}" type="presParOf" srcId="{E28838F4-AFB2-4559-8748-AEE2C3B63366}" destId="{E2B328C8-1580-4D22-924E-96A9813DB32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41F71-19BF-4A59-A584-0E1F6D80FD7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233CA33-5E6F-40A8-9E1A-AF438A19CC09}">
      <dgm:prSet/>
      <dgm:spPr/>
      <dgm:t>
        <a:bodyPr/>
        <a:lstStyle/>
        <a:p>
          <a:pPr>
            <a:lnSpc>
              <a:spcPct val="100000"/>
            </a:lnSpc>
            <a:defRPr b="1"/>
          </a:pPr>
          <a:r>
            <a:rPr lang="es-MX"/>
            <a:t>Importancia del Comercio Exterior</a:t>
          </a:r>
          <a:endParaRPr lang="en-US"/>
        </a:p>
      </dgm:t>
    </dgm:pt>
    <dgm:pt modelId="{714EA69E-5312-4C54-ACCD-0EAD51BCA0F0}" type="parTrans" cxnId="{45891765-FA38-4995-8554-853080C9CCC4}">
      <dgm:prSet/>
      <dgm:spPr/>
      <dgm:t>
        <a:bodyPr/>
        <a:lstStyle/>
        <a:p>
          <a:endParaRPr lang="en-US"/>
        </a:p>
      </dgm:t>
    </dgm:pt>
    <dgm:pt modelId="{A94F59B3-BEC9-4EE8-B0D6-841A89AA16ED}" type="sibTrans" cxnId="{45891765-FA38-4995-8554-853080C9CCC4}">
      <dgm:prSet/>
      <dgm:spPr/>
      <dgm:t>
        <a:bodyPr/>
        <a:lstStyle/>
        <a:p>
          <a:pPr>
            <a:lnSpc>
              <a:spcPct val="100000"/>
            </a:lnSpc>
            <a:defRPr b="1"/>
          </a:pPr>
          <a:endParaRPr lang="en-US"/>
        </a:p>
      </dgm:t>
    </dgm:pt>
    <dgm:pt modelId="{4578F4FE-885C-4729-B2D7-BF01AC8605A2}">
      <dgm:prSet/>
      <dgm:spPr/>
      <dgm:t>
        <a:bodyPr/>
        <a:lstStyle/>
        <a:p>
          <a:pPr>
            <a:lnSpc>
              <a:spcPct val="100000"/>
            </a:lnSpc>
          </a:pPr>
          <a:r>
            <a:rPr lang="es-MX"/>
            <a:t>El comercio exterior es fundamental para el crecimiento económico y el desarrollo global, creando oportunidades para empresas de todos los tamaños.</a:t>
          </a:r>
          <a:endParaRPr lang="en-US"/>
        </a:p>
      </dgm:t>
    </dgm:pt>
    <dgm:pt modelId="{520FF1D9-1BD9-4D62-BBD3-3BCCC12E44DD}" type="parTrans" cxnId="{F5B45A4C-08BF-403C-8B1A-0FA8D237110B}">
      <dgm:prSet/>
      <dgm:spPr/>
      <dgm:t>
        <a:bodyPr/>
        <a:lstStyle/>
        <a:p>
          <a:endParaRPr lang="en-US"/>
        </a:p>
      </dgm:t>
    </dgm:pt>
    <dgm:pt modelId="{914987BE-C431-4365-A0E6-B70231951133}" type="sibTrans" cxnId="{F5B45A4C-08BF-403C-8B1A-0FA8D237110B}">
      <dgm:prSet/>
      <dgm:spPr/>
      <dgm:t>
        <a:bodyPr/>
        <a:lstStyle/>
        <a:p>
          <a:endParaRPr lang="en-US"/>
        </a:p>
      </dgm:t>
    </dgm:pt>
    <dgm:pt modelId="{D0E7D52D-470C-4D28-BB23-F1CC6CAB7B3A}">
      <dgm:prSet/>
      <dgm:spPr/>
      <dgm:t>
        <a:bodyPr/>
        <a:lstStyle/>
        <a:p>
          <a:pPr>
            <a:lnSpc>
              <a:spcPct val="100000"/>
            </a:lnSpc>
            <a:defRPr b="1"/>
          </a:pPr>
          <a:r>
            <a:rPr lang="es-MX"/>
            <a:t>Oportunidades y Desafíos</a:t>
          </a:r>
          <a:endParaRPr lang="en-US"/>
        </a:p>
      </dgm:t>
    </dgm:pt>
    <dgm:pt modelId="{0B3D605C-BE05-41D7-BA05-A8E5F89A19C2}" type="parTrans" cxnId="{F144450B-373A-4CCF-A0AC-D8BC4ADE27C1}">
      <dgm:prSet/>
      <dgm:spPr/>
      <dgm:t>
        <a:bodyPr/>
        <a:lstStyle/>
        <a:p>
          <a:endParaRPr lang="en-US"/>
        </a:p>
      </dgm:t>
    </dgm:pt>
    <dgm:pt modelId="{6EF1A342-EF6C-4A23-A356-023404C8E939}" type="sibTrans" cxnId="{F144450B-373A-4CCF-A0AC-D8BC4ADE27C1}">
      <dgm:prSet/>
      <dgm:spPr/>
      <dgm:t>
        <a:bodyPr/>
        <a:lstStyle/>
        <a:p>
          <a:pPr>
            <a:lnSpc>
              <a:spcPct val="100000"/>
            </a:lnSpc>
            <a:defRPr b="1"/>
          </a:pPr>
          <a:endParaRPr lang="en-US"/>
        </a:p>
      </dgm:t>
    </dgm:pt>
    <dgm:pt modelId="{3B5F5589-1680-41FC-BEB0-EA6519F94EC2}">
      <dgm:prSet/>
      <dgm:spPr/>
      <dgm:t>
        <a:bodyPr/>
        <a:lstStyle/>
        <a:p>
          <a:pPr>
            <a:lnSpc>
              <a:spcPct val="100000"/>
            </a:lnSpc>
          </a:pPr>
          <a:r>
            <a:rPr lang="es-MX"/>
            <a:t>Las empresas enfrentan tanto oportunidades atractivas como desafíos complejos al participar en el comercio exterior, lo que requiere estrategias bien diseñadas.</a:t>
          </a:r>
          <a:endParaRPr lang="en-US"/>
        </a:p>
      </dgm:t>
    </dgm:pt>
    <dgm:pt modelId="{6FA8B842-CC97-45D8-8C25-63C4EA53DB24}" type="parTrans" cxnId="{A3A7B2F8-8149-4C18-9004-54D9CFB5F82D}">
      <dgm:prSet/>
      <dgm:spPr/>
      <dgm:t>
        <a:bodyPr/>
        <a:lstStyle/>
        <a:p>
          <a:endParaRPr lang="en-US"/>
        </a:p>
      </dgm:t>
    </dgm:pt>
    <dgm:pt modelId="{12CF4CF6-5D31-4584-9DEE-1A623E55BE21}" type="sibTrans" cxnId="{A3A7B2F8-8149-4C18-9004-54D9CFB5F82D}">
      <dgm:prSet/>
      <dgm:spPr/>
      <dgm:t>
        <a:bodyPr/>
        <a:lstStyle/>
        <a:p>
          <a:endParaRPr lang="en-US"/>
        </a:p>
      </dgm:t>
    </dgm:pt>
    <dgm:pt modelId="{36AE303D-6AEC-4B68-98C8-5AA6DBCFE64F}">
      <dgm:prSet/>
      <dgm:spPr/>
      <dgm:t>
        <a:bodyPr/>
        <a:lstStyle/>
        <a:p>
          <a:pPr>
            <a:lnSpc>
              <a:spcPct val="100000"/>
            </a:lnSpc>
            <a:defRPr b="1"/>
          </a:pPr>
          <a:r>
            <a:rPr lang="es-MX"/>
            <a:t>Entendimiento Sólido</a:t>
          </a:r>
          <a:endParaRPr lang="en-US"/>
        </a:p>
      </dgm:t>
    </dgm:pt>
    <dgm:pt modelId="{D7690032-823B-4594-9764-E3510F835ABD}" type="parTrans" cxnId="{B342A512-14E0-478D-843A-DA213BED733F}">
      <dgm:prSet/>
      <dgm:spPr/>
      <dgm:t>
        <a:bodyPr/>
        <a:lstStyle/>
        <a:p>
          <a:endParaRPr lang="en-US"/>
        </a:p>
      </dgm:t>
    </dgm:pt>
    <dgm:pt modelId="{B998426C-F33C-4970-9CBB-B91B0D0D3BCA}" type="sibTrans" cxnId="{B342A512-14E0-478D-843A-DA213BED733F}">
      <dgm:prSet/>
      <dgm:spPr/>
      <dgm:t>
        <a:bodyPr/>
        <a:lstStyle/>
        <a:p>
          <a:endParaRPr lang="en-US"/>
        </a:p>
      </dgm:t>
    </dgm:pt>
    <dgm:pt modelId="{733A3E4A-CB34-40C4-92E3-7223411B8A9C}">
      <dgm:prSet/>
      <dgm:spPr/>
      <dgm:t>
        <a:bodyPr/>
        <a:lstStyle/>
        <a:p>
          <a:pPr>
            <a:lnSpc>
              <a:spcPct val="100000"/>
            </a:lnSpc>
          </a:pPr>
          <a:r>
            <a:rPr lang="es-MX"/>
            <a:t>Comprender las regulaciones y tendencias del comercio exterior es crucial para que las empresas maximicen su potencial en el mercado internacional.</a:t>
          </a:r>
          <a:endParaRPr lang="en-US"/>
        </a:p>
      </dgm:t>
    </dgm:pt>
    <dgm:pt modelId="{EC338427-86D3-476B-8892-5023439C2250}" type="parTrans" cxnId="{F5EDD7AD-CA3A-44AD-A3DF-2789109E791E}">
      <dgm:prSet/>
      <dgm:spPr/>
      <dgm:t>
        <a:bodyPr/>
        <a:lstStyle/>
        <a:p>
          <a:endParaRPr lang="en-US"/>
        </a:p>
      </dgm:t>
    </dgm:pt>
    <dgm:pt modelId="{39281256-4D26-4124-8141-5499FAB61115}" type="sibTrans" cxnId="{F5EDD7AD-CA3A-44AD-A3DF-2789109E791E}">
      <dgm:prSet/>
      <dgm:spPr/>
      <dgm:t>
        <a:bodyPr/>
        <a:lstStyle/>
        <a:p>
          <a:endParaRPr lang="en-US"/>
        </a:p>
      </dgm:t>
    </dgm:pt>
    <dgm:pt modelId="{C0226978-2540-48FC-A049-FA4192554461}" type="pres">
      <dgm:prSet presAssocID="{1A041F71-19BF-4A59-A584-0E1F6D80FD7B}" presName="Name0" presStyleCnt="0">
        <dgm:presLayoutVars>
          <dgm:dir/>
          <dgm:resizeHandles val="exact"/>
        </dgm:presLayoutVars>
      </dgm:prSet>
      <dgm:spPr/>
    </dgm:pt>
    <dgm:pt modelId="{58D933B2-5F1C-4BF3-A675-3B9C38C382AB}" type="pres">
      <dgm:prSet presAssocID="{4233CA33-5E6F-40A8-9E1A-AF438A19CC09}" presName="compNode" presStyleCnt="0"/>
      <dgm:spPr/>
    </dgm:pt>
    <dgm:pt modelId="{31ABB745-677E-432D-9291-44A6285A1C09}" type="pres">
      <dgm:prSet presAssocID="{4233CA33-5E6F-40A8-9E1A-AF438A19CC09}" presName="pictRect" presStyleLbl="revTx" presStyleIdx="0" presStyleCnt="6">
        <dgm:presLayoutVars>
          <dgm:chMax val="0"/>
          <dgm:bulletEnabled/>
        </dgm:presLayoutVars>
      </dgm:prSet>
      <dgm:spPr/>
    </dgm:pt>
    <dgm:pt modelId="{5DFA8923-E54A-4C29-B1D2-37720F97D629}" type="pres">
      <dgm:prSet presAssocID="{4233CA33-5E6F-40A8-9E1A-AF438A19CC09}" presName="textRect" presStyleLbl="revTx" presStyleIdx="1" presStyleCnt="6">
        <dgm:presLayoutVars>
          <dgm:bulletEnabled/>
        </dgm:presLayoutVars>
      </dgm:prSet>
      <dgm:spPr/>
    </dgm:pt>
    <dgm:pt modelId="{4A0A61C1-5D78-44FE-9C11-6D7D81E95570}" type="pres">
      <dgm:prSet presAssocID="{A94F59B3-BEC9-4EE8-B0D6-841A89AA16ED}" presName="sibTrans" presStyleLbl="sibTrans2D1" presStyleIdx="0" presStyleCnt="0"/>
      <dgm:spPr/>
    </dgm:pt>
    <dgm:pt modelId="{0114E84C-3319-4A2B-9C4E-78D7182231DB}" type="pres">
      <dgm:prSet presAssocID="{D0E7D52D-470C-4D28-BB23-F1CC6CAB7B3A}" presName="compNode" presStyleCnt="0"/>
      <dgm:spPr/>
    </dgm:pt>
    <dgm:pt modelId="{9B0155B0-1B42-468F-9C4B-32D55C605BA8}" type="pres">
      <dgm:prSet presAssocID="{D0E7D52D-470C-4D28-BB23-F1CC6CAB7B3A}" presName="pictRect" presStyleLbl="revTx" presStyleIdx="2" presStyleCnt="6">
        <dgm:presLayoutVars>
          <dgm:chMax val="0"/>
          <dgm:bulletEnabled/>
        </dgm:presLayoutVars>
      </dgm:prSet>
      <dgm:spPr/>
    </dgm:pt>
    <dgm:pt modelId="{57E9EE9F-100A-4824-BD0D-F1933A9D2B1E}" type="pres">
      <dgm:prSet presAssocID="{D0E7D52D-470C-4D28-BB23-F1CC6CAB7B3A}" presName="textRect" presStyleLbl="revTx" presStyleIdx="3" presStyleCnt="6">
        <dgm:presLayoutVars>
          <dgm:bulletEnabled/>
        </dgm:presLayoutVars>
      </dgm:prSet>
      <dgm:spPr/>
    </dgm:pt>
    <dgm:pt modelId="{5F7D2822-6386-4E55-89F2-24FC29E9337D}" type="pres">
      <dgm:prSet presAssocID="{6EF1A342-EF6C-4A23-A356-023404C8E939}" presName="sibTrans" presStyleLbl="sibTrans2D1" presStyleIdx="0" presStyleCnt="0"/>
      <dgm:spPr/>
    </dgm:pt>
    <dgm:pt modelId="{95B582C0-1BC6-4774-881E-2C153331C7D6}" type="pres">
      <dgm:prSet presAssocID="{36AE303D-6AEC-4B68-98C8-5AA6DBCFE64F}" presName="compNode" presStyleCnt="0"/>
      <dgm:spPr/>
    </dgm:pt>
    <dgm:pt modelId="{F7227DE9-FB8B-4B3C-9F37-618DCDC4920D}" type="pres">
      <dgm:prSet presAssocID="{36AE303D-6AEC-4B68-98C8-5AA6DBCFE64F}" presName="pictRect" presStyleLbl="revTx" presStyleIdx="4" presStyleCnt="6">
        <dgm:presLayoutVars>
          <dgm:chMax val="0"/>
          <dgm:bulletEnabled/>
        </dgm:presLayoutVars>
      </dgm:prSet>
      <dgm:spPr/>
    </dgm:pt>
    <dgm:pt modelId="{27DBCFEE-8C3E-43E8-A07F-D281DF3C405B}" type="pres">
      <dgm:prSet presAssocID="{36AE303D-6AEC-4B68-98C8-5AA6DBCFE64F}" presName="textRect" presStyleLbl="revTx" presStyleIdx="5" presStyleCnt="6">
        <dgm:presLayoutVars>
          <dgm:bulletEnabled/>
        </dgm:presLayoutVars>
      </dgm:prSet>
      <dgm:spPr/>
    </dgm:pt>
  </dgm:ptLst>
  <dgm:cxnLst>
    <dgm:cxn modelId="{F3CD0208-8888-45E2-856D-F8ABF2194D53}" type="presOf" srcId="{D0E7D52D-470C-4D28-BB23-F1CC6CAB7B3A}" destId="{9B0155B0-1B42-468F-9C4B-32D55C605BA8}" srcOrd="0" destOrd="0" presId="urn:microsoft.com/office/officeart/2024/3/layout/hArchList1"/>
    <dgm:cxn modelId="{F144450B-373A-4CCF-A0AC-D8BC4ADE27C1}" srcId="{1A041F71-19BF-4A59-A584-0E1F6D80FD7B}" destId="{D0E7D52D-470C-4D28-BB23-F1CC6CAB7B3A}" srcOrd="1" destOrd="0" parTransId="{0B3D605C-BE05-41D7-BA05-A8E5F89A19C2}" sibTransId="{6EF1A342-EF6C-4A23-A356-023404C8E939}"/>
    <dgm:cxn modelId="{B342A512-14E0-478D-843A-DA213BED733F}" srcId="{1A041F71-19BF-4A59-A584-0E1F6D80FD7B}" destId="{36AE303D-6AEC-4B68-98C8-5AA6DBCFE64F}" srcOrd="2" destOrd="0" parTransId="{D7690032-823B-4594-9764-E3510F835ABD}" sibTransId="{B998426C-F33C-4970-9CBB-B91B0D0D3BCA}"/>
    <dgm:cxn modelId="{63321D1B-9C87-4260-92A0-F0518B5A54EE}" type="presOf" srcId="{733A3E4A-CB34-40C4-92E3-7223411B8A9C}" destId="{27DBCFEE-8C3E-43E8-A07F-D281DF3C405B}" srcOrd="0" destOrd="0" presId="urn:microsoft.com/office/officeart/2024/3/layout/hArchList1"/>
    <dgm:cxn modelId="{93F6F720-A765-4380-9485-3C67606CC487}" type="presOf" srcId="{1A041F71-19BF-4A59-A584-0E1F6D80FD7B}" destId="{C0226978-2540-48FC-A049-FA4192554461}" srcOrd="0" destOrd="0" presId="urn:microsoft.com/office/officeart/2024/3/layout/hArchList1"/>
    <dgm:cxn modelId="{763B575C-66E1-47E9-8240-818453F92538}" type="presOf" srcId="{6EF1A342-EF6C-4A23-A356-023404C8E939}" destId="{5F7D2822-6386-4E55-89F2-24FC29E9337D}" srcOrd="0" destOrd="0" presId="urn:microsoft.com/office/officeart/2024/3/layout/hArchList1"/>
    <dgm:cxn modelId="{45891765-FA38-4995-8554-853080C9CCC4}" srcId="{1A041F71-19BF-4A59-A584-0E1F6D80FD7B}" destId="{4233CA33-5E6F-40A8-9E1A-AF438A19CC09}" srcOrd="0" destOrd="0" parTransId="{714EA69E-5312-4C54-ACCD-0EAD51BCA0F0}" sibTransId="{A94F59B3-BEC9-4EE8-B0D6-841A89AA16ED}"/>
    <dgm:cxn modelId="{F5B45A4C-08BF-403C-8B1A-0FA8D237110B}" srcId="{4233CA33-5E6F-40A8-9E1A-AF438A19CC09}" destId="{4578F4FE-885C-4729-B2D7-BF01AC8605A2}" srcOrd="0" destOrd="0" parTransId="{520FF1D9-1BD9-4D62-BBD3-3BCCC12E44DD}" sibTransId="{914987BE-C431-4365-A0E6-B70231951133}"/>
    <dgm:cxn modelId="{EF3FF670-E76D-4F1E-9C3D-94FEFD104953}" type="presOf" srcId="{36AE303D-6AEC-4B68-98C8-5AA6DBCFE64F}" destId="{F7227DE9-FB8B-4B3C-9F37-618DCDC4920D}" srcOrd="0" destOrd="0" presId="urn:microsoft.com/office/officeart/2024/3/layout/hArchList1"/>
    <dgm:cxn modelId="{1D5F4357-FC3B-4CD7-B71D-5DD3B944AF44}" type="presOf" srcId="{A94F59B3-BEC9-4EE8-B0D6-841A89AA16ED}" destId="{4A0A61C1-5D78-44FE-9C11-6D7D81E95570}" srcOrd="0" destOrd="0" presId="urn:microsoft.com/office/officeart/2024/3/layout/hArchList1"/>
    <dgm:cxn modelId="{2B6CE158-9B95-4698-BC9B-881394ED354E}" type="presOf" srcId="{4233CA33-5E6F-40A8-9E1A-AF438A19CC09}" destId="{31ABB745-677E-432D-9291-44A6285A1C09}" srcOrd="0" destOrd="0" presId="urn:microsoft.com/office/officeart/2024/3/layout/hArchList1"/>
    <dgm:cxn modelId="{F5EDD7AD-CA3A-44AD-A3DF-2789109E791E}" srcId="{36AE303D-6AEC-4B68-98C8-5AA6DBCFE64F}" destId="{733A3E4A-CB34-40C4-92E3-7223411B8A9C}" srcOrd="0" destOrd="0" parTransId="{EC338427-86D3-476B-8892-5023439C2250}" sibTransId="{39281256-4D26-4124-8141-5499FAB61115}"/>
    <dgm:cxn modelId="{BFF226C7-8B6B-4A04-B76B-32DF5D52322A}" type="presOf" srcId="{3B5F5589-1680-41FC-BEB0-EA6519F94EC2}" destId="{57E9EE9F-100A-4824-BD0D-F1933A9D2B1E}" srcOrd="0" destOrd="0" presId="urn:microsoft.com/office/officeart/2024/3/layout/hArchList1"/>
    <dgm:cxn modelId="{D0502FC9-86DB-4D2A-A6E6-E35F3E9BD7F9}" type="presOf" srcId="{4578F4FE-885C-4729-B2D7-BF01AC8605A2}" destId="{5DFA8923-E54A-4C29-B1D2-37720F97D629}" srcOrd="0" destOrd="0" presId="urn:microsoft.com/office/officeart/2024/3/layout/hArchList1"/>
    <dgm:cxn modelId="{A3A7B2F8-8149-4C18-9004-54D9CFB5F82D}" srcId="{D0E7D52D-470C-4D28-BB23-F1CC6CAB7B3A}" destId="{3B5F5589-1680-41FC-BEB0-EA6519F94EC2}" srcOrd="0" destOrd="0" parTransId="{6FA8B842-CC97-45D8-8C25-63C4EA53DB24}" sibTransId="{12CF4CF6-5D31-4584-9DEE-1A623E55BE21}"/>
    <dgm:cxn modelId="{529600F9-6EE1-495D-AF92-9EC7E324A32C}" type="presParOf" srcId="{C0226978-2540-48FC-A049-FA4192554461}" destId="{58D933B2-5F1C-4BF3-A675-3B9C38C382AB}" srcOrd="0" destOrd="0" presId="urn:microsoft.com/office/officeart/2024/3/layout/hArchList1"/>
    <dgm:cxn modelId="{4BC3A916-C02A-4980-BFFA-D592A9A9707A}" type="presParOf" srcId="{58D933B2-5F1C-4BF3-A675-3B9C38C382AB}" destId="{31ABB745-677E-432D-9291-44A6285A1C09}" srcOrd="0" destOrd="0" presId="urn:microsoft.com/office/officeart/2024/3/layout/hArchList1"/>
    <dgm:cxn modelId="{BA3B8221-0321-4A8A-BED4-A905E9488694}" type="presParOf" srcId="{58D933B2-5F1C-4BF3-A675-3B9C38C382AB}" destId="{5DFA8923-E54A-4C29-B1D2-37720F97D629}" srcOrd="1" destOrd="0" presId="urn:microsoft.com/office/officeart/2024/3/layout/hArchList1"/>
    <dgm:cxn modelId="{D22F6850-0874-4901-BB52-D930F421BC16}" type="presParOf" srcId="{C0226978-2540-48FC-A049-FA4192554461}" destId="{4A0A61C1-5D78-44FE-9C11-6D7D81E95570}" srcOrd="1" destOrd="0" presId="urn:microsoft.com/office/officeart/2024/3/layout/hArchList1"/>
    <dgm:cxn modelId="{A077C08F-AC8B-449E-A1BC-F228A5A73043}" type="presParOf" srcId="{C0226978-2540-48FC-A049-FA4192554461}" destId="{0114E84C-3319-4A2B-9C4E-78D7182231DB}" srcOrd="2" destOrd="0" presId="urn:microsoft.com/office/officeart/2024/3/layout/hArchList1"/>
    <dgm:cxn modelId="{9F26B5B8-7EF1-4880-9999-A074E63CE038}" type="presParOf" srcId="{0114E84C-3319-4A2B-9C4E-78D7182231DB}" destId="{9B0155B0-1B42-468F-9C4B-32D55C605BA8}" srcOrd="0" destOrd="0" presId="urn:microsoft.com/office/officeart/2024/3/layout/hArchList1"/>
    <dgm:cxn modelId="{2458BB77-EFB0-49E4-8AB9-071BD547D1AA}" type="presParOf" srcId="{0114E84C-3319-4A2B-9C4E-78D7182231DB}" destId="{57E9EE9F-100A-4824-BD0D-F1933A9D2B1E}" srcOrd="1" destOrd="0" presId="urn:microsoft.com/office/officeart/2024/3/layout/hArchList1"/>
    <dgm:cxn modelId="{C4755FC0-19E2-4DF4-BABC-2A16C7CB8AB6}" type="presParOf" srcId="{C0226978-2540-48FC-A049-FA4192554461}" destId="{5F7D2822-6386-4E55-89F2-24FC29E9337D}" srcOrd="3" destOrd="0" presId="urn:microsoft.com/office/officeart/2024/3/layout/hArchList1"/>
    <dgm:cxn modelId="{0407682C-644F-4B93-87AC-EA9E39DD241B}" type="presParOf" srcId="{C0226978-2540-48FC-A049-FA4192554461}" destId="{95B582C0-1BC6-4774-881E-2C153331C7D6}" srcOrd="4" destOrd="0" presId="urn:microsoft.com/office/officeart/2024/3/layout/hArchList1"/>
    <dgm:cxn modelId="{9665C870-03E8-4DDF-AB87-DFBFCA2FCA9B}" type="presParOf" srcId="{95B582C0-1BC6-4774-881E-2C153331C7D6}" destId="{F7227DE9-FB8B-4B3C-9F37-618DCDC4920D}" srcOrd="0" destOrd="0" presId="urn:microsoft.com/office/officeart/2024/3/layout/hArchList1"/>
    <dgm:cxn modelId="{1E9EAB95-8D0D-4466-BA13-AC4566F65CF6}" type="presParOf" srcId="{95B582C0-1BC6-4774-881E-2C153331C7D6}" destId="{27DBCFEE-8C3E-43E8-A07F-D281DF3C405B}"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CD694-CF26-4DF2-81CF-81CB1DB9FEAF}">
      <dsp:nvSpPr>
        <dsp:cNvPr id="0" name=""/>
        <dsp:cNvSpPr/>
      </dsp:nvSpPr>
      <dsp:spPr>
        <a:xfrm>
          <a:off x="0" y="0"/>
          <a:ext cx="1610980" cy="16109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284" r="17970" b="6"/>
          <a:stretch/>
        </a:blipFill>
        <a:ln>
          <a:noFill/>
        </a:ln>
        <a:effectLst/>
      </dsp:spPr>
      <dsp:style>
        <a:lnRef idx="0">
          <a:scrgbClr r="0" g="0" b="0"/>
        </a:lnRef>
        <a:fillRef idx="3">
          <a:scrgbClr r="0" g="0" b="0"/>
        </a:fillRef>
        <a:effectRef idx="2">
          <a:scrgbClr r="0" g="0" b="0"/>
        </a:effectRef>
        <a:fontRef idx="minor">
          <a:schemeClr val="lt1"/>
        </a:fontRef>
      </dsp:style>
    </dsp:sp>
    <dsp:sp modelId="{53F95194-A99B-4581-B12C-4B8849A00C4A}">
      <dsp:nvSpPr>
        <dsp:cNvPr id="0" name=""/>
        <dsp:cNvSpPr/>
      </dsp:nvSpPr>
      <dsp:spPr>
        <a:xfrm>
          <a:off x="1790980" y="0"/>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Comercio Electrónico</a:t>
          </a:r>
        </a:p>
      </dsp:txBody>
      <dsp:txXfrm>
        <a:off x="1790980" y="0"/>
        <a:ext cx="5800878" cy="363528"/>
      </dsp:txXfrm>
    </dsp:sp>
    <dsp:sp modelId="{AE150988-CD72-4142-9182-8F16F3488296}">
      <dsp:nvSpPr>
        <dsp:cNvPr id="0" name=""/>
        <dsp:cNvSpPr/>
      </dsp:nvSpPr>
      <dsp:spPr>
        <a:xfrm>
          <a:off x="1790980" y="363528"/>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comercio electrónico ha revolucionado las transacciones comerciales al permitir compras y ventas en línea, facilitando el acceso a mercados globales.</a:t>
          </a:r>
        </a:p>
      </dsp:txBody>
      <dsp:txXfrm>
        <a:off x="1790980" y="363528"/>
        <a:ext cx="5800878" cy="1247452"/>
      </dsp:txXfrm>
    </dsp:sp>
    <dsp:sp modelId="{E86BF0CB-7BC3-47EF-B23F-79ADC332A02C}">
      <dsp:nvSpPr>
        <dsp:cNvPr id="0" name=""/>
        <dsp:cNvSpPr/>
      </dsp:nvSpPr>
      <dsp:spPr>
        <a:xfrm>
          <a:off x="0" y="1739859"/>
          <a:ext cx="1610980" cy="16109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427" r="21827" b="6"/>
          <a:stretch/>
        </a:blipFill>
        <a:ln>
          <a:noFill/>
        </a:ln>
        <a:effectLst/>
      </dsp:spPr>
      <dsp:style>
        <a:lnRef idx="0">
          <a:scrgbClr r="0" g="0" b="0"/>
        </a:lnRef>
        <a:fillRef idx="3">
          <a:scrgbClr r="0" g="0" b="0"/>
        </a:fillRef>
        <a:effectRef idx="2">
          <a:scrgbClr r="0" g="0" b="0"/>
        </a:effectRef>
        <a:fontRef idx="minor">
          <a:schemeClr val="lt1"/>
        </a:fontRef>
      </dsp:style>
    </dsp:sp>
    <dsp:sp modelId="{9C79145A-FAC4-4953-9FAF-8ECB05BAB6DD}">
      <dsp:nvSpPr>
        <dsp:cNvPr id="0" name=""/>
        <dsp:cNvSpPr/>
      </dsp:nvSpPr>
      <dsp:spPr>
        <a:xfrm>
          <a:off x="1790980" y="1739859"/>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Tecnología Blockchain</a:t>
          </a:r>
        </a:p>
      </dsp:txBody>
      <dsp:txXfrm>
        <a:off x="1790980" y="1739859"/>
        <a:ext cx="5800878" cy="363528"/>
      </dsp:txXfrm>
    </dsp:sp>
    <dsp:sp modelId="{F49E3577-1834-4815-8573-BFBD29D504B0}">
      <dsp:nvSpPr>
        <dsp:cNvPr id="0" name=""/>
        <dsp:cNvSpPr/>
      </dsp:nvSpPr>
      <dsp:spPr>
        <a:xfrm>
          <a:off x="1790980" y="2103387"/>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tecnología blockchain proporciona un marco seguro y transparente para las transacciones, aumentando la confianza en el comercio internacional.</a:t>
          </a:r>
        </a:p>
      </dsp:txBody>
      <dsp:txXfrm>
        <a:off x="1790980" y="2103387"/>
        <a:ext cx="5800878" cy="1247452"/>
      </dsp:txXfrm>
    </dsp:sp>
    <dsp:sp modelId="{CE74710A-751B-4B2A-89FE-E3129EDEF104}">
      <dsp:nvSpPr>
        <dsp:cNvPr id="0" name=""/>
        <dsp:cNvSpPr/>
      </dsp:nvSpPr>
      <dsp:spPr>
        <a:xfrm>
          <a:off x="0" y="3479718"/>
          <a:ext cx="1610980" cy="16109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97" r="22904" b="1"/>
          <a:stretch/>
        </a:blipFill>
        <a:ln>
          <a:noFill/>
        </a:ln>
        <a:effectLst/>
      </dsp:spPr>
      <dsp:style>
        <a:lnRef idx="0">
          <a:scrgbClr r="0" g="0" b="0"/>
        </a:lnRef>
        <a:fillRef idx="3">
          <a:scrgbClr r="0" g="0" b="0"/>
        </a:fillRef>
        <a:effectRef idx="2">
          <a:scrgbClr r="0" g="0" b="0"/>
        </a:effectRef>
        <a:fontRef idx="minor">
          <a:schemeClr val="lt1"/>
        </a:fontRef>
      </dsp:style>
    </dsp:sp>
    <dsp:sp modelId="{2BC2690C-478C-4751-A9F0-93BF03256A72}">
      <dsp:nvSpPr>
        <dsp:cNvPr id="0" name=""/>
        <dsp:cNvSpPr/>
      </dsp:nvSpPr>
      <dsp:spPr>
        <a:xfrm>
          <a:off x="1790980" y="3479718"/>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Transacciones Internacionales Seguras</a:t>
          </a:r>
        </a:p>
      </dsp:txBody>
      <dsp:txXfrm>
        <a:off x="1790980" y="3479718"/>
        <a:ext cx="5800878" cy="363528"/>
      </dsp:txXfrm>
    </dsp:sp>
    <dsp:sp modelId="{E2B328C8-1580-4D22-924E-96A9813DB327}">
      <dsp:nvSpPr>
        <dsp:cNvPr id="0" name=""/>
        <dsp:cNvSpPr/>
      </dsp:nvSpPr>
      <dsp:spPr>
        <a:xfrm>
          <a:off x="1790980" y="3843246"/>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innovaciones tecnológicas mejoran la seguridad de las transacciones, reduciendo el riesgo de fraudes y aumentando la eficiencia en el comercio exterior.</a:t>
          </a:r>
        </a:p>
      </dsp:txBody>
      <dsp:txXfrm>
        <a:off x="1790980" y="3843246"/>
        <a:ext cx="5800878" cy="1247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BB745-677E-432D-9291-44A6285A1C09}">
      <dsp:nvSpPr>
        <dsp:cNvPr id="0" name=""/>
        <dsp:cNvSpPr/>
      </dsp:nvSpPr>
      <dsp:spPr>
        <a:xfrm>
          <a:off x="0"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del Comercio Exterior</a:t>
          </a:r>
          <a:endParaRPr lang="en-US" sz="1800" kern="1200"/>
        </a:p>
      </dsp:txBody>
      <dsp:txXfrm>
        <a:off x="0" y="0"/>
        <a:ext cx="3370557" cy="590567"/>
      </dsp:txXfrm>
    </dsp:sp>
    <dsp:sp modelId="{5DFA8923-E54A-4C29-B1D2-37720F97D629}">
      <dsp:nvSpPr>
        <dsp:cNvPr id="0" name=""/>
        <dsp:cNvSpPr/>
      </dsp:nvSpPr>
      <dsp:spPr>
        <a:xfrm>
          <a:off x="0"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comercio exterior es fundamental para el crecimiento económico y el desarrollo global, creando oportunidades para empresas de todos los tamaños.</a:t>
          </a:r>
          <a:endParaRPr lang="en-US" sz="1400" kern="1200"/>
        </a:p>
      </dsp:txBody>
      <dsp:txXfrm>
        <a:off x="0" y="590567"/>
        <a:ext cx="3370557" cy="1924032"/>
      </dsp:txXfrm>
    </dsp:sp>
    <dsp:sp modelId="{9B0155B0-1B42-468F-9C4B-32D55C605BA8}">
      <dsp:nvSpPr>
        <dsp:cNvPr id="0" name=""/>
        <dsp:cNvSpPr/>
      </dsp:nvSpPr>
      <dsp:spPr>
        <a:xfrm>
          <a:off x="3707612"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Oportunidades y Desafíos</a:t>
          </a:r>
          <a:endParaRPr lang="en-US" sz="1800" kern="1200"/>
        </a:p>
      </dsp:txBody>
      <dsp:txXfrm>
        <a:off x="3707612" y="0"/>
        <a:ext cx="3370557" cy="590567"/>
      </dsp:txXfrm>
    </dsp:sp>
    <dsp:sp modelId="{57E9EE9F-100A-4824-BD0D-F1933A9D2B1E}">
      <dsp:nvSpPr>
        <dsp:cNvPr id="0" name=""/>
        <dsp:cNvSpPr/>
      </dsp:nvSpPr>
      <dsp:spPr>
        <a:xfrm>
          <a:off x="3707612"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Las empresas enfrentan tanto oportunidades atractivas como desafíos complejos al participar en el comercio exterior, lo que requiere estrategias bien diseñadas.</a:t>
          </a:r>
          <a:endParaRPr lang="en-US" sz="1400" kern="1200"/>
        </a:p>
      </dsp:txBody>
      <dsp:txXfrm>
        <a:off x="3707612" y="590567"/>
        <a:ext cx="3370557" cy="1924032"/>
      </dsp:txXfrm>
    </dsp:sp>
    <dsp:sp modelId="{F7227DE9-FB8B-4B3C-9F37-618DCDC4920D}">
      <dsp:nvSpPr>
        <dsp:cNvPr id="0" name=""/>
        <dsp:cNvSpPr/>
      </dsp:nvSpPr>
      <dsp:spPr>
        <a:xfrm>
          <a:off x="7415225"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Entendimiento Sólido</a:t>
          </a:r>
          <a:endParaRPr lang="en-US" sz="1800" kern="1200"/>
        </a:p>
      </dsp:txBody>
      <dsp:txXfrm>
        <a:off x="7415225" y="0"/>
        <a:ext cx="3370557" cy="590567"/>
      </dsp:txXfrm>
    </dsp:sp>
    <dsp:sp modelId="{27DBCFEE-8C3E-43E8-A07F-D281DF3C405B}">
      <dsp:nvSpPr>
        <dsp:cNvPr id="0" name=""/>
        <dsp:cNvSpPr/>
      </dsp:nvSpPr>
      <dsp:spPr>
        <a:xfrm>
          <a:off x="7415225"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Comprender las regulaciones y tendencias del comercio exterior es crucial para que las empresas maximicen su potencial en el mercado internacional.</a:t>
          </a:r>
          <a:endParaRPr lang="en-US" sz="1400" kern="1200"/>
        </a:p>
      </dsp:txBody>
      <dsp:txXfrm>
        <a:off x="7415225" y="590567"/>
        <a:ext cx="3370557" cy="19240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86C5E-E87E-427B-B09A-33AAE0E0C3B4}"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1FAEF-302D-40CD-9847-EE3A245543B3}" type="slidenum">
              <a:rPr lang="es-CL" smtClean="0"/>
              <a:t>‹Nº›</a:t>
            </a:fld>
            <a:endParaRPr lang="es-CL"/>
          </a:p>
        </p:txBody>
      </p:sp>
    </p:spTree>
    <p:extLst>
      <p:ext uri="{BB962C8B-B14F-4D97-AF65-F5344CB8AC3E}">
        <p14:creationId xmlns:p14="http://schemas.microsoft.com/office/powerpoint/2010/main" val="3410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El comercio exterior es un componente clave de la economía global que permite la transacción de bienes y servicios entre países. En esta presentación, exploraremos los fundamentos del comercio exterior, su regulación, los procesos de exportación e importación, así como sus ventajas y desafíos.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a:t>
            </a:fld>
            <a:endParaRPr lang="es-CL"/>
          </a:p>
        </p:txBody>
      </p:sp>
    </p:spTree>
    <p:extLst>
      <p:ext uri="{BB962C8B-B14F-4D97-AF65-F5344CB8AC3E}">
        <p14:creationId xmlns:p14="http://schemas.microsoft.com/office/powerpoint/2010/main" val="201168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y barreras comerciales pueden incluir aranceles, cuotas y restricciones a la importación. Estas medidas pueden proteger las industrias locales, pero también pueden limitar el comercio y crear tensiones entre países.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10</a:t>
            </a:fld>
            <a:endParaRPr lang="es-CL"/>
          </a:p>
        </p:txBody>
      </p:sp>
    </p:spTree>
    <p:extLst>
      <p:ext uri="{BB962C8B-B14F-4D97-AF65-F5344CB8AC3E}">
        <p14:creationId xmlns:p14="http://schemas.microsoft.com/office/powerpoint/2010/main" val="286743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proceso de exportación e importación implica múltiples etapas que deben ser seguidas cuidadosamente. Desde la documentación necesaria hasta la logística y el transporte, cada paso es crucial para garantizar que las transacciones se realicen sin inconvenientes.</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11</a:t>
            </a:fld>
            <a:endParaRPr lang="es-CL"/>
          </a:p>
        </p:txBody>
      </p:sp>
    </p:spTree>
    <p:extLst>
      <p:ext uri="{BB962C8B-B14F-4D97-AF65-F5344CB8AC3E}">
        <p14:creationId xmlns:p14="http://schemas.microsoft.com/office/powerpoint/2010/main" val="168169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llevar a cabo exportaciones e importaciones, se requiere una serie de documentos, como facturas comerciales, listas de empaque y certificados de origen. Estos documentos son esenciales para cumplir con las regulaciones y facilitar la aduana.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12</a:t>
            </a:fld>
            <a:endParaRPr lang="es-CL"/>
          </a:p>
        </p:txBody>
      </p:sp>
    </p:spTree>
    <p:extLst>
      <p:ext uri="{BB962C8B-B14F-4D97-AF65-F5344CB8AC3E}">
        <p14:creationId xmlns:p14="http://schemas.microsoft.com/office/powerpoint/2010/main" val="257438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logística juega un papel fundamental en el comercio exterior. La selección de modos de transporte, como marítimo, aéreo o terrestre, afecta costos y tiempos de entrega. Una planificación logística eficiente es clave para el éxito de las operaciones comerciales internacionales.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13</a:t>
            </a:fld>
            <a:endParaRPr lang="es-CL"/>
          </a:p>
        </p:txBody>
      </p:sp>
    </p:spTree>
    <p:extLst>
      <p:ext uri="{BB962C8B-B14F-4D97-AF65-F5344CB8AC3E}">
        <p14:creationId xmlns:p14="http://schemas.microsoft.com/office/powerpoint/2010/main" val="194699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comercio exterior conlleva riesgos que pueden ser mitigados mediante seguros adecuados. Además, el financiamiento es crucial para asegurar la continuidad de las operaciones, por lo que es importante conocer las opciones disponibles para las empresas.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14</a:t>
            </a:fld>
            <a:endParaRPr lang="es-CL"/>
          </a:p>
        </p:txBody>
      </p:sp>
    </p:spTree>
    <p:extLst>
      <p:ext uri="{BB962C8B-B14F-4D97-AF65-F5344CB8AC3E}">
        <p14:creationId xmlns:p14="http://schemas.microsoft.com/office/powerpoint/2010/main" val="415415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comercio exterior ofrece numerosas ventajas, como la diversificación del mercado y el aumento de la competitividad. Sin embargo, también presenta desafíos, como la adaptación a regulaciones cambiantes y la gestión de riesgos asociados a transacciones internacionales.</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15</a:t>
            </a:fld>
            <a:endParaRPr lang="es-CL"/>
          </a:p>
        </p:txBody>
      </p:sp>
    </p:spTree>
    <p:extLst>
      <p:ext uri="{BB962C8B-B14F-4D97-AF65-F5344CB8AC3E}">
        <p14:creationId xmlns:p14="http://schemas.microsoft.com/office/powerpoint/2010/main" val="303087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beneficios económicos del comercio exterior incluyen el acceso a nuevos mercados y la posibilidad de alcanzar economías de escala. Las empresas pueden incrementar sus ingresos y diversificar sus fuentes de ingresos mediante la exportación e importación.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16</a:t>
            </a:fld>
            <a:endParaRPr lang="es-CL"/>
          </a:p>
        </p:txBody>
      </p:sp>
    </p:spTree>
    <p:extLst>
      <p:ext uri="{BB962C8B-B14F-4D97-AF65-F5344CB8AC3E}">
        <p14:creationId xmlns:p14="http://schemas.microsoft.com/office/powerpoint/2010/main" val="302666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comercio exterior no está exento de riesgos, incluyendo fluctuaciones en tasas de cambio, riesgos políticos y problemas logísticos. Comprender estos desafíos es esencial para que las empresas puedan prepararse y adaptarse a un entorno comercial cambiante.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17</a:t>
            </a:fld>
            <a:endParaRPr lang="es-CL"/>
          </a:p>
        </p:txBody>
      </p:sp>
    </p:spTree>
    <p:extLst>
      <p:ext uri="{BB962C8B-B14F-4D97-AF65-F5344CB8AC3E}">
        <p14:creationId xmlns:p14="http://schemas.microsoft.com/office/powerpoint/2010/main" val="237531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mitigar riesgos en el comercio exterior, las empresas pueden implementar estrategias como la diversificación de proveedores, el uso de contratos inteligentes y la contratación de seguros específicos que protejan contra pérdidas financieras.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18</a:t>
            </a:fld>
            <a:endParaRPr lang="es-CL"/>
          </a:p>
        </p:txBody>
      </p:sp>
    </p:spTree>
    <p:extLst>
      <p:ext uri="{BB962C8B-B14F-4D97-AF65-F5344CB8AC3E}">
        <p14:creationId xmlns:p14="http://schemas.microsoft.com/office/powerpoint/2010/main" val="17066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comercio exterior está en constante evolución, influenciado por tendencias como la globalización y los avances tecnológicos. Estas tendencias redefinen las prácticas comerciales y presentan nuevas oportunidades y desafíos.</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19</a:t>
            </a:fld>
            <a:endParaRPr lang="es-CL"/>
          </a:p>
        </p:txBody>
      </p:sp>
    </p:spTree>
    <p:extLst>
      <p:ext uri="{BB962C8B-B14F-4D97-AF65-F5344CB8AC3E}">
        <p14:creationId xmlns:p14="http://schemas.microsoft.com/office/powerpoint/2010/main" val="223989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con los conceptos básicos del comercio exterior, abordando su definición y su importancia económica. Luego, analizaremos la regulación y normativa internacional que rige estas transacciones. Posteriormente, discutiremos el proceso de exportación e importación y finalmente, exploraremos las tendencias actuales y futuras en el comercio exterior.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2</a:t>
            </a:fld>
            <a:endParaRPr lang="es-CL"/>
          </a:p>
        </p:txBody>
      </p:sp>
    </p:spTree>
    <p:extLst>
      <p:ext uri="{BB962C8B-B14F-4D97-AF65-F5344CB8AC3E}">
        <p14:creationId xmlns:p14="http://schemas.microsoft.com/office/powerpoint/2010/main" val="13209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globalización ha facilitado el crecimiento del comercio exterior al reducir barreras y promover la interconexión entre mercados. Esto ha permitido a las empresas expandir sus operaciones y acceder a una base de consumidores más amplia.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20</a:t>
            </a:fld>
            <a:endParaRPr lang="es-CL"/>
          </a:p>
        </p:txBody>
      </p:sp>
    </p:spTree>
    <p:extLst>
      <p:ext uri="{BB962C8B-B14F-4D97-AF65-F5344CB8AC3E}">
        <p14:creationId xmlns:p14="http://schemas.microsoft.com/office/powerpoint/2010/main" val="233959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innovaciones tecnológicas, como el comercio electrónico y la utilización de blockchain, están transformando el comercio exterior. Estas tecnologías mejoran la transparencia, la eficiencia y la seguridad en las transacciones internacionales.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21</a:t>
            </a:fld>
            <a:endParaRPr lang="es-CL"/>
          </a:p>
        </p:txBody>
      </p:sp>
    </p:spTree>
    <p:extLst>
      <p:ext uri="{BB962C8B-B14F-4D97-AF65-F5344CB8AC3E}">
        <p14:creationId xmlns:p14="http://schemas.microsoft.com/office/powerpoint/2010/main" val="158273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 medida que el comercio internacional continúa evolucionando, es fundamental que las empresas se adapten a las nuevas realidades. El seguimiento de las tendencias emergentes ayudará a las empresas a posicionarse estratégicamente en el futuro.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22</a:t>
            </a:fld>
            <a:endParaRPr lang="es-CL"/>
          </a:p>
        </p:txBody>
      </p:sp>
    </p:spTree>
    <p:extLst>
      <p:ext uri="{BB962C8B-B14F-4D97-AF65-F5344CB8AC3E}">
        <p14:creationId xmlns:p14="http://schemas.microsoft.com/office/powerpoint/2010/main" val="211904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comercio exterior es un elemento vital en la economía global, ofreciendo tanto oportunidades como desafíos. Un entendimiento sólido de sus fundamentos, regulaciones y tendencias permitirá a las empresas aprovechar al máximo sus potenciales en el mercado internacional.</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23</a:t>
            </a:fld>
            <a:endParaRPr lang="es-CL"/>
          </a:p>
        </p:txBody>
      </p:sp>
    </p:spTree>
    <p:extLst>
      <p:ext uri="{BB962C8B-B14F-4D97-AF65-F5344CB8AC3E}">
        <p14:creationId xmlns:p14="http://schemas.microsoft.com/office/powerpoint/2010/main" val="181323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comercio exterior se refiere al intercambio de bienes y servicios entre países. Es fundamental entender su definición y alcance, así como las diferencias con el comercio interior. Este conocimiento proporciona una base sólida para entender la dinámica del mercado global.</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3</a:t>
            </a:fld>
            <a:endParaRPr lang="es-CL"/>
          </a:p>
        </p:txBody>
      </p:sp>
    </p:spTree>
    <p:extLst>
      <p:ext uri="{BB962C8B-B14F-4D97-AF65-F5344CB8AC3E}">
        <p14:creationId xmlns:p14="http://schemas.microsoft.com/office/powerpoint/2010/main" val="320397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comercio exterior incluye todas las transacciones comerciales que se realizan entre distintos países. Esto abarca la importación y exportación de bienes, así como la prestación de servicios. Su alcance se extiende a diversas industrias y productos, generando ingresos y empleo.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4</a:t>
            </a:fld>
            <a:endParaRPr lang="es-CL"/>
          </a:p>
        </p:txBody>
      </p:sp>
    </p:spTree>
    <p:extLst>
      <p:ext uri="{BB962C8B-B14F-4D97-AF65-F5344CB8AC3E}">
        <p14:creationId xmlns:p14="http://schemas.microsoft.com/office/powerpoint/2010/main" val="131937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principal diferencia entre comercio interior y exterior radica en las fronteras. El comercio interior se refiere a las transacciones dentro de un país, mientras que el comercio exterior involucra a múltiples naciones, lo que implica una mayor complejidad en términos de regulaciones y logística.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5</a:t>
            </a:fld>
            <a:endParaRPr lang="es-CL"/>
          </a:p>
        </p:txBody>
      </p:sp>
    </p:spTree>
    <p:extLst>
      <p:ext uri="{BB962C8B-B14F-4D97-AF65-F5344CB8AC3E}">
        <p14:creationId xmlns:p14="http://schemas.microsoft.com/office/powerpoint/2010/main" val="203103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comercio exterior es esencial para el crecimiento económico. Facilita la especialización, permite el acceso a mercados más amplios y fomenta la competencia. Además, contribuye a la transferencia de tecnología y conocimientos, impulsando el desarrollo económico.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6</a:t>
            </a:fld>
            <a:endParaRPr lang="es-CL"/>
          </a:p>
        </p:txBody>
      </p:sp>
    </p:spTree>
    <p:extLst>
      <p:ext uri="{BB962C8B-B14F-4D97-AF65-F5344CB8AC3E}">
        <p14:creationId xmlns:p14="http://schemas.microsoft.com/office/powerpoint/2010/main" val="253775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regulación del comercio exterior es crucial para asegurar un comercio justo y eficiente. Existen diversos acuerdos comerciales y organismos reguladores que establecen normas y estándares que deben ser cumplidos por los países y las empresas involucradas en el comercio internacional.</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7</a:t>
            </a:fld>
            <a:endParaRPr lang="es-CL"/>
          </a:p>
        </p:txBody>
      </p:sp>
    </p:spTree>
    <p:extLst>
      <p:ext uri="{BB962C8B-B14F-4D97-AF65-F5344CB8AC3E}">
        <p14:creationId xmlns:p14="http://schemas.microsoft.com/office/powerpoint/2010/main" val="298486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y tratados internacionales son convenios entre países que facilitan el comercio. Estos acuerdos pueden eliminar aranceles, establecer cuotas y crear un marco regulatorio común, beneficiando a las economías involucradas.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8</a:t>
            </a:fld>
            <a:endParaRPr lang="es-CL"/>
          </a:p>
        </p:txBody>
      </p:sp>
    </p:spTree>
    <p:extLst>
      <p:ext uri="{BB962C8B-B14F-4D97-AF65-F5344CB8AC3E}">
        <p14:creationId xmlns:p14="http://schemas.microsoft.com/office/powerpoint/2010/main" val="76332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organismos reguladores, como la Organización Mundial del Comercio (OMC), supervisan y facilitan el cumplimiento de las normas comerciales internacionales. Su función es asegurar que las reglas se apliquen de manera justa y que se resuelvan disputas entre países.
Origen de imagen: biblioteca de contenido de Microsoft 365
</a:t>
            </a:r>
          </a:p>
        </p:txBody>
      </p:sp>
      <p:sp>
        <p:nvSpPr>
          <p:cNvPr id="4" name="Marcador de número de diapositiva 3"/>
          <p:cNvSpPr>
            <a:spLocks noGrp="1"/>
          </p:cNvSpPr>
          <p:nvPr>
            <p:ph type="sldNum" sz="quarter" idx="5"/>
          </p:nvPr>
        </p:nvSpPr>
        <p:spPr/>
        <p:txBody>
          <a:bodyPr/>
          <a:lstStyle/>
          <a:p>
            <a:fld id="{604B1A9F-9CFB-4774-A468-186EECDB383D}" type="slidenum">
              <a:rPr lang="es-CL" smtClean="0"/>
              <a:t>9</a:t>
            </a:fld>
            <a:endParaRPr lang="es-CL"/>
          </a:p>
        </p:txBody>
      </p:sp>
    </p:spTree>
    <p:extLst>
      <p:ext uri="{BB962C8B-B14F-4D97-AF65-F5344CB8AC3E}">
        <p14:creationId xmlns:p14="http://schemas.microsoft.com/office/powerpoint/2010/main" val="136370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7/2/2025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60580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7/2/2025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88082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7/2/2025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8367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7/2/2025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89217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7/2/2025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07683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7/2/2025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46451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7/2/2025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00181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7/2/2025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415067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7/2/2025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3686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7/2/2025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10574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7/2/2025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3116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7/2/2025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‹Nº›</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22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descr="Barcos en el mar">
            <a:extLst>
              <a:ext uri="{FF2B5EF4-FFF2-40B4-BE49-F238E27FC236}">
                <a16:creationId xmlns:a16="http://schemas.microsoft.com/office/drawing/2014/main" id="{320A044C-AF8B-481D-88E5-74CBD5F45663}"/>
              </a:ext>
            </a:extLst>
          </p:cNvPr>
          <p:cNvPicPr>
            <a:picLocks noChangeAspect="1"/>
          </p:cNvPicPr>
          <p:nvPr/>
        </p:nvPicPr>
        <p:blipFill>
          <a:blip r:embed="rId3"/>
          <a:srcRect l="9091" t="14871" b="8520"/>
          <a:stretch>
            <a:fillRect/>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EFBAAD93-7DE6-47D1-3609-446AE138A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0C1C1DA-635A-0A20-756C-C6409E29CDA9}"/>
              </a:ext>
            </a:extLst>
          </p:cNvPr>
          <p:cNvSpPr>
            <a:spLocks noGrp="1"/>
          </p:cNvSpPr>
          <p:nvPr>
            <p:ph type="ctrTitle"/>
          </p:nvPr>
        </p:nvSpPr>
        <p:spPr>
          <a:xfrm>
            <a:off x="7145736" y="908651"/>
            <a:ext cx="4754880" cy="4171779"/>
          </a:xfrm>
        </p:spPr>
        <p:txBody>
          <a:bodyPr anchor="t">
            <a:normAutofit/>
          </a:bodyPr>
          <a:lstStyle/>
          <a:p>
            <a:pPr>
              <a:lnSpc>
                <a:spcPct val="90000"/>
              </a:lnSpc>
            </a:pPr>
            <a:r>
              <a:rPr lang="es-CL" sz="5100"/>
              <a:t>Introducción al Comercio Exterior: Fundamentos y Prácticas</a:t>
            </a:r>
          </a:p>
        </p:txBody>
      </p:sp>
      <p:sp>
        <p:nvSpPr>
          <p:cNvPr id="3" name="Subtítulo 2">
            <a:extLst>
              <a:ext uri="{FF2B5EF4-FFF2-40B4-BE49-F238E27FC236}">
                <a16:creationId xmlns:a16="http://schemas.microsoft.com/office/drawing/2014/main" id="{01914396-F45C-B9CF-42A9-54846A775625}"/>
              </a:ext>
            </a:extLst>
          </p:cNvPr>
          <p:cNvSpPr>
            <a:spLocks noGrp="1"/>
          </p:cNvSpPr>
          <p:nvPr>
            <p:ph type="subTitle" idx="1"/>
          </p:nvPr>
        </p:nvSpPr>
        <p:spPr>
          <a:xfrm>
            <a:off x="7145736" y="5216955"/>
            <a:ext cx="4754880" cy="1003638"/>
          </a:xfrm>
        </p:spPr>
        <p:txBody>
          <a:bodyPr anchor="b">
            <a:normAutofit/>
          </a:bodyPr>
          <a:lstStyle/>
          <a:p>
            <a:r>
              <a:rPr lang="es-CL" sz="2200"/>
              <a:t>Explorando los aspectos esenciales del comercio internacional</a:t>
            </a:r>
          </a:p>
        </p:txBody>
      </p:sp>
      <p:cxnSp>
        <p:nvCxnSpPr>
          <p:cNvPr id="15" name="Straight Connector 14">
            <a:extLst>
              <a:ext uri="{FF2B5EF4-FFF2-40B4-BE49-F238E27FC236}">
                <a16:creationId xmlns:a16="http://schemas.microsoft.com/office/drawing/2014/main" id="{90236859-7780-1451-40B8-74A77E271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232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74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79AD1F-33E8-9AC3-2C5F-D0006EE269E3}"/>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Principales regulaciones y barreras comerciales</a:t>
            </a:r>
          </a:p>
        </p:txBody>
      </p:sp>
      <p:pic>
        <p:nvPicPr>
          <p:cNvPr id="5" name="Marcador de contenido 4" descr="Foto de un hombre de negocios sosteniendo un montón de globos de criptomonedas en la parte superior de un gráfico sobre un fondo blanco">
            <a:extLst>
              <a:ext uri="{FF2B5EF4-FFF2-40B4-BE49-F238E27FC236}">
                <a16:creationId xmlns:a16="http://schemas.microsoft.com/office/drawing/2014/main" id="{AB8475C9-07EB-4420-89CF-297C339684A3}"/>
              </a:ext>
            </a:extLst>
          </p:cNvPr>
          <p:cNvPicPr>
            <a:picLocks noGrp="1" noChangeAspect="1"/>
          </p:cNvPicPr>
          <p:nvPr>
            <p:ph sz="half" idx="1"/>
          </p:nvPr>
        </p:nvPicPr>
        <p:blipFill>
          <a:blip r:embed="rId3"/>
          <a:srcRect l="42630" r="4913"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8845121D-2321-99BB-C15A-DD8C6D8F9E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Aranceles</a:t>
            </a:r>
          </a:p>
          <a:p>
            <a:pPr marL="0" lvl="1" indent="0">
              <a:buNone/>
            </a:pPr>
            <a:r>
              <a:rPr lang="es-MX" sz="1400"/>
              <a:t>Los aranceles son impuestos sobre las importaciones que aumentan el costo de los bienes extranjeros, afectando el comercio internacional.</a:t>
            </a:r>
          </a:p>
          <a:p>
            <a:pPr marL="0" indent="0">
              <a:spcBef>
                <a:spcPts val="2500"/>
              </a:spcBef>
              <a:buNone/>
            </a:pPr>
            <a:r>
              <a:rPr lang="es-MX" sz="1400" b="1"/>
              <a:t>Cuotas</a:t>
            </a:r>
          </a:p>
          <a:p>
            <a:pPr marL="0" lvl="1" indent="0">
              <a:buNone/>
            </a:pPr>
            <a:r>
              <a:rPr lang="es-MX" sz="1400"/>
              <a:t>Las cuotas limitan la cantidad de bienes que pueden importarse, protegiendo las industrias locales pero restringiendo el comercio.</a:t>
            </a:r>
          </a:p>
          <a:p>
            <a:pPr marL="0" indent="0">
              <a:spcBef>
                <a:spcPts val="2500"/>
              </a:spcBef>
              <a:buNone/>
            </a:pPr>
            <a:r>
              <a:rPr lang="es-MX" sz="1400" b="1"/>
              <a:t>Restricciones a la importación</a:t>
            </a:r>
          </a:p>
          <a:p>
            <a:pPr marL="0" lvl="1" indent="0">
              <a:buNone/>
            </a:pPr>
            <a:r>
              <a:rPr lang="es-MX" sz="1400"/>
              <a:t>Las restricciones a la importación añaden obstáculos adicionales al comercio, generando tensiones entre países y afectando el acceso a productos.</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702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447E549C-1DCF-192B-AB06-CE9A5DF9A559}"/>
              </a:ext>
            </a:extLst>
          </p:cNvPr>
          <p:cNvSpPr>
            <a:spLocks noGrp="1"/>
          </p:cNvSpPr>
          <p:nvPr>
            <p:ph type="ctrTitle"/>
          </p:nvPr>
        </p:nvSpPr>
        <p:spPr>
          <a:xfrm>
            <a:off x="695324" y="1145308"/>
            <a:ext cx="7600263" cy="4860947"/>
          </a:xfrm>
        </p:spPr>
        <p:txBody>
          <a:bodyPr anchor="b">
            <a:normAutofit/>
          </a:bodyPr>
          <a:lstStyle/>
          <a:p>
            <a:r>
              <a:rPr lang="es-CL" sz="7600"/>
              <a:t>Proceso de exportación e importación</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881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F6D0B8-B24E-F93F-3B51-C19B8E3D55ED}"/>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Procedimientos y documentación necesaria</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F77952EE-2B88-F2B5-0CE0-C317C8DAADF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Documentos Requeridos</a:t>
            </a:r>
          </a:p>
          <a:p>
            <a:pPr marL="0" lvl="1" indent="0">
              <a:buNone/>
            </a:pPr>
            <a:r>
              <a:rPr lang="es-MX" sz="1400"/>
              <a:t>Para las exportaciones e importaciones, se necesita una variedad de documentos como facturas comerciales y listas de empaque.</a:t>
            </a:r>
          </a:p>
          <a:p>
            <a:pPr marL="0" indent="0">
              <a:spcBef>
                <a:spcPts val="2500"/>
              </a:spcBef>
              <a:buNone/>
            </a:pPr>
            <a:r>
              <a:rPr lang="es-MX" sz="1400" b="1"/>
              <a:t>Cumplimiento de Regulaciones</a:t>
            </a:r>
          </a:p>
          <a:p>
            <a:pPr marL="0" lvl="1" indent="0">
              <a:buNone/>
            </a:pPr>
            <a:r>
              <a:rPr lang="es-MX" sz="1400"/>
              <a:t>Los documentos son esenciales para cumplir con las regulaciones locales e internacionales en el comercio.</a:t>
            </a:r>
          </a:p>
          <a:p>
            <a:pPr marL="0" indent="0">
              <a:spcBef>
                <a:spcPts val="2500"/>
              </a:spcBef>
              <a:buNone/>
            </a:pPr>
            <a:r>
              <a:rPr lang="es-MX" sz="1400" b="1"/>
              <a:t>Facilitación de Aduanas</a:t>
            </a:r>
          </a:p>
          <a:p>
            <a:pPr marL="0" lvl="1" indent="0">
              <a:buNone/>
            </a:pPr>
            <a:r>
              <a:rPr lang="es-MX" sz="1400"/>
              <a:t>Contar con la documentación adecuada ayuda a facilitar el proceso en la aduana, evitando retrasos y problemas.</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Escribir una cotización para un automóvil">
            <a:extLst>
              <a:ext uri="{FF2B5EF4-FFF2-40B4-BE49-F238E27FC236}">
                <a16:creationId xmlns:a16="http://schemas.microsoft.com/office/drawing/2014/main" id="{FD40D624-9F11-4C9E-A447-97280034CCEC}"/>
              </a:ext>
            </a:extLst>
          </p:cNvPr>
          <p:cNvPicPr>
            <a:picLocks noGrp="1" noChangeAspect="1"/>
          </p:cNvPicPr>
          <p:nvPr>
            <p:ph sz="half" idx="1"/>
          </p:nvPr>
        </p:nvPicPr>
        <p:blipFill>
          <a:blip r:embed="rId3"/>
          <a:srcRect l="42635" r="17685" b="-1"/>
          <a:stretch>
            <a:fillRect/>
          </a:stretch>
        </p:blipFill>
        <p:spPr>
          <a:xfrm>
            <a:off x="8115300" y="10"/>
            <a:ext cx="4076700" cy="6857990"/>
          </a:xfrm>
          <a:prstGeom prst="rect">
            <a:avLst/>
          </a:prstGeom>
        </p:spPr>
      </p:pic>
    </p:spTree>
    <p:extLst>
      <p:ext uri="{BB962C8B-B14F-4D97-AF65-F5344CB8AC3E}">
        <p14:creationId xmlns:p14="http://schemas.microsoft.com/office/powerpoint/2010/main" val="3481649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A55127-8B88-1F93-2A6B-AAF16E217108}"/>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Logística y transporte internacional</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62F0F3F-142A-0B12-CA90-83D552073A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Importancia de la Logística</a:t>
            </a:r>
          </a:p>
          <a:p>
            <a:pPr marL="0" lvl="1" indent="0">
              <a:buNone/>
            </a:pPr>
            <a:r>
              <a:rPr lang="es-MX" sz="1400"/>
              <a:t>La logística es esencial para el comercio exterior, asegurando que los productos lleguen a su destino a tiempo y dentro del presupuesto.</a:t>
            </a:r>
          </a:p>
          <a:p>
            <a:pPr marL="0" indent="0">
              <a:spcBef>
                <a:spcPts val="2500"/>
              </a:spcBef>
              <a:buNone/>
            </a:pPr>
            <a:r>
              <a:rPr lang="es-MX" sz="1400" b="1"/>
              <a:t>Modos de Transporte</a:t>
            </a:r>
          </a:p>
          <a:p>
            <a:pPr marL="0" lvl="1" indent="0">
              <a:buNone/>
            </a:pPr>
            <a:r>
              <a:rPr lang="es-MX" sz="1400"/>
              <a:t>La elección del modo de transporte, ya sea marítimo, aéreo o terrestre, impacta directamente en los costos y en los tiempos de entrega.</a:t>
            </a:r>
          </a:p>
          <a:p>
            <a:pPr marL="0" indent="0">
              <a:spcBef>
                <a:spcPts val="2500"/>
              </a:spcBef>
              <a:buNone/>
            </a:pPr>
            <a:r>
              <a:rPr lang="es-MX" sz="1400" b="1"/>
              <a:t>Planificación Logística</a:t>
            </a:r>
          </a:p>
          <a:p>
            <a:pPr marL="0" lvl="1" indent="0">
              <a:buNone/>
            </a:pPr>
            <a:r>
              <a:rPr lang="es-MX" sz="1400"/>
              <a:t>Una planificación logística adecuada es clave para el éxito en las operaciones comerciales y mejora la eficiencia global del proceso.</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Buque de carga, camión, carretilla elevadora con contenedor de carga y avión volador.">
            <a:extLst>
              <a:ext uri="{FF2B5EF4-FFF2-40B4-BE49-F238E27FC236}">
                <a16:creationId xmlns:a16="http://schemas.microsoft.com/office/drawing/2014/main" id="{211E70AE-53F7-4049-8D99-4016DF43261A}"/>
              </a:ext>
            </a:extLst>
          </p:cNvPr>
          <p:cNvPicPr>
            <a:picLocks noGrp="1" noChangeAspect="1"/>
          </p:cNvPicPr>
          <p:nvPr>
            <p:ph sz="half" idx="1"/>
          </p:nvPr>
        </p:nvPicPr>
        <p:blipFill>
          <a:blip r:embed="rId3"/>
          <a:srcRect l="26883" r="33437" b="-1"/>
          <a:stretch>
            <a:fillRect/>
          </a:stretch>
        </p:blipFill>
        <p:spPr>
          <a:xfrm>
            <a:off x="8115300" y="10"/>
            <a:ext cx="4076700" cy="6857990"/>
          </a:xfrm>
          <a:prstGeom prst="rect">
            <a:avLst/>
          </a:prstGeom>
        </p:spPr>
      </p:pic>
    </p:spTree>
    <p:extLst>
      <p:ext uri="{BB962C8B-B14F-4D97-AF65-F5344CB8AC3E}">
        <p14:creationId xmlns:p14="http://schemas.microsoft.com/office/powerpoint/2010/main" val="23211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BB341E-D41C-F07A-31C0-0013FD6C13D4}"/>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Seguros y financiamiento en el comercio exterior</a:t>
            </a:r>
          </a:p>
        </p:txBody>
      </p:sp>
      <p:pic>
        <p:nvPicPr>
          <p:cNvPr id="5" name="Marcador de contenido 4" descr="Primer plano del globo terráqueo que se centra en Europa en la parte superior del gráfico circular y el gráfico.">
            <a:extLst>
              <a:ext uri="{FF2B5EF4-FFF2-40B4-BE49-F238E27FC236}">
                <a16:creationId xmlns:a16="http://schemas.microsoft.com/office/drawing/2014/main" id="{16E13D32-FBA5-47CC-992C-227AB5586C1F}"/>
              </a:ext>
            </a:extLst>
          </p:cNvPr>
          <p:cNvPicPr>
            <a:picLocks noGrp="1" noChangeAspect="1"/>
          </p:cNvPicPr>
          <p:nvPr>
            <p:ph sz="half" idx="1"/>
          </p:nvPr>
        </p:nvPicPr>
        <p:blipFill>
          <a:blip r:embed="rId3"/>
          <a:srcRect l="32658" r="26510"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31C464EE-A80E-B702-04E9-3B93478E239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Riesgos en el comercio exterior</a:t>
            </a:r>
          </a:p>
          <a:p>
            <a:pPr marL="0" lvl="1" indent="0">
              <a:buNone/>
            </a:pPr>
            <a:r>
              <a:rPr lang="es-MX" sz="1400"/>
              <a:t>El comercio exterior presenta diversos riesgos, incluyendo fluctuaciones del mercado y problemas logísticos, que pueden afectar las operaciones de una empresa.</a:t>
            </a:r>
          </a:p>
          <a:p>
            <a:pPr marL="0" indent="0">
              <a:spcBef>
                <a:spcPts val="2500"/>
              </a:spcBef>
              <a:buNone/>
            </a:pPr>
            <a:r>
              <a:rPr lang="es-MX" sz="1400" b="1"/>
              <a:t>Papel de los seguros</a:t>
            </a:r>
          </a:p>
          <a:p>
            <a:pPr marL="0" lvl="1" indent="0">
              <a:buNone/>
            </a:pPr>
            <a:r>
              <a:rPr lang="es-MX" sz="1400"/>
              <a:t>Los seguros adecuados ayudan a mitigar los riesgos asociados con el comercio internacional, garantizando que las empresas estén protegidas ante pérdidas inesperadas.</a:t>
            </a:r>
          </a:p>
          <a:p>
            <a:pPr marL="0" indent="0">
              <a:spcBef>
                <a:spcPts val="2500"/>
              </a:spcBef>
              <a:buNone/>
            </a:pPr>
            <a:r>
              <a:rPr lang="es-MX" sz="1400" b="1"/>
              <a:t>Opciones de financiamiento</a:t>
            </a:r>
          </a:p>
          <a:p>
            <a:pPr marL="0" lvl="1" indent="0">
              <a:buNone/>
            </a:pPr>
            <a:r>
              <a:rPr lang="es-MX" sz="1400"/>
              <a:t>El financiamiento es esencial para mantener la continuidad operativa en el comercio exterior, y existen diversas opciones que las empresas deben explorar.</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75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E6D91207-0932-A4D4-89FB-FB260391B5C9}"/>
              </a:ext>
            </a:extLst>
          </p:cNvPr>
          <p:cNvSpPr>
            <a:spLocks noGrp="1"/>
          </p:cNvSpPr>
          <p:nvPr>
            <p:ph type="ctrTitle"/>
          </p:nvPr>
        </p:nvSpPr>
        <p:spPr>
          <a:xfrm>
            <a:off x="695324" y="1145308"/>
            <a:ext cx="7600263" cy="4860947"/>
          </a:xfrm>
        </p:spPr>
        <p:txBody>
          <a:bodyPr anchor="b">
            <a:normAutofit/>
          </a:bodyPr>
          <a:lstStyle/>
          <a:p>
            <a:r>
              <a:rPr lang="es-CL" sz="7600"/>
              <a:t>Ventajas y desafíos del comercio exterior</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81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FB9565-C5EE-91FC-ECB9-7EC31E701226}"/>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sz="3700"/>
              <a:t>Beneficios económicos y oportunidades de mercado</a:t>
            </a:r>
          </a:p>
        </p:txBody>
      </p:sp>
      <p:pic>
        <p:nvPicPr>
          <p:cNvPr id="5" name="Marcador de contenido 4" descr="Pizarra">
            <a:extLst>
              <a:ext uri="{FF2B5EF4-FFF2-40B4-BE49-F238E27FC236}">
                <a16:creationId xmlns:a16="http://schemas.microsoft.com/office/drawing/2014/main" id="{ACF88BEC-7293-4737-9B8E-F1A8C3EF9EA8}"/>
              </a:ext>
            </a:extLst>
          </p:cNvPr>
          <p:cNvPicPr>
            <a:picLocks noGrp="1" noChangeAspect="1"/>
          </p:cNvPicPr>
          <p:nvPr>
            <p:ph sz="half" idx="1"/>
          </p:nvPr>
        </p:nvPicPr>
        <p:blipFill>
          <a:blip r:embed="rId3"/>
          <a:srcRect l="27968" r="27071"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6A544616-C95C-3D5A-9003-34177B5175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Acceso a Nuevos Mercados</a:t>
            </a:r>
          </a:p>
          <a:p>
            <a:pPr marL="0" lvl="1" indent="0">
              <a:buNone/>
            </a:pPr>
            <a:r>
              <a:rPr lang="es-MX" sz="1400"/>
              <a:t>El comercio exterior permite a las empresas acceder a nuevos mercados, ampliando su base de clientes potenciales y aumentando sus ventas.</a:t>
            </a:r>
          </a:p>
          <a:p>
            <a:pPr marL="0" indent="0">
              <a:spcBef>
                <a:spcPts val="2500"/>
              </a:spcBef>
              <a:buNone/>
            </a:pPr>
            <a:r>
              <a:rPr lang="es-MX" sz="1400" b="1"/>
              <a:t>Economías de Escala</a:t>
            </a:r>
          </a:p>
          <a:p>
            <a:pPr marL="0" lvl="1" indent="0">
              <a:buNone/>
            </a:pPr>
            <a:r>
              <a:rPr lang="es-MX" sz="1400"/>
              <a:t>Al participar en el comercio internacional, las empresas pueden alcanzar economías de escala, reduciendo costos y mejorando la eficiencia operativa.</a:t>
            </a:r>
          </a:p>
          <a:p>
            <a:pPr marL="0" indent="0">
              <a:spcBef>
                <a:spcPts val="2500"/>
              </a:spcBef>
              <a:buNone/>
            </a:pPr>
            <a:r>
              <a:rPr lang="es-MX" sz="1400" b="1"/>
              <a:t>Diversificación de Ingresos</a:t>
            </a:r>
          </a:p>
          <a:p>
            <a:pPr marL="0" lvl="1" indent="0">
              <a:buNone/>
            </a:pPr>
            <a:r>
              <a:rPr lang="es-MX" sz="1400"/>
              <a:t>El comercio exterior permite a las empresas diversificar sus fuentes de ingresos, mitigando riesgos y mejorando la estabilidad financiera a largo plazo.</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85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E48C55-8895-9AEE-B9D0-EEEC359C95B8}"/>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Riesgos y desafíos comunes</a:t>
            </a:r>
          </a:p>
        </p:txBody>
      </p:sp>
      <p:pic>
        <p:nvPicPr>
          <p:cNvPr id="5" name="Marcador de contenido 4" descr="Un hombre atado en un globo terráqueo.">
            <a:extLst>
              <a:ext uri="{FF2B5EF4-FFF2-40B4-BE49-F238E27FC236}">
                <a16:creationId xmlns:a16="http://schemas.microsoft.com/office/drawing/2014/main" id="{061ADDB6-CF1B-438A-B95F-B996C441592F}"/>
              </a:ext>
            </a:extLst>
          </p:cNvPr>
          <p:cNvPicPr>
            <a:picLocks noGrp="1" noChangeAspect="1"/>
          </p:cNvPicPr>
          <p:nvPr>
            <p:ph sz="half" idx="1"/>
          </p:nvPr>
        </p:nvPicPr>
        <p:blipFill>
          <a:blip r:embed="rId3"/>
          <a:srcRect l="11269" r="13210"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69A1F20-EFEE-40A9-111B-A8EE4F07D94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Fluctuaciones en Tasas de Cambio</a:t>
            </a:r>
          </a:p>
          <a:p>
            <a:pPr marL="0" lvl="1" indent="0">
              <a:buNone/>
            </a:pPr>
            <a:r>
              <a:rPr lang="es-MX" sz="1400"/>
              <a:t>Las variaciones en las tasas de cambio pueden afectar los costos y la rentabilidad de las transacciones comerciales internacionales.</a:t>
            </a:r>
          </a:p>
          <a:p>
            <a:pPr marL="0" indent="0">
              <a:spcBef>
                <a:spcPts val="2500"/>
              </a:spcBef>
              <a:buNone/>
            </a:pPr>
            <a:r>
              <a:rPr lang="es-MX" sz="1400" b="1"/>
              <a:t>Riesgos Políticos</a:t>
            </a:r>
          </a:p>
          <a:p>
            <a:pPr marL="0" lvl="1" indent="0">
              <a:buNone/>
            </a:pPr>
            <a:r>
              <a:rPr lang="es-MX" sz="1400"/>
              <a:t>Los riesgos políticos, como inestabilidad gubernamental o cambios en políticas, pueden impactar el comercio exterior y la inversión.</a:t>
            </a:r>
          </a:p>
          <a:p>
            <a:pPr marL="0" indent="0">
              <a:spcBef>
                <a:spcPts val="2500"/>
              </a:spcBef>
              <a:buNone/>
            </a:pPr>
            <a:r>
              <a:rPr lang="es-MX" sz="1400" b="1"/>
              <a:t>Problemas Logísticos</a:t>
            </a:r>
          </a:p>
          <a:p>
            <a:pPr marL="0" lvl="1" indent="0">
              <a:buNone/>
            </a:pPr>
            <a:r>
              <a:rPr lang="es-MX" sz="1400"/>
              <a:t>Los problemas logísticos, como retrasos en el transporte y aduanas, pueden complicar el comercio internacional y afectar el tiempo de entrega.</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94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4F9FE8-CD90-52F8-4C17-960E7EC8F46C}"/>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Estrategias para mitigar riesgos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7ECB5C6B-458E-C43E-B071-3199B194C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Diversificación de Proveedores</a:t>
            </a:r>
          </a:p>
          <a:p>
            <a:pPr marL="0" lvl="1" indent="0">
              <a:buNone/>
            </a:pPr>
            <a:r>
              <a:rPr lang="es-MX" sz="1400"/>
              <a:t>La diversificación de proveedores ayuda a las empresas a reducir la dependencia de un solo proveedor y a minimizar riesgos en la cadena de suministro.</a:t>
            </a:r>
          </a:p>
          <a:p>
            <a:pPr marL="0" indent="0">
              <a:spcBef>
                <a:spcPts val="2500"/>
              </a:spcBef>
              <a:buNone/>
            </a:pPr>
            <a:r>
              <a:rPr lang="es-MX" sz="1400" b="1"/>
              <a:t>Contratos Inteligentes</a:t>
            </a:r>
          </a:p>
          <a:p>
            <a:pPr marL="0" lvl="1" indent="0">
              <a:buNone/>
            </a:pPr>
            <a:r>
              <a:rPr lang="es-MX" sz="1400"/>
              <a:t>El uso de contratos inteligentes permite a las empresas automatizar acuerdos y transacciones, aumentando la eficiencia y reduciendo el riesgo de incumplimiento.</a:t>
            </a:r>
          </a:p>
          <a:p>
            <a:pPr marL="0" indent="0">
              <a:spcBef>
                <a:spcPts val="2500"/>
              </a:spcBef>
              <a:buNone/>
            </a:pPr>
            <a:r>
              <a:rPr lang="es-MX" sz="1400" b="1"/>
              <a:t>Contratación de Seguros</a:t>
            </a:r>
          </a:p>
          <a:p>
            <a:pPr marL="0" lvl="1" indent="0">
              <a:buNone/>
            </a:pPr>
            <a:r>
              <a:rPr lang="es-MX" sz="1400"/>
              <a:t>Contratar seguros específicos ayuda a las empresas a protegerse contra pérdidas financieras derivadas de riesgos en el comercio exterior.</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Palabra de riesgo en bloque de madera">
            <a:extLst>
              <a:ext uri="{FF2B5EF4-FFF2-40B4-BE49-F238E27FC236}">
                <a16:creationId xmlns:a16="http://schemas.microsoft.com/office/drawing/2014/main" id="{CB55D1D7-3774-44D1-925A-EBBACB2F05E7}"/>
              </a:ext>
            </a:extLst>
          </p:cNvPr>
          <p:cNvPicPr>
            <a:picLocks noGrp="1" noChangeAspect="1"/>
          </p:cNvPicPr>
          <p:nvPr>
            <p:ph sz="half" idx="1"/>
          </p:nvPr>
        </p:nvPicPr>
        <p:blipFill>
          <a:blip r:embed="rId3"/>
          <a:srcRect l="28880" r="31440" b="-1"/>
          <a:stretch>
            <a:fillRect/>
          </a:stretch>
        </p:blipFill>
        <p:spPr>
          <a:xfrm>
            <a:off x="8115300" y="10"/>
            <a:ext cx="4076700" cy="6857990"/>
          </a:xfrm>
          <a:prstGeom prst="rect">
            <a:avLst/>
          </a:prstGeom>
        </p:spPr>
      </p:pic>
    </p:spTree>
    <p:extLst>
      <p:ext uri="{BB962C8B-B14F-4D97-AF65-F5344CB8AC3E}">
        <p14:creationId xmlns:p14="http://schemas.microsoft.com/office/powerpoint/2010/main" val="73625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3F64A54D-7C15-42FF-402E-6B08527D7A29}"/>
              </a:ext>
            </a:extLst>
          </p:cNvPr>
          <p:cNvSpPr>
            <a:spLocks noGrp="1"/>
          </p:cNvSpPr>
          <p:nvPr>
            <p:ph type="ctrTitle"/>
          </p:nvPr>
        </p:nvSpPr>
        <p:spPr>
          <a:xfrm>
            <a:off x="695324" y="1145308"/>
            <a:ext cx="7600263" cy="4860947"/>
          </a:xfrm>
        </p:spPr>
        <p:txBody>
          <a:bodyPr anchor="b">
            <a:normAutofit/>
          </a:bodyPr>
          <a:lstStyle/>
          <a:p>
            <a:r>
              <a:rPr lang="es-CL" sz="7600"/>
              <a:t>Tendencias y futuro del comercio exterior</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053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7075A1-0C20-5DDE-3DC9-F3A981165C2D}"/>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a:t>Temas a Tratar</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97BC97AD-0B03-22B3-AB32-30783223146A}"/>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04088" y="2221994"/>
            <a:ext cx="6766560" cy="3739896"/>
          </a:xfrm>
        </p:spPr>
        <p:txBody>
          <a:bodyPr vert="horz" lIns="91440" tIns="45720" rIns="91440" bIns="45720" rtlCol="0">
            <a:normAutofit/>
          </a:bodyPr>
          <a:lstStyle/>
          <a:p>
            <a:r>
              <a:rPr lang="en-US"/>
              <a:t>Conceptos básicos del comercio exterior</a:t>
            </a:r>
          </a:p>
          <a:p>
            <a:r>
              <a:rPr lang="en-US"/>
              <a:t>Regulación y normativa internacional</a:t>
            </a:r>
          </a:p>
          <a:p>
            <a:r>
              <a:rPr lang="en-US"/>
              <a:t>Proceso de exportación e importación</a:t>
            </a:r>
          </a:p>
          <a:p>
            <a:r>
              <a:rPr lang="en-US"/>
              <a:t>Ventajas y desafíos del comercio exterior</a:t>
            </a:r>
          </a:p>
          <a:p>
            <a:r>
              <a:rPr lang="en-US"/>
              <a:t>Tendencias y futuro del comercio exterior</a:t>
            </a:r>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Globo terráqueo y países">
            <a:extLst>
              <a:ext uri="{FF2B5EF4-FFF2-40B4-BE49-F238E27FC236}">
                <a16:creationId xmlns:a16="http://schemas.microsoft.com/office/drawing/2014/main" id="{5BE0C050-45B4-43F5-AA10-5FAFC99D6DE6}"/>
              </a:ext>
            </a:extLst>
          </p:cNvPr>
          <p:cNvPicPr>
            <a:picLocks noGrp="1" noChangeAspect="1"/>
          </p:cNvPicPr>
          <p:nvPr>
            <p:ph sz="half" idx="1"/>
          </p:nvPr>
        </p:nvPicPr>
        <p:blipFill>
          <a:blip r:embed="rId3"/>
          <a:srcRect l="11633" r="48687" b="-1"/>
          <a:stretch>
            <a:fillRect/>
          </a:stretch>
        </p:blipFill>
        <p:spPr>
          <a:xfrm>
            <a:off x="8115300" y="10"/>
            <a:ext cx="4076700" cy="6857990"/>
          </a:xfrm>
          <a:prstGeom prst="rect">
            <a:avLst/>
          </a:prstGeom>
        </p:spPr>
      </p:pic>
    </p:spTree>
    <p:extLst>
      <p:ext uri="{BB962C8B-B14F-4D97-AF65-F5344CB8AC3E}">
        <p14:creationId xmlns:p14="http://schemas.microsoft.com/office/powerpoint/2010/main" val="1613760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4CB4F4-20CD-7255-01CA-40DF6F311F36}"/>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Impacto de la globalización</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746F009-E21F-F84B-148B-5552EB0385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Crecimiento del Comercio Exterior</a:t>
            </a:r>
          </a:p>
          <a:p>
            <a:pPr marL="0" lvl="1" indent="0">
              <a:buNone/>
            </a:pPr>
            <a:r>
              <a:rPr lang="es-MX" sz="1400"/>
              <a:t>La globalización ha impulsado el crecimiento del comercio exterior al eliminar barreras y facilitar el intercambio internacional.</a:t>
            </a:r>
          </a:p>
          <a:p>
            <a:pPr marL="0" indent="0">
              <a:spcBef>
                <a:spcPts val="2500"/>
              </a:spcBef>
              <a:buNone/>
            </a:pPr>
            <a:r>
              <a:rPr lang="es-MX" sz="1400" b="1"/>
              <a:t>Interconexión de Mercados</a:t>
            </a:r>
          </a:p>
          <a:p>
            <a:pPr marL="0" lvl="1" indent="0">
              <a:buNone/>
            </a:pPr>
            <a:r>
              <a:rPr lang="es-MX" sz="1400"/>
              <a:t>La interconexión entre mercados ha permitido a las empresas acceder a nuevas oportunidades y recursos globales.</a:t>
            </a:r>
          </a:p>
          <a:p>
            <a:pPr marL="0" indent="0">
              <a:spcBef>
                <a:spcPts val="2500"/>
              </a:spcBef>
              <a:buNone/>
            </a:pPr>
            <a:r>
              <a:rPr lang="es-MX" sz="1400" b="1"/>
              <a:t>Expansión Empresarial</a:t>
            </a:r>
          </a:p>
          <a:p>
            <a:pPr marL="0" lvl="1" indent="0">
              <a:buNone/>
            </a:pPr>
            <a:r>
              <a:rPr lang="es-MX" sz="1400"/>
              <a:t>Las empresas han podido expandir sus operaciones a nivel global, aumentando su base de consumidores y creando nuevas estrategias.</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Gráficos financieros digitales en 3D">
            <a:extLst>
              <a:ext uri="{FF2B5EF4-FFF2-40B4-BE49-F238E27FC236}">
                <a16:creationId xmlns:a16="http://schemas.microsoft.com/office/drawing/2014/main" id="{3006EE7F-523B-4693-97B5-27D40138C55C}"/>
              </a:ext>
            </a:extLst>
          </p:cNvPr>
          <p:cNvPicPr>
            <a:picLocks noGrp="1" noChangeAspect="1"/>
          </p:cNvPicPr>
          <p:nvPr>
            <p:ph sz="half" idx="1"/>
          </p:nvPr>
        </p:nvPicPr>
        <p:blipFill>
          <a:blip r:embed="rId3"/>
          <a:srcRect l="38525" r="15256" b="-2"/>
          <a:stretch>
            <a:fillRect/>
          </a:stretch>
        </p:blipFill>
        <p:spPr>
          <a:xfrm>
            <a:off x="8115300" y="10"/>
            <a:ext cx="4076700" cy="6857990"/>
          </a:xfrm>
          <a:prstGeom prst="rect">
            <a:avLst/>
          </a:prstGeom>
        </p:spPr>
      </p:pic>
    </p:spTree>
    <p:extLst>
      <p:ext uri="{BB962C8B-B14F-4D97-AF65-F5344CB8AC3E}">
        <p14:creationId xmlns:p14="http://schemas.microsoft.com/office/powerpoint/2010/main" val="2546954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D073105-7DBE-2A96-1C06-CEE3B12E9955}"/>
              </a:ext>
            </a:extLst>
          </p:cNvPr>
          <p:cNvSpPr>
            <a:spLocks noGrp="1"/>
          </p:cNvSpPr>
          <p:nvPr>
            <p:ph type="title"/>
          </p:nvPr>
        </p:nvSpPr>
        <p:spPr>
          <a:xfrm>
            <a:off x="702129" y="914760"/>
            <a:ext cx="2806615" cy="3543764"/>
          </a:xfrm>
        </p:spPr>
        <p:txBody>
          <a:bodyPr>
            <a:normAutofit/>
          </a:bodyPr>
          <a:lstStyle/>
          <a:p>
            <a:pPr>
              <a:lnSpc>
                <a:spcPct val="90000"/>
              </a:lnSpc>
            </a:pPr>
            <a:r>
              <a:rPr lang="es-CL" sz="2800"/>
              <a:t>Innovaciones tecnológicas en el comercio internacional</a:t>
            </a:r>
          </a:p>
        </p:txBody>
      </p:sp>
      <p:graphicFrame>
        <p:nvGraphicFramePr>
          <p:cNvPr id="4" name="Marcador de contenido 4">
            <a:extLst>
              <a:ext uri="{FF2B5EF4-FFF2-40B4-BE49-F238E27FC236}">
                <a16:creationId xmlns:a16="http://schemas.microsoft.com/office/drawing/2014/main" id="{1B5C65C1-359F-4171-A7BA-793317A50431}"/>
              </a:ext>
            </a:extLst>
          </p:cNvPr>
          <p:cNvGraphicFramePr>
            <a:graphicFrameLocks noGrp="1"/>
          </p:cNvGraphicFramePr>
          <p:nvPr>
            <p:ph idx="1"/>
            <p:extLst>
              <p:ext uri="{D42A27DB-BD31-4B8C-83A1-F6EECF244321}">
                <p14:modId xmlns:p14="http://schemas.microsoft.com/office/powerpoint/2010/main" val="4342615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902149" y="978558"/>
          <a:ext cx="7591859" cy="509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77800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376556-6FD2-E3C9-2CB3-32C098C206ED}"/>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sz="3100"/>
              <a:t>Perspectivas futuras y evolución del comercio exterior</a:t>
            </a:r>
          </a:p>
        </p:txBody>
      </p:sp>
      <p:pic>
        <p:nvPicPr>
          <p:cNvPr id="5" name="Marcador de contenido 4" descr="Mapa digital con fondo de fuga de luz">
            <a:extLst>
              <a:ext uri="{FF2B5EF4-FFF2-40B4-BE49-F238E27FC236}">
                <a16:creationId xmlns:a16="http://schemas.microsoft.com/office/drawing/2014/main" id="{8E0C1F8A-9554-4BC2-8699-6F9A13DD7CE0}"/>
              </a:ext>
            </a:extLst>
          </p:cNvPr>
          <p:cNvPicPr>
            <a:picLocks noGrp="1" noChangeAspect="1"/>
          </p:cNvPicPr>
          <p:nvPr>
            <p:ph sz="half" idx="1"/>
          </p:nvPr>
        </p:nvPicPr>
        <p:blipFill>
          <a:blip r:embed="rId3"/>
          <a:srcRect l="34619" r="24549"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2E19C5C5-B57E-13C5-3444-0B9CDF5A7D7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Evolución del comercio internacional</a:t>
            </a:r>
          </a:p>
          <a:p>
            <a:pPr marL="0" lvl="1" indent="0">
              <a:buNone/>
            </a:pPr>
            <a:r>
              <a:rPr lang="es-MX" sz="1400"/>
              <a:t>El comercio internacional está en constante cambio, impulsado por la tecnología, la política y las economías emergentes.</a:t>
            </a:r>
          </a:p>
          <a:p>
            <a:pPr marL="0" indent="0">
              <a:spcBef>
                <a:spcPts val="2500"/>
              </a:spcBef>
              <a:buNone/>
            </a:pPr>
            <a:r>
              <a:rPr lang="es-MX" sz="1400" b="1"/>
              <a:t>Adaptación empresarial</a:t>
            </a:r>
          </a:p>
          <a:p>
            <a:pPr marL="0" lvl="1" indent="0">
              <a:buNone/>
            </a:pPr>
            <a:r>
              <a:rPr lang="es-MX" sz="1400"/>
              <a:t>Las empresas deben adaptarse a nuevas realidades globales para mantenerse competitivas y relevantes en el mercado.</a:t>
            </a:r>
          </a:p>
          <a:p>
            <a:pPr marL="0" indent="0">
              <a:spcBef>
                <a:spcPts val="2500"/>
              </a:spcBef>
              <a:buNone/>
            </a:pPr>
            <a:r>
              <a:rPr lang="es-MX" sz="1400" b="1"/>
              <a:t>Tendencias emergentes</a:t>
            </a:r>
          </a:p>
          <a:p>
            <a:pPr marL="0" lvl="1" indent="0">
              <a:buNone/>
            </a:pPr>
            <a:r>
              <a:rPr lang="es-MX" sz="1400"/>
              <a:t>El seguimiento de las tendencias emergentes en el comercio exterior es vital para una estrategia empresarial exitosa a largo plazo.</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64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F908EDC7-3640-1ECA-7DF1-ED171FE3DF21}"/>
              </a:ext>
            </a:extLst>
          </p:cNvPr>
          <p:cNvSpPr>
            <a:spLocks noGrp="1"/>
          </p:cNvSpPr>
          <p:nvPr>
            <p:ph type="title"/>
          </p:nvPr>
        </p:nvSpPr>
        <p:spPr>
          <a:xfrm>
            <a:off x="700636" y="1280538"/>
            <a:ext cx="7995130" cy="1408176"/>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C0B92B9E-0A4E-144A-6DCB-90F33C9B5A86}"/>
              </a:ext>
            </a:extLst>
          </p:cNvPr>
          <p:cNvGraphicFramePr>
            <a:graphicFrameLocks noGrp="1"/>
          </p:cNvGraphicFramePr>
          <p:nvPr>
            <p:ph idx="1"/>
            <p:extLst>
              <p:ext uri="{D42A27DB-BD31-4B8C-83A1-F6EECF244321}">
                <p14:modId xmlns:p14="http://schemas.microsoft.com/office/powerpoint/2010/main" val="412433070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4091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A81157C4-1C6A-CAA9-EB62-F736B6947270}"/>
              </a:ext>
            </a:extLst>
          </p:cNvPr>
          <p:cNvSpPr>
            <a:spLocks noGrp="1"/>
          </p:cNvSpPr>
          <p:nvPr>
            <p:ph type="ctrTitle"/>
          </p:nvPr>
        </p:nvSpPr>
        <p:spPr>
          <a:xfrm>
            <a:off x="695324" y="1145308"/>
            <a:ext cx="7600263" cy="4860947"/>
          </a:xfrm>
        </p:spPr>
        <p:txBody>
          <a:bodyPr anchor="b">
            <a:normAutofit/>
          </a:bodyPr>
          <a:lstStyle/>
          <a:p>
            <a:r>
              <a:rPr lang="es-CL" sz="7600"/>
              <a:t>Conceptos básicos del comercio exterior</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590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5B4BAD-72C1-278D-5EA3-68FF0D23BD3A}"/>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Definición y alcance del comercio exterior</a:t>
            </a:r>
          </a:p>
        </p:txBody>
      </p:sp>
      <p:pic>
        <p:nvPicPr>
          <p:cNvPr id="5" name="Marcador de contenido 4" descr="Contenedores de transporte de carga en una pila y en un semirremolque en un puerto">
            <a:extLst>
              <a:ext uri="{FF2B5EF4-FFF2-40B4-BE49-F238E27FC236}">
                <a16:creationId xmlns:a16="http://schemas.microsoft.com/office/drawing/2014/main" id="{ADA86F99-F424-4039-80B5-E33E48968026}"/>
              </a:ext>
            </a:extLst>
          </p:cNvPr>
          <p:cNvPicPr>
            <a:picLocks noGrp="1" noChangeAspect="1"/>
          </p:cNvPicPr>
          <p:nvPr>
            <p:ph sz="half" idx="1"/>
          </p:nvPr>
        </p:nvPicPr>
        <p:blipFill>
          <a:blip r:embed="rId3"/>
          <a:srcRect l="37145" r="16976"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ECF04CC8-623B-0AE7-F344-E85519E5D72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Transacciones Comerciales Internacionales</a:t>
            </a:r>
          </a:p>
          <a:p>
            <a:pPr marL="0" lvl="1" indent="0">
              <a:buNone/>
            </a:pPr>
            <a:r>
              <a:rPr lang="es-MX" sz="1400"/>
              <a:t>El comercio exterior involucra todas las transacciones comerciales que se llevan a cabo entre diferentes países, facilitando intercambios globales.</a:t>
            </a:r>
          </a:p>
          <a:p>
            <a:pPr marL="0" indent="0">
              <a:spcBef>
                <a:spcPts val="2500"/>
              </a:spcBef>
              <a:buNone/>
            </a:pPr>
            <a:r>
              <a:rPr lang="es-MX" sz="1400" b="1"/>
              <a:t>Importación y Exportación</a:t>
            </a:r>
          </a:p>
          <a:p>
            <a:pPr marL="0" lvl="1" indent="0">
              <a:buNone/>
            </a:pPr>
            <a:r>
              <a:rPr lang="es-MX" sz="1400"/>
              <a:t>Incluye la importación de bienes y la exportación de productos, lo que permite a los países acceder a recursos y mercados diversos.</a:t>
            </a:r>
          </a:p>
          <a:p>
            <a:pPr marL="0" indent="0">
              <a:spcBef>
                <a:spcPts val="2500"/>
              </a:spcBef>
              <a:buNone/>
            </a:pPr>
            <a:r>
              <a:rPr lang="es-MX" sz="1400" b="1"/>
              <a:t>Impacto en la Economía</a:t>
            </a:r>
          </a:p>
          <a:p>
            <a:pPr marL="0" lvl="1" indent="0">
              <a:buNone/>
            </a:pPr>
            <a:r>
              <a:rPr lang="es-MX" sz="1400"/>
              <a:t>El comercio exterior genera ingresos y empleo, y su alcance se extiende a múltiples industrias y sectores económicos.</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40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5A2D67-2485-6F93-5C1B-ED5A643B8CB7}"/>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sz="3700"/>
              <a:t>Diferencias entre comercio interior y exterior</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08D3705D-06A0-2482-CFDD-0E61ECA0D98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Definición de Comercio Interior</a:t>
            </a:r>
          </a:p>
          <a:p>
            <a:pPr marL="0" lvl="1" indent="0">
              <a:buNone/>
            </a:pPr>
            <a:r>
              <a:rPr lang="es-MX" sz="1400"/>
              <a:t>El comercio interior se refiere a todas las transacciones comerciales que ocurren dentro de un único país, facilitando el intercambio de bienes y servicios locales.</a:t>
            </a:r>
          </a:p>
          <a:p>
            <a:pPr marL="0" indent="0">
              <a:spcBef>
                <a:spcPts val="2500"/>
              </a:spcBef>
              <a:buNone/>
            </a:pPr>
            <a:r>
              <a:rPr lang="es-MX" sz="1400" b="1"/>
              <a:t>Definición de Comercio Exterior</a:t>
            </a:r>
          </a:p>
          <a:p>
            <a:pPr marL="0" lvl="1" indent="0">
              <a:buNone/>
            </a:pPr>
            <a:r>
              <a:rPr lang="es-MX" sz="1400"/>
              <a:t>El comercio exterior implica transacciones entre diferentes países, lo que introduce factores adicionales como regulaciones y tarifas aduaneras.</a:t>
            </a:r>
          </a:p>
          <a:p>
            <a:pPr marL="0" indent="0">
              <a:spcBef>
                <a:spcPts val="2500"/>
              </a:spcBef>
              <a:buNone/>
            </a:pPr>
            <a:r>
              <a:rPr lang="es-MX" sz="1400" b="1"/>
              <a:t>Complejidad en Comercio Exterior</a:t>
            </a:r>
          </a:p>
          <a:p>
            <a:pPr marL="0" lvl="1" indent="0">
              <a:buNone/>
            </a:pPr>
            <a:r>
              <a:rPr lang="es-MX" sz="1400"/>
              <a:t>El comercio exterior conlleva una mayor complejidad debido a las diversas regulaciones, leyes y logísticas que deben ser gestionadas en varios países.</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Mapa mundial de exposición múltiple, se han eliminado todos los logotipos en los contenedores de carga.">
            <a:extLst>
              <a:ext uri="{FF2B5EF4-FFF2-40B4-BE49-F238E27FC236}">
                <a16:creationId xmlns:a16="http://schemas.microsoft.com/office/drawing/2014/main" id="{C8A711DA-FF77-47A0-94D1-0FCD0EF8E031}"/>
              </a:ext>
            </a:extLst>
          </p:cNvPr>
          <p:cNvPicPr>
            <a:picLocks noGrp="1" noChangeAspect="1"/>
          </p:cNvPicPr>
          <p:nvPr>
            <p:ph sz="half" idx="1"/>
          </p:nvPr>
        </p:nvPicPr>
        <p:blipFill>
          <a:blip r:embed="rId3"/>
          <a:srcRect l="33683" r="26637" b="-1"/>
          <a:stretch>
            <a:fillRect/>
          </a:stretch>
        </p:blipFill>
        <p:spPr>
          <a:xfrm>
            <a:off x="8115300" y="10"/>
            <a:ext cx="4076700" cy="6857990"/>
          </a:xfrm>
          <a:prstGeom prst="rect">
            <a:avLst/>
          </a:prstGeom>
        </p:spPr>
      </p:pic>
    </p:spTree>
    <p:extLst>
      <p:ext uri="{BB962C8B-B14F-4D97-AF65-F5344CB8AC3E}">
        <p14:creationId xmlns:p14="http://schemas.microsoft.com/office/powerpoint/2010/main" val="336284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E9B685-CB3A-68F5-4E29-B894DD8E13D7}"/>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Importancia económica del comercio exterior</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3444C1A-C24A-EDF1-79D2-193B8A64F05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s-MX" sz="1400" b="1"/>
              <a:t>Crecimiento Económico</a:t>
            </a:r>
          </a:p>
          <a:p>
            <a:pPr marL="0" lvl="1" indent="0">
              <a:buNone/>
            </a:pPr>
            <a:r>
              <a:rPr lang="es-MX" sz="1400"/>
              <a:t>El comercio exterior es fundamental para el crecimiento económico de un país, impulsando la producción y el empleo.</a:t>
            </a:r>
          </a:p>
          <a:p>
            <a:pPr marL="0" indent="0">
              <a:spcBef>
                <a:spcPts val="2500"/>
              </a:spcBef>
              <a:buNone/>
            </a:pPr>
            <a:r>
              <a:rPr lang="es-MX" sz="1400" b="1"/>
              <a:t>Acceso a Mercados</a:t>
            </a:r>
          </a:p>
          <a:p>
            <a:pPr marL="0" lvl="1" indent="0">
              <a:buNone/>
            </a:pPr>
            <a:r>
              <a:rPr lang="es-MX" sz="1400"/>
              <a:t>Permite que las empresas accedan a mercados más amplios, aumentando sus oportunidades de ventas y expansión.</a:t>
            </a:r>
          </a:p>
          <a:p>
            <a:pPr marL="0" indent="0">
              <a:spcBef>
                <a:spcPts val="2500"/>
              </a:spcBef>
              <a:buNone/>
            </a:pPr>
            <a:r>
              <a:rPr lang="es-MX" sz="1400" b="1"/>
              <a:t>Transferencia de Tecnología</a:t>
            </a:r>
          </a:p>
          <a:p>
            <a:pPr marL="0" lvl="1" indent="0">
              <a:buNone/>
            </a:pPr>
            <a:r>
              <a:rPr lang="es-MX" sz="1400"/>
              <a:t>El comercio exterior facilita la transferencia de tecnología y conocimientos entre países, mejorando la competitividad.</a:t>
            </a:r>
            <a:endParaRPr lang="es-CL" sz="140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Mapa del mundo">
            <a:extLst>
              <a:ext uri="{FF2B5EF4-FFF2-40B4-BE49-F238E27FC236}">
                <a16:creationId xmlns:a16="http://schemas.microsoft.com/office/drawing/2014/main" id="{5BBFD202-7C83-4FE1-B2CD-6F5902BF1A33}"/>
              </a:ext>
            </a:extLst>
          </p:cNvPr>
          <p:cNvPicPr>
            <a:picLocks noGrp="1" noChangeAspect="1"/>
          </p:cNvPicPr>
          <p:nvPr>
            <p:ph sz="half" idx="1"/>
          </p:nvPr>
        </p:nvPicPr>
        <p:blipFill>
          <a:blip r:embed="rId3"/>
          <a:srcRect l="34858" r="31704"/>
          <a:stretch>
            <a:fillRect/>
          </a:stretch>
        </p:blipFill>
        <p:spPr>
          <a:xfrm>
            <a:off x="8115300" y="10"/>
            <a:ext cx="4076700" cy="6857990"/>
          </a:xfrm>
          <a:prstGeom prst="rect">
            <a:avLst/>
          </a:prstGeom>
        </p:spPr>
      </p:pic>
    </p:spTree>
    <p:extLst>
      <p:ext uri="{BB962C8B-B14F-4D97-AF65-F5344CB8AC3E}">
        <p14:creationId xmlns:p14="http://schemas.microsoft.com/office/powerpoint/2010/main" val="1646966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49AFA417-CE2F-C01E-2CE4-65171A439A4B}"/>
              </a:ext>
            </a:extLst>
          </p:cNvPr>
          <p:cNvSpPr>
            <a:spLocks noGrp="1"/>
          </p:cNvSpPr>
          <p:nvPr>
            <p:ph type="ctrTitle"/>
          </p:nvPr>
        </p:nvSpPr>
        <p:spPr>
          <a:xfrm>
            <a:off x="695324" y="1145308"/>
            <a:ext cx="7600263" cy="4860947"/>
          </a:xfrm>
        </p:spPr>
        <p:txBody>
          <a:bodyPr anchor="b">
            <a:normAutofit/>
          </a:bodyPr>
          <a:lstStyle/>
          <a:p>
            <a:r>
              <a:rPr lang="es-CL" sz="7600"/>
              <a:t>Regulación y normativa internacional</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79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C615C3-1395-E4DC-A012-810F67D10238}"/>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sz="3700"/>
              <a:t>Acuerdos comerciales y tratados internacionales</a:t>
            </a:r>
          </a:p>
        </p:txBody>
      </p:sp>
      <p:pic>
        <p:nvPicPr>
          <p:cNvPr id="5" name="Marcador de contenido 4" descr="Icono de apretón de manos estilizado de Irán - EE. UU. sobre superficie blanca.">
            <a:extLst>
              <a:ext uri="{FF2B5EF4-FFF2-40B4-BE49-F238E27FC236}">
                <a16:creationId xmlns:a16="http://schemas.microsoft.com/office/drawing/2014/main" id="{05B93A7D-F2DE-431D-B3EE-CAE01BB4F533}"/>
              </a:ext>
            </a:extLst>
          </p:cNvPr>
          <p:cNvPicPr>
            <a:picLocks noGrp="1" noChangeAspect="1"/>
          </p:cNvPicPr>
          <p:nvPr>
            <p:ph sz="half" idx="1"/>
          </p:nvPr>
        </p:nvPicPr>
        <p:blipFill>
          <a:blip r:embed="rId3"/>
          <a:srcRect l="32873" r="21247"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6289AF01-B25D-BAD6-44DC-E459F28DFB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Facilitación del Comercio</a:t>
            </a:r>
          </a:p>
          <a:p>
            <a:pPr marL="0" lvl="1" indent="0">
              <a:buNone/>
            </a:pPr>
            <a:r>
              <a:rPr lang="es-MX" sz="1400"/>
              <a:t>Los acuerdos comerciales permiten que los países realicen transacciones más fácilmente, lo que impulsa el comercio internacional y el crecimiento económico.</a:t>
            </a:r>
          </a:p>
          <a:p>
            <a:pPr marL="0" indent="0">
              <a:spcBef>
                <a:spcPts val="2500"/>
              </a:spcBef>
              <a:buNone/>
            </a:pPr>
            <a:r>
              <a:rPr lang="es-MX" sz="1400" b="1"/>
              <a:t>Eliminación de Aranceles</a:t>
            </a:r>
          </a:p>
          <a:p>
            <a:pPr marL="0" lvl="1" indent="0">
              <a:buNone/>
            </a:pPr>
            <a:r>
              <a:rPr lang="es-MX" sz="1400"/>
              <a:t>Estos tratados pueden eliminar aranceles, lo que reduce los costos para los importadores y exportadores, beneficiando a los consumidores también.</a:t>
            </a:r>
          </a:p>
          <a:p>
            <a:pPr marL="0" indent="0">
              <a:spcBef>
                <a:spcPts val="2500"/>
              </a:spcBef>
              <a:buNone/>
            </a:pPr>
            <a:r>
              <a:rPr lang="es-MX" sz="1400" b="1"/>
              <a:t>Marco Regulatorio Común</a:t>
            </a:r>
          </a:p>
          <a:p>
            <a:pPr marL="0" lvl="1" indent="0">
              <a:buNone/>
            </a:pPr>
            <a:r>
              <a:rPr lang="es-MX" sz="1400"/>
              <a:t>Los acuerdos también crean un marco regulatorio que ayuda a las naciones a manejar el comercio de manera más eficiente y predecible.</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58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770F76-A027-35AC-850B-36CD98ABC867}"/>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Organismos reguladores y su función</a:t>
            </a:r>
          </a:p>
        </p:txBody>
      </p:sp>
      <p:pic>
        <p:nvPicPr>
          <p:cNvPr id="5" name="Marcador de contenido 4" descr="Mapa mundial de exposición múltiple, se han eliminado todos los logotipos en los contenedores de carga.">
            <a:extLst>
              <a:ext uri="{FF2B5EF4-FFF2-40B4-BE49-F238E27FC236}">
                <a16:creationId xmlns:a16="http://schemas.microsoft.com/office/drawing/2014/main" id="{FEFF9941-1794-4150-B0B3-3661433E9E8B}"/>
              </a:ext>
            </a:extLst>
          </p:cNvPr>
          <p:cNvPicPr>
            <a:picLocks noGrp="1" noChangeAspect="1"/>
          </p:cNvPicPr>
          <p:nvPr>
            <p:ph sz="half" idx="1"/>
          </p:nvPr>
        </p:nvPicPr>
        <p:blipFill>
          <a:blip r:embed="rId3"/>
          <a:srcRect l="33500" r="25667"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75920DBD-B1D9-30F0-42FA-E98759BE056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s-MX" sz="1400" b="1"/>
              <a:t>Supervisión de Normas Comerciales</a:t>
            </a:r>
          </a:p>
          <a:p>
            <a:pPr marL="0" lvl="1" indent="0">
              <a:buNone/>
            </a:pPr>
            <a:r>
              <a:rPr lang="es-MX" sz="1400"/>
              <a:t>Los organismos reguladores supervisan el cumplimiento de las normas comerciales internacionales para garantizar un comercio justo entre países.</a:t>
            </a:r>
          </a:p>
          <a:p>
            <a:pPr marL="0" indent="0">
              <a:spcBef>
                <a:spcPts val="2500"/>
              </a:spcBef>
              <a:buNone/>
            </a:pPr>
            <a:r>
              <a:rPr lang="es-MX" sz="1400" b="1"/>
              <a:t>Resolución de Disputas</a:t>
            </a:r>
          </a:p>
          <a:p>
            <a:pPr marL="0" lvl="1" indent="0">
              <a:buNone/>
            </a:pPr>
            <a:r>
              <a:rPr lang="es-MX" sz="1400"/>
              <a:t>Las organizaciones reguladoras facilitan la resolución de disputas entre países, asegurando que se sigan los procedimientos adecuados.</a:t>
            </a:r>
          </a:p>
          <a:p>
            <a:pPr marL="0" indent="0">
              <a:spcBef>
                <a:spcPts val="2500"/>
              </a:spcBef>
              <a:buNone/>
            </a:pPr>
            <a:r>
              <a:rPr lang="es-MX" sz="1400" b="1"/>
              <a:t>Facilitación del Comercio</a:t>
            </a:r>
          </a:p>
          <a:p>
            <a:pPr marL="0" lvl="1" indent="0">
              <a:buNone/>
            </a:pPr>
            <a:r>
              <a:rPr lang="es-MX" sz="1400"/>
              <a:t>Estos organismos también ayudan a facilitar el comercio internacional, promoviendo un entorno comercial estable y predecible.</a:t>
            </a:r>
            <a:endParaRPr lang="es-CL" sz="140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93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2604</Words>
  <Application>Microsoft Office PowerPoint</Application>
  <PresentationFormat>Panorámica</PresentationFormat>
  <Paragraphs>171</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Aptos</vt:lpstr>
      <vt:lpstr>Arial</vt:lpstr>
      <vt:lpstr>Calisto MT</vt:lpstr>
      <vt:lpstr>Neue Haas Grotesk Text Pro</vt:lpstr>
      <vt:lpstr>Univers Condensed</vt:lpstr>
      <vt:lpstr>ChronicleVTI</vt:lpstr>
      <vt:lpstr>Introducción al Comercio Exterior: Fundamentos y Prácticas</vt:lpstr>
      <vt:lpstr>Temas a Tratar</vt:lpstr>
      <vt:lpstr>Conceptos básicos del comercio exterior</vt:lpstr>
      <vt:lpstr>Definición y alcance del comercio exterior</vt:lpstr>
      <vt:lpstr>Diferencias entre comercio interior y exterior</vt:lpstr>
      <vt:lpstr>Importancia económica del comercio exterior</vt:lpstr>
      <vt:lpstr>Regulación y normativa internacional</vt:lpstr>
      <vt:lpstr>Acuerdos comerciales y tratados internacionales</vt:lpstr>
      <vt:lpstr>Organismos reguladores y su función</vt:lpstr>
      <vt:lpstr>Principales regulaciones y barreras comerciales</vt:lpstr>
      <vt:lpstr>Proceso de exportación e importación</vt:lpstr>
      <vt:lpstr>Procedimientos y documentación necesaria</vt:lpstr>
      <vt:lpstr>Logística y transporte internacional</vt:lpstr>
      <vt:lpstr>Seguros y financiamiento en el comercio exterior</vt:lpstr>
      <vt:lpstr>Ventajas y desafíos del comercio exterior</vt:lpstr>
      <vt:lpstr>Beneficios económicos y oportunidades de mercado</vt:lpstr>
      <vt:lpstr>Riesgos y desafíos comunes</vt:lpstr>
      <vt:lpstr>Estrategias para mitigar riesgos</vt:lpstr>
      <vt:lpstr>Tendencias y futuro del comercio exterior</vt:lpstr>
      <vt:lpstr>Impacto de la globalización</vt:lpstr>
      <vt:lpstr>Innovaciones tecnológicas en el comercio internacional</vt:lpstr>
      <vt:lpstr>Perspectivas futuras y evolución del comercio exterior</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2025-07-02T20:49:20Z</dcterms:created>
  <dcterms:modified xsi:type="dcterms:W3CDTF">2025-07-02T20:53:43Z</dcterms:modified>
</cp:coreProperties>
</file>