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étodos para clasificar correctamente una mercancía" id="{29A39011-B2B1-4EE6-8D85-12D995980F29}">
          <p14:sldIdLst>
            <p14:sldId id="2561"/>
            <p14:sldId id="2562"/>
          </p14:sldIdLst>
        </p14:section>
        <p14:section name="Introducción a la clasificación de mercancías" id="{101278A1-E680-4139-9669-7CA9664CEC3A}">
          <p14:sldIdLst>
            <p14:sldId id="2563"/>
            <p14:sldId id="2564"/>
            <p14:sldId id="2565"/>
            <p14:sldId id="2566"/>
          </p14:sldIdLst>
        </p14:section>
        <p14:section name="Sistema armonizado de clasificación de mercancías" id="{378C775A-42E4-447C-9E51-BDC531025722}">
          <p14:sldIdLst>
            <p14:sldId id="2567"/>
            <p14:sldId id="2568"/>
            <p14:sldId id="2569"/>
            <p14:sldId id="2570"/>
          </p14:sldIdLst>
        </p14:section>
        <p14:section name="Métodos de clasificación arancelaria" id="{39E3E525-A5C6-41E4-A00D-CBBC3EA5C0B5}">
          <p14:sldIdLst>
            <p14:sldId id="2571"/>
            <p14:sldId id="2572"/>
            <p14:sldId id="2573"/>
            <p14:sldId id="2574"/>
          </p14:sldIdLst>
        </p14:section>
        <p14:section name="Herramientas y recursos para la clasificación de mercancías" id="{9EFBF2B9-791A-40E0-9452-3198DFC78BA4}">
          <p14:sldIdLst>
            <p14:sldId id="2575"/>
            <p14:sldId id="2576"/>
            <p14:sldId id="2577"/>
            <p14:sldId id="2578"/>
          </p14:sldIdLst>
        </p14:section>
        <p14:section name="Casos prácticos y ejemplos" id="{BA0DBEE6-2103-46F5-801D-B50C08C7C767}">
          <p14:sldIdLst>
            <p14:sldId id="2579"/>
            <p14:sldId id="2580"/>
            <p14:sldId id="2581"/>
            <p14:sldId id="2582"/>
          </p14:sldIdLst>
        </p14:section>
        <p14:section name="Conclusión" id="{46484CD5-62E0-4DD2-A7A3-258D9D25D503}">
          <p14:sldIdLst>
            <p14:sldId id="25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ata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ata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1A2E08-6464-41C1-B8AC-9AF8F183590D}"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s-CL"/>
        </a:p>
      </dgm:t>
    </dgm:pt>
    <dgm:pt modelId="{F879A430-681A-4EAA-9A72-B3BD06439754}">
      <dgm:prSet/>
      <dgm:spPr/>
      <dgm:t>
        <a:bodyPr/>
        <a:lstStyle/>
        <a:p>
          <a:pPr>
            <a:lnSpc>
              <a:spcPct val="100000"/>
            </a:lnSpc>
            <a:defRPr b="1"/>
          </a:pPr>
          <a:r>
            <a:rPr lang="es-CL"/>
            <a:t>Análisis de Descripción</a:t>
          </a:r>
        </a:p>
      </dgm:t>
    </dgm:pt>
    <dgm:pt modelId="{DB40678C-E116-4B9F-AFB2-D81306459713}" type="parTrans" cxnId="{8E1CDF11-0664-4CD5-A516-C5F6EE6B20F3}">
      <dgm:prSet/>
      <dgm:spPr/>
      <dgm:t>
        <a:bodyPr/>
        <a:lstStyle/>
        <a:p>
          <a:endParaRPr lang="es-CL"/>
        </a:p>
      </dgm:t>
    </dgm:pt>
    <dgm:pt modelId="{26C70B38-94A4-4E56-9791-179D57A4DB29}" type="sibTrans" cxnId="{8E1CDF11-0664-4CD5-A516-C5F6EE6B20F3}">
      <dgm:prSet/>
      <dgm:spPr/>
      <dgm:t>
        <a:bodyPr/>
        <a:lstStyle/>
        <a:p>
          <a:pPr>
            <a:lnSpc>
              <a:spcPct val="100000"/>
            </a:lnSpc>
            <a:defRPr b="1"/>
          </a:pPr>
          <a:endParaRPr lang="es-CL"/>
        </a:p>
      </dgm:t>
    </dgm:pt>
    <dgm:pt modelId="{8A5333F8-02DE-495F-9CCA-D9105C93B241}">
      <dgm:prSet/>
      <dgm:spPr/>
      <dgm:t>
        <a:bodyPr/>
        <a:lstStyle/>
        <a:p>
          <a:pPr>
            <a:lnSpc>
              <a:spcPct val="100000"/>
            </a:lnSpc>
          </a:pPr>
          <a:r>
            <a:rPr lang="es-CL"/>
            <a:t>El análisis detallado de la descripción de la mercancía es crucial para determinar su clasificación correcta y evitar errores.</a:t>
          </a:r>
        </a:p>
      </dgm:t>
    </dgm:pt>
    <dgm:pt modelId="{2C1522DC-45BF-4E04-B6BB-CC79F302B036}" type="parTrans" cxnId="{2BAEEA9A-B6CB-4D38-A777-FC78C7C8AE18}">
      <dgm:prSet/>
      <dgm:spPr/>
      <dgm:t>
        <a:bodyPr/>
        <a:lstStyle/>
        <a:p>
          <a:endParaRPr lang="es-CL"/>
        </a:p>
      </dgm:t>
    </dgm:pt>
    <dgm:pt modelId="{FC75BADC-8A99-49FD-85B3-6E2276340639}" type="sibTrans" cxnId="{2BAEEA9A-B6CB-4D38-A777-FC78C7C8AE18}">
      <dgm:prSet/>
      <dgm:spPr/>
      <dgm:t>
        <a:bodyPr/>
        <a:lstStyle/>
        <a:p>
          <a:endParaRPr lang="es-CL"/>
        </a:p>
      </dgm:t>
    </dgm:pt>
    <dgm:pt modelId="{7B7B0EC4-EADF-4C15-9383-B9672A1D3693}">
      <dgm:prSet/>
      <dgm:spPr/>
      <dgm:t>
        <a:bodyPr/>
        <a:lstStyle/>
        <a:p>
          <a:pPr>
            <a:lnSpc>
              <a:spcPct val="100000"/>
            </a:lnSpc>
            <a:defRPr b="1"/>
          </a:pPr>
          <a:r>
            <a:rPr lang="es-CL"/>
            <a:t>Importancia de los Detalles</a:t>
          </a:r>
        </a:p>
      </dgm:t>
    </dgm:pt>
    <dgm:pt modelId="{A5D76FAD-0AB5-48E4-92F2-9578D76284FD}" type="parTrans" cxnId="{29A20A7D-C72B-4861-B170-FE7056319F8D}">
      <dgm:prSet/>
      <dgm:spPr/>
      <dgm:t>
        <a:bodyPr/>
        <a:lstStyle/>
        <a:p>
          <a:endParaRPr lang="es-CL"/>
        </a:p>
      </dgm:t>
    </dgm:pt>
    <dgm:pt modelId="{2595A85C-0F01-4BFD-8115-5150F3FB456D}" type="sibTrans" cxnId="{29A20A7D-C72B-4861-B170-FE7056319F8D}">
      <dgm:prSet/>
      <dgm:spPr/>
      <dgm:t>
        <a:bodyPr/>
        <a:lstStyle/>
        <a:p>
          <a:pPr>
            <a:lnSpc>
              <a:spcPct val="100000"/>
            </a:lnSpc>
            <a:defRPr b="1"/>
          </a:pPr>
          <a:endParaRPr lang="es-CL"/>
        </a:p>
      </dgm:t>
    </dgm:pt>
    <dgm:pt modelId="{ABD6C76F-D191-4EB8-929D-7A1490132B97}">
      <dgm:prSet/>
      <dgm:spPr/>
      <dgm:t>
        <a:bodyPr/>
        <a:lstStyle/>
        <a:p>
          <a:pPr>
            <a:lnSpc>
              <a:spcPct val="100000"/>
            </a:lnSpc>
          </a:pPr>
          <a:r>
            <a:rPr lang="es-CL"/>
            <a:t>Proporcionar detalles precisos y completos sobre el producto es esencial para garantizar una clasificación adecuada y precisa.</a:t>
          </a:r>
        </a:p>
      </dgm:t>
    </dgm:pt>
    <dgm:pt modelId="{BB966D5D-CDCA-4FFF-BFAE-CDD79E6FDC13}" type="parTrans" cxnId="{3EF219C7-68E0-42C2-B4B5-ECB21E430B66}">
      <dgm:prSet/>
      <dgm:spPr/>
      <dgm:t>
        <a:bodyPr/>
        <a:lstStyle/>
        <a:p>
          <a:endParaRPr lang="es-CL"/>
        </a:p>
      </dgm:t>
    </dgm:pt>
    <dgm:pt modelId="{0A41B567-FEE5-49E0-B3A0-A28D7A002A81}" type="sibTrans" cxnId="{3EF219C7-68E0-42C2-B4B5-ECB21E430B66}">
      <dgm:prSet/>
      <dgm:spPr/>
      <dgm:t>
        <a:bodyPr/>
        <a:lstStyle/>
        <a:p>
          <a:endParaRPr lang="es-CL"/>
        </a:p>
      </dgm:t>
    </dgm:pt>
    <dgm:pt modelId="{327C8BDF-5F33-452C-9BEC-A7341CF86147}">
      <dgm:prSet/>
      <dgm:spPr/>
      <dgm:t>
        <a:bodyPr/>
        <a:lstStyle/>
        <a:p>
          <a:pPr>
            <a:lnSpc>
              <a:spcPct val="100000"/>
            </a:lnSpc>
            <a:defRPr b="1"/>
          </a:pPr>
          <a:r>
            <a:rPr lang="es-CL"/>
            <a:t>Clasificación Precisa</a:t>
          </a:r>
        </a:p>
      </dgm:t>
    </dgm:pt>
    <dgm:pt modelId="{8040080A-050B-4B81-9FBF-9272A3D9E913}" type="parTrans" cxnId="{2D748000-B79F-4B27-A72D-E57564DA9E48}">
      <dgm:prSet/>
      <dgm:spPr/>
      <dgm:t>
        <a:bodyPr/>
        <a:lstStyle/>
        <a:p>
          <a:endParaRPr lang="es-CL"/>
        </a:p>
      </dgm:t>
    </dgm:pt>
    <dgm:pt modelId="{F65D6D0A-B2FF-471F-91B4-A5D7F1F0A444}" type="sibTrans" cxnId="{2D748000-B79F-4B27-A72D-E57564DA9E48}">
      <dgm:prSet/>
      <dgm:spPr/>
      <dgm:t>
        <a:bodyPr/>
        <a:lstStyle/>
        <a:p>
          <a:endParaRPr lang="es-CL"/>
        </a:p>
      </dgm:t>
    </dgm:pt>
    <dgm:pt modelId="{1987D589-4BE3-4912-9901-3B938FD92786}">
      <dgm:prSet/>
      <dgm:spPr/>
      <dgm:t>
        <a:bodyPr/>
        <a:lstStyle/>
        <a:p>
          <a:pPr>
            <a:lnSpc>
              <a:spcPct val="100000"/>
            </a:lnSpc>
          </a:pPr>
          <a:r>
            <a:rPr lang="es-CL"/>
            <a:t>Una clasificación adecuada ayuda a facilitar el comercio internacional y asegura el cumplimiento de regulaciones.</a:t>
          </a:r>
        </a:p>
      </dgm:t>
    </dgm:pt>
    <dgm:pt modelId="{E436E6FC-3E0F-4461-9D16-EFB072F7A923}" type="parTrans" cxnId="{70C64099-FBE5-4C51-83C0-2FD4C2345663}">
      <dgm:prSet/>
      <dgm:spPr/>
      <dgm:t>
        <a:bodyPr/>
        <a:lstStyle/>
        <a:p>
          <a:endParaRPr lang="es-CL"/>
        </a:p>
      </dgm:t>
    </dgm:pt>
    <dgm:pt modelId="{F424928C-3EBC-4B4F-9AE9-DEB8DBA8EA3C}" type="sibTrans" cxnId="{70C64099-FBE5-4C51-83C0-2FD4C2345663}">
      <dgm:prSet/>
      <dgm:spPr/>
      <dgm:t>
        <a:bodyPr/>
        <a:lstStyle/>
        <a:p>
          <a:endParaRPr lang="es-CL"/>
        </a:p>
      </dgm:t>
    </dgm:pt>
    <dgm:pt modelId="{85E32FE8-14FF-4617-BD80-C6485F9EADC6}" type="pres">
      <dgm:prSet presAssocID="{111A2E08-6464-41C1-B8AC-9AF8F183590D}" presName="Root" presStyleCnt="0">
        <dgm:presLayoutVars>
          <dgm:dir/>
          <dgm:resizeHandles val="exact"/>
        </dgm:presLayoutVars>
      </dgm:prSet>
      <dgm:spPr/>
    </dgm:pt>
    <dgm:pt modelId="{3ACE0023-072D-4A05-AD2B-CF175BFE93C8}" type="pres">
      <dgm:prSet presAssocID="{F879A430-681A-4EAA-9A72-B3BD06439754}" presName="Composite" presStyleCnt="0"/>
      <dgm:spPr/>
    </dgm:pt>
    <dgm:pt modelId="{DBD39250-55C3-4C16-85DA-7D6C4275485C}" type="pres">
      <dgm:prSet presAssocID="{F879A430-681A-4EAA-9A72-B3BD06439754}"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940" r="31309" b="-2"/>
          <a:stretch/>
        </a:blipFill>
      </dgm:spPr>
      <dgm:extLst>
        <a:ext uri="{E40237B7-FDA0-4F09-8148-C483321AD2D9}">
          <dgm14:cNvPr xmlns:dgm14="http://schemas.microsoft.com/office/drawing/2010/diagram" id="0" name="" descr="Números y finanzas"/>
        </a:ext>
      </dgm:extLst>
    </dgm:pt>
    <dgm:pt modelId="{53FE665A-5F42-4ACC-A5DE-D3BF34C616D4}" type="pres">
      <dgm:prSet presAssocID="{F879A430-681A-4EAA-9A72-B3BD06439754}" presName="Subtitle" presStyleLbl="revTx" presStyleIdx="0" presStyleCnt="6">
        <dgm:presLayoutVars>
          <dgm:chMax val="0"/>
          <dgm:bulletEnabled/>
        </dgm:presLayoutVars>
      </dgm:prSet>
      <dgm:spPr/>
    </dgm:pt>
    <dgm:pt modelId="{57742586-F459-4DCA-98A0-D4BDAA8B6CD9}" type="pres">
      <dgm:prSet presAssocID="{F879A430-681A-4EAA-9A72-B3BD06439754}" presName="Description" presStyleLbl="revTx" presStyleIdx="1" presStyleCnt="6">
        <dgm:presLayoutVars>
          <dgm:bulletEnabled/>
        </dgm:presLayoutVars>
      </dgm:prSet>
      <dgm:spPr/>
    </dgm:pt>
    <dgm:pt modelId="{9893F973-9DA0-43D1-8559-77D3EB7C3EF5}" type="pres">
      <dgm:prSet presAssocID="{26C70B38-94A4-4E56-9791-179D57A4DB29}" presName="sibTrans" presStyleLbl="sibTrans2D1" presStyleIdx="0" presStyleCnt="0"/>
      <dgm:spPr/>
    </dgm:pt>
    <dgm:pt modelId="{4E6068C9-3720-4CF6-8577-D1B3BE81AF53}" type="pres">
      <dgm:prSet presAssocID="{7B7B0EC4-EADF-4C15-9383-B9672A1D3693}" presName="Composite" presStyleCnt="0"/>
      <dgm:spPr/>
    </dgm:pt>
    <dgm:pt modelId="{7DE54CB3-DB25-4AE4-9BB9-6C3F0D294C40}" type="pres">
      <dgm:prSet presAssocID="{7B7B0EC4-EADF-4C15-9383-B9672A1D3693}"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5877" r="16870" b="-5"/>
          <a:stretch/>
        </a:blipFill>
      </dgm:spPr>
      <dgm:extLst>
        <a:ext uri="{E40237B7-FDA0-4F09-8148-C483321AD2D9}">
          <dgm14:cNvPr xmlns:dgm14="http://schemas.microsoft.com/office/drawing/2010/diagram" id="0" name="" descr="Estanterías de supermercado"/>
        </a:ext>
      </dgm:extLst>
    </dgm:pt>
    <dgm:pt modelId="{408CC807-99BD-406A-89C4-FEB4D1C73C15}" type="pres">
      <dgm:prSet presAssocID="{7B7B0EC4-EADF-4C15-9383-B9672A1D3693}" presName="Subtitle" presStyleLbl="revTx" presStyleIdx="2" presStyleCnt="6">
        <dgm:presLayoutVars>
          <dgm:chMax val="0"/>
          <dgm:bulletEnabled/>
        </dgm:presLayoutVars>
      </dgm:prSet>
      <dgm:spPr/>
    </dgm:pt>
    <dgm:pt modelId="{199A208B-ABD7-42BB-A18D-B7EDDD66D5B4}" type="pres">
      <dgm:prSet presAssocID="{7B7B0EC4-EADF-4C15-9383-B9672A1D3693}" presName="Description" presStyleLbl="revTx" presStyleIdx="3" presStyleCnt="6">
        <dgm:presLayoutVars>
          <dgm:bulletEnabled/>
        </dgm:presLayoutVars>
      </dgm:prSet>
      <dgm:spPr/>
    </dgm:pt>
    <dgm:pt modelId="{3B83981E-C27E-4E49-83BB-616C2550B8FF}" type="pres">
      <dgm:prSet presAssocID="{2595A85C-0F01-4BFD-8115-5150F3FB456D}" presName="sibTrans" presStyleLbl="sibTrans2D1" presStyleIdx="0" presStyleCnt="0"/>
      <dgm:spPr/>
    </dgm:pt>
    <dgm:pt modelId="{1A997E80-7D2B-4CEB-9D23-F92FFDEB11A3}" type="pres">
      <dgm:prSet presAssocID="{327C8BDF-5F33-452C-9BEC-A7341CF86147}" presName="Composite" presStyleCnt="0"/>
      <dgm:spPr/>
    </dgm:pt>
    <dgm:pt modelId="{AEBD13AA-39DA-4B14-85D7-31E020CB9B44}" type="pres">
      <dgm:prSet presAssocID="{327C8BDF-5F33-452C-9BEC-A7341CF86147}"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6198" r="22548" b="-6"/>
          <a:stretch/>
        </a:blipFill>
      </dgm:spPr>
      <dgm:extLst>
        <a:ext uri="{E40237B7-FDA0-4F09-8148-C483321AD2D9}">
          <dgm14:cNvPr xmlns:dgm14="http://schemas.microsoft.com/office/drawing/2010/diagram" id="0" name="" descr="Concepto de envío y logística, caja de carga"/>
        </a:ext>
      </dgm:extLst>
    </dgm:pt>
    <dgm:pt modelId="{1DC3C33B-877F-4E0A-8283-CEADF5653286}" type="pres">
      <dgm:prSet presAssocID="{327C8BDF-5F33-452C-9BEC-A7341CF86147}" presName="Subtitle" presStyleLbl="revTx" presStyleIdx="4" presStyleCnt="6">
        <dgm:presLayoutVars>
          <dgm:chMax val="0"/>
          <dgm:bulletEnabled/>
        </dgm:presLayoutVars>
      </dgm:prSet>
      <dgm:spPr/>
    </dgm:pt>
    <dgm:pt modelId="{57F54962-2D6F-4CD8-BB2D-DF99DEC5739E}" type="pres">
      <dgm:prSet presAssocID="{327C8BDF-5F33-452C-9BEC-A7341CF86147}" presName="Description" presStyleLbl="revTx" presStyleIdx="5" presStyleCnt="6">
        <dgm:presLayoutVars>
          <dgm:bulletEnabled/>
        </dgm:presLayoutVars>
      </dgm:prSet>
      <dgm:spPr/>
    </dgm:pt>
  </dgm:ptLst>
  <dgm:cxnLst>
    <dgm:cxn modelId="{2D748000-B79F-4B27-A72D-E57564DA9E48}" srcId="{111A2E08-6464-41C1-B8AC-9AF8F183590D}" destId="{327C8BDF-5F33-452C-9BEC-A7341CF86147}" srcOrd="2" destOrd="0" parTransId="{8040080A-050B-4B81-9FBF-9272A3D9E913}" sibTransId="{F65D6D0A-B2FF-471F-91B4-A5D7F1F0A444}"/>
    <dgm:cxn modelId="{8E1CDF11-0664-4CD5-A516-C5F6EE6B20F3}" srcId="{111A2E08-6464-41C1-B8AC-9AF8F183590D}" destId="{F879A430-681A-4EAA-9A72-B3BD06439754}" srcOrd="0" destOrd="0" parTransId="{DB40678C-E116-4B9F-AFB2-D81306459713}" sibTransId="{26C70B38-94A4-4E56-9791-179D57A4DB29}"/>
    <dgm:cxn modelId="{92770645-8AB2-44F1-8A45-A997A447FC8E}" type="presOf" srcId="{26C70B38-94A4-4E56-9791-179D57A4DB29}" destId="{9893F973-9DA0-43D1-8559-77D3EB7C3EF5}" srcOrd="0" destOrd="0" presId="urn:microsoft.com/office/officeart/2024/3/layout/verticalVisualTextBlock1"/>
    <dgm:cxn modelId="{4C6E1068-5FBB-47D5-B9E4-616D75034190}" type="presOf" srcId="{ABD6C76F-D191-4EB8-929D-7A1490132B97}" destId="{199A208B-ABD7-42BB-A18D-B7EDDD66D5B4}" srcOrd="0" destOrd="0" presId="urn:microsoft.com/office/officeart/2024/3/layout/verticalVisualTextBlock1"/>
    <dgm:cxn modelId="{29A20A7D-C72B-4861-B170-FE7056319F8D}" srcId="{111A2E08-6464-41C1-B8AC-9AF8F183590D}" destId="{7B7B0EC4-EADF-4C15-9383-B9672A1D3693}" srcOrd="1" destOrd="0" parTransId="{A5D76FAD-0AB5-48E4-92F2-9578D76284FD}" sibTransId="{2595A85C-0F01-4BFD-8115-5150F3FB456D}"/>
    <dgm:cxn modelId="{524AC198-51DC-42DE-8E88-7C7238F8E0DC}" type="presOf" srcId="{7B7B0EC4-EADF-4C15-9383-B9672A1D3693}" destId="{408CC807-99BD-406A-89C4-FEB4D1C73C15}" srcOrd="0" destOrd="0" presId="urn:microsoft.com/office/officeart/2024/3/layout/verticalVisualTextBlock1"/>
    <dgm:cxn modelId="{70C64099-FBE5-4C51-83C0-2FD4C2345663}" srcId="{327C8BDF-5F33-452C-9BEC-A7341CF86147}" destId="{1987D589-4BE3-4912-9901-3B938FD92786}" srcOrd="0" destOrd="0" parTransId="{E436E6FC-3E0F-4461-9D16-EFB072F7A923}" sibTransId="{F424928C-3EBC-4B4F-9AE9-DEB8DBA8EA3C}"/>
    <dgm:cxn modelId="{2BAEEA9A-B6CB-4D38-A777-FC78C7C8AE18}" srcId="{F879A430-681A-4EAA-9A72-B3BD06439754}" destId="{8A5333F8-02DE-495F-9CCA-D9105C93B241}" srcOrd="0" destOrd="0" parTransId="{2C1522DC-45BF-4E04-B6BB-CC79F302B036}" sibTransId="{FC75BADC-8A99-49FD-85B3-6E2276340639}"/>
    <dgm:cxn modelId="{762EC5BB-E43C-4021-A2A1-127FA63FACE3}" type="presOf" srcId="{327C8BDF-5F33-452C-9BEC-A7341CF86147}" destId="{1DC3C33B-877F-4E0A-8283-CEADF5653286}" srcOrd="0" destOrd="0" presId="urn:microsoft.com/office/officeart/2024/3/layout/verticalVisualTextBlock1"/>
    <dgm:cxn modelId="{D77C10C7-CD43-479C-A8B6-AB3EC89A1B92}" type="presOf" srcId="{2595A85C-0F01-4BFD-8115-5150F3FB456D}" destId="{3B83981E-C27E-4E49-83BB-616C2550B8FF}" srcOrd="0" destOrd="0" presId="urn:microsoft.com/office/officeart/2024/3/layout/verticalVisualTextBlock1"/>
    <dgm:cxn modelId="{3EF219C7-68E0-42C2-B4B5-ECB21E430B66}" srcId="{7B7B0EC4-EADF-4C15-9383-B9672A1D3693}" destId="{ABD6C76F-D191-4EB8-929D-7A1490132B97}" srcOrd="0" destOrd="0" parTransId="{BB966D5D-CDCA-4FFF-BFAE-CDD79E6FDC13}" sibTransId="{0A41B567-FEE5-49E0-B3A0-A28D7A002A81}"/>
    <dgm:cxn modelId="{507D48CF-9343-4AAB-A8EE-1AEF84E8A982}" type="presOf" srcId="{1987D589-4BE3-4912-9901-3B938FD92786}" destId="{57F54962-2D6F-4CD8-BB2D-DF99DEC5739E}" srcOrd="0" destOrd="0" presId="urn:microsoft.com/office/officeart/2024/3/layout/verticalVisualTextBlock1"/>
    <dgm:cxn modelId="{B97098D4-B685-4D94-BEEC-DADCED781C6A}" type="presOf" srcId="{8A5333F8-02DE-495F-9CCA-D9105C93B241}" destId="{57742586-F459-4DCA-98A0-D4BDAA8B6CD9}" srcOrd="0" destOrd="0" presId="urn:microsoft.com/office/officeart/2024/3/layout/verticalVisualTextBlock1"/>
    <dgm:cxn modelId="{426BD7D7-D654-4652-B1D5-77379B98A516}" type="presOf" srcId="{F879A430-681A-4EAA-9A72-B3BD06439754}" destId="{53FE665A-5F42-4ACC-A5DE-D3BF34C616D4}" srcOrd="0" destOrd="0" presId="urn:microsoft.com/office/officeart/2024/3/layout/verticalVisualTextBlock1"/>
    <dgm:cxn modelId="{631BB3E9-8553-436A-98B7-67CDC5A8F188}" type="presOf" srcId="{111A2E08-6464-41C1-B8AC-9AF8F183590D}" destId="{85E32FE8-14FF-4617-BD80-C6485F9EADC6}" srcOrd="0" destOrd="0" presId="urn:microsoft.com/office/officeart/2024/3/layout/verticalVisualTextBlock1"/>
    <dgm:cxn modelId="{558EA21F-9CA2-4B4A-89C9-7301A4FB4187}" type="presParOf" srcId="{85E32FE8-14FF-4617-BD80-C6485F9EADC6}" destId="{3ACE0023-072D-4A05-AD2B-CF175BFE93C8}" srcOrd="0" destOrd="0" presId="urn:microsoft.com/office/officeart/2024/3/layout/verticalVisualTextBlock1"/>
    <dgm:cxn modelId="{DB6855F7-F525-4E8D-8F04-D4DB9D3305C7}" type="presParOf" srcId="{3ACE0023-072D-4A05-AD2B-CF175BFE93C8}" destId="{DBD39250-55C3-4C16-85DA-7D6C4275485C}" srcOrd="0" destOrd="0" presId="urn:microsoft.com/office/officeart/2024/3/layout/verticalVisualTextBlock1"/>
    <dgm:cxn modelId="{1ABDDEFB-378F-45B1-9F0E-87A6B1403DED}" type="presParOf" srcId="{3ACE0023-072D-4A05-AD2B-CF175BFE93C8}" destId="{53FE665A-5F42-4ACC-A5DE-D3BF34C616D4}" srcOrd="1" destOrd="0" presId="urn:microsoft.com/office/officeart/2024/3/layout/verticalVisualTextBlock1"/>
    <dgm:cxn modelId="{74044932-2A4A-4185-8F82-FCF1C38BE88A}" type="presParOf" srcId="{3ACE0023-072D-4A05-AD2B-CF175BFE93C8}" destId="{57742586-F459-4DCA-98A0-D4BDAA8B6CD9}" srcOrd="2" destOrd="0" presId="urn:microsoft.com/office/officeart/2024/3/layout/verticalVisualTextBlock1"/>
    <dgm:cxn modelId="{692D015E-DA60-4D2D-AF44-43D7594C202D}" type="presParOf" srcId="{85E32FE8-14FF-4617-BD80-C6485F9EADC6}" destId="{9893F973-9DA0-43D1-8559-77D3EB7C3EF5}" srcOrd="1" destOrd="0" presId="urn:microsoft.com/office/officeart/2024/3/layout/verticalVisualTextBlock1"/>
    <dgm:cxn modelId="{54D485D7-D8E9-4799-A119-5FBF37F690AE}" type="presParOf" srcId="{85E32FE8-14FF-4617-BD80-C6485F9EADC6}" destId="{4E6068C9-3720-4CF6-8577-D1B3BE81AF53}" srcOrd="2" destOrd="0" presId="urn:microsoft.com/office/officeart/2024/3/layout/verticalVisualTextBlock1"/>
    <dgm:cxn modelId="{78A2A30F-15EE-46F8-8311-0424CE13AECC}" type="presParOf" srcId="{4E6068C9-3720-4CF6-8577-D1B3BE81AF53}" destId="{7DE54CB3-DB25-4AE4-9BB9-6C3F0D294C40}" srcOrd="0" destOrd="0" presId="urn:microsoft.com/office/officeart/2024/3/layout/verticalVisualTextBlock1"/>
    <dgm:cxn modelId="{C44AE8F7-0C50-42FC-97D7-DB91568DB562}" type="presParOf" srcId="{4E6068C9-3720-4CF6-8577-D1B3BE81AF53}" destId="{408CC807-99BD-406A-89C4-FEB4D1C73C15}" srcOrd="1" destOrd="0" presId="urn:microsoft.com/office/officeart/2024/3/layout/verticalVisualTextBlock1"/>
    <dgm:cxn modelId="{30A6779B-0B93-4DEB-A02F-D778ABDBA0A7}" type="presParOf" srcId="{4E6068C9-3720-4CF6-8577-D1B3BE81AF53}" destId="{199A208B-ABD7-42BB-A18D-B7EDDD66D5B4}" srcOrd="2" destOrd="0" presId="urn:microsoft.com/office/officeart/2024/3/layout/verticalVisualTextBlock1"/>
    <dgm:cxn modelId="{71645BFF-10C0-4B1D-B2A5-5354E4125B83}" type="presParOf" srcId="{85E32FE8-14FF-4617-BD80-C6485F9EADC6}" destId="{3B83981E-C27E-4E49-83BB-616C2550B8FF}" srcOrd="3" destOrd="0" presId="urn:microsoft.com/office/officeart/2024/3/layout/verticalVisualTextBlock1"/>
    <dgm:cxn modelId="{8DA6A26A-79D6-40F4-B642-3ED17FB7FD19}" type="presParOf" srcId="{85E32FE8-14FF-4617-BD80-C6485F9EADC6}" destId="{1A997E80-7D2B-4CEB-9D23-F92FFDEB11A3}" srcOrd="4" destOrd="0" presId="urn:microsoft.com/office/officeart/2024/3/layout/verticalVisualTextBlock1"/>
    <dgm:cxn modelId="{5B7B1C62-1CE2-41B3-AB0E-4D97BE8B0A0E}" type="presParOf" srcId="{1A997E80-7D2B-4CEB-9D23-F92FFDEB11A3}" destId="{AEBD13AA-39DA-4B14-85D7-31E020CB9B44}" srcOrd="0" destOrd="0" presId="urn:microsoft.com/office/officeart/2024/3/layout/verticalVisualTextBlock1"/>
    <dgm:cxn modelId="{37252BD0-DDC5-4AF1-A929-444448C368A7}" type="presParOf" srcId="{1A997E80-7D2B-4CEB-9D23-F92FFDEB11A3}" destId="{1DC3C33B-877F-4E0A-8283-CEADF5653286}" srcOrd="1" destOrd="0" presId="urn:microsoft.com/office/officeart/2024/3/layout/verticalVisualTextBlock1"/>
    <dgm:cxn modelId="{1628A406-86D3-4D71-B1A9-112AB0C4F285}" type="presParOf" srcId="{1A997E80-7D2B-4CEB-9D23-F92FFDEB11A3}" destId="{57F54962-2D6F-4CD8-BB2D-DF99DEC5739E}"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138B32-D50D-46B6-99AA-3270FF6F82B8}"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s-CL"/>
        </a:p>
      </dgm:t>
    </dgm:pt>
    <dgm:pt modelId="{F4A57634-6238-463D-A67B-F9543C467C03}">
      <dgm:prSet/>
      <dgm:spPr/>
      <dgm:t>
        <a:bodyPr/>
        <a:lstStyle/>
        <a:p>
          <a:pPr>
            <a:lnSpc>
              <a:spcPct val="100000"/>
            </a:lnSpc>
            <a:defRPr b="1"/>
          </a:pPr>
          <a:r>
            <a:rPr lang="es-CL"/>
            <a:t>Herramientas Digitales</a:t>
          </a:r>
        </a:p>
      </dgm:t>
    </dgm:pt>
    <dgm:pt modelId="{E65C20FF-11AA-4D5A-97DD-D1844CB38E0E}" type="parTrans" cxnId="{47867AE9-220F-413C-82DA-29C38E09CA9F}">
      <dgm:prSet/>
      <dgm:spPr/>
      <dgm:t>
        <a:bodyPr/>
        <a:lstStyle/>
        <a:p>
          <a:endParaRPr lang="es-CL"/>
        </a:p>
      </dgm:t>
    </dgm:pt>
    <dgm:pt modelId="{015E8665-E6DD-4882-8AB6-6E64B0C0E7D6}" type="sibTrans" cxnId="{47867AE9-220F-413C-82DA-29C38E09CA9F}">
      <dgm:prSet/>
      <dgm:spPr/>
      <dgm:t>
        <a:bodyPr/>
        <a:lstStyle/>
        <a:p>
          <a:pPr>
            <a:lnSpc>
              <a:spcPct val="100000"/>
            </a:lnSpc>
            <a:defRPr b="1"/>
          </a:pPr>
          <a:endParaRPr lang="es-CL"/>
        </a:p>
      </dgm:t>
    </dgm:pt>
    <dgm:pt modelId="{102668CA-A98E-4C50-82C4-955F254C8C91}">
      <dgm:prSet/>
      <dgm:spPr/>
      <dgm:t>
        <a:bodyPr/>
        <a:lstStyle/>
        <a:p>
          <a:pPr>
            <a:lnSpc>
              <a:spcPct val="100000"/>
            </a:lnSpc>
          </a:pPr>
          <a:r>
            <a:rPr lang="es-CL"/>
            <a:t>Las herramientas digitales son esenciales para optimizar el proceso de clasificación, permitiendo un acceso más efectivo a la información.</a:t>
          </a:r>
        </a:p>
      </dgm:t>
    </dgm:pt>
    <dgm:pt modelId="{A9247BE7-2E7C-4EBA-B18D-D8C89FD19329}" type="parTrans" cxnId="{33780F15-FF17-4028-AA0C-5FA37EF2FBB6}">
      <dgm:prSet/>
      <dgm:spPr/>
      <dgm:t>
        <a:bodyPr/>
        <a:lstStyle/>
        <a:p>
          <a:endParaRPr lang="es-CL"/>
        </a:p>
      </dgm:t>
    </dgm:pt>
    <dgm:pt modelId="{D6CDE5D4-9452-4209-9B91-1B85D05D0016}" type="sibTrans" cxnId="{33780F15-FF17-4028-AA0C-5FA37EF2FBB6}">
      <dgm:prSet/>
      <dgm:spPr/>
      <dgm:t>
        <a:bodyPr/>
        <a:lstStyle/>
        <a:p>
          <a:endParaRPr lang="es-CL"/>
        </a:p>
      </dgm:t>
    </dgm:pt>
    <dgm:pt modelId="{6C4EF9FD-F56B-4231-8319-78C8A8756EF1}">
      <dgm:prSet/>
      <dgm:spPr/>
      <dgm:t>
        <a:bodyPr/>
        <a:lstStyle/>
        <a:p>
          <a:pPr>
            <a:lnSpc>
              <a:spcPct val="100000"/>
            </a:lnSpc>
            <a:defRPr b="1"/>
          </a:pPr>
          <a:r>
            <a:rPr lang="es-CL"/>
            <a:t>Acceso a Información Actualizada</a:t>
          </a:r>
        </a:p>
      </dgm:t>
    </dgm:pt>
    <dgm:pt modelId="{0FE19994-E4DB-41A3-837F-8A1FFF925125}" type="parTrans" cxnId="{E323AFA7-BD76-4F6C-9385-EDBC0BB4B741}">
      <dgm:prSet/>
      <dgm:spPr/>
      <dgm:t>
        <a:bodyPr/>
        <a:lstStyle/>
        <a:p>
          <a:endParaRPr lang="es-CL"/>
        </a:p>
      </dgm:t>
    </dgm:pt>
    <dgm:pt modelId="{B0C7B499-F9AA-4F1F-BF92-33107306725E}" type="sibTrans" cxnId="{E323AFA7-BD76-4F6C-9385-EDBC0BB4B741}">
      <dgm:prSet/>
      <dgm:spPr/>
      <dgm:t>
        <a:bodyPr/>
        <a:lstStyle/>
        <a:p>
          <a:pPr>
            <a:lnSpc>
              <a:spcPct val="100000"/>
            </a:lnSpc>
            <a:defRPr b="1"/>
          </a:pPr>
          <a:endParaRPr lang="es-CL"/>
        </a:p>
      </dgm:t>
    </dgm:pt>
    <dgm:pt modelId="{B66DE06D-1D4D-44AB-B4CF-2636B665ECC1}">
      <dgm:prSet/>
      <dgm:spPr/>
      <dgm:t>
        <a:bodyPr/>
        <a:lstStyle/>
        <a:p>
          <a:pPr>
            <a:lnSpc>
              <a:spcPct val="100000"/>
            </a:lnSpc>
          </a:pPr>
          <a:r>
            <a:rPr lang="es-CL"/>
            <a:t>El uso de bases de datos asegura que la información esté siempre actualizada, mejorando la toma de decisiones en la clasificación.</a:t>
          </a:r>
        </a:p>
      </dgm:t>
    </dgm:pt>
    <dgm:pt modelId="{027FA98F-E81E-4734-BB23-F8AFE7D06162}" type="parTrans" cxnId="{539F76A1-E314-4250-8DC3-62A84EE36902}">
      <dgm:prSet/>
      <dgm:spPr/>
      <dgm:t>
        <a:bodyPr/>
        <a:lstStyle/>
        <a:p>
          <a:endParaRPr lang="es-CL"/>
        </a:p>
      </dgm:t>
    </dgm:pt>
    <dgm:pt modelId="{C5211D2D-202E-42F9-A674-A5FF3A40B4A2}" type="sibTrans" cxnId="{539F76A1-E314-4250-8DC3-62A84EE36902}">
      <dgm:prSet/>
      <dgm:spPr/>
      <dgm:t>
        <a:bodyPr/>
        <a:lstStyle/>
        <a:p>
          <a:endParaRPr lang="es-CL"/>
        </a:p>
      </dgm:t>
    </dgm:pt>
    <dgm:pt modelId="{CF4A6562-4743-4FA2-8875-66CBAFEE6738}">
      <dgm:prSet/>
      <dgm:spPr/>
      <dgm:t>
        <a:bodyPr/>
        <a:lstStyle/>
        <a:p>
          <a:pPr>
            <a:lnSpc>
              <a:spcPct val="100000"/>
            </a:lnSpc>
            <a:defRPr b="1"/>
          </a:pPr>
          <a:r>
            <a:rPr lang="es-CL"/>
            <a:t>Precisión en la Clasificación</a:t>
          </a:r>
        </a:p>
      </dgm:t>
    </dgm:pt>
    <dgm:pt modelId="{16643FF2-4F0B-4020-B11D-5035D3E3F9F4}" type="parTrans" cxnId="{B9BF725D-68BB-4657-BD0C-077A2BEC89B5}">
      <dgm:prSet/>
      <dgm:spPr/>
      <dgm:t>
        <a:bodyPr/>
        <a:lstStyle/>
        <a:p>
          <a:endParaRPr lang="es-CL"/>
        </a:p>
      </dgm:t>
    </dgm:pt>
    <dgm:pt modelId="{733B0BF9-B350-4D04-B091-737E387DC429}" type="sibTrans" cxnId="{B9BF725D-68BB-4657-BD0C-077A2BEC89B5}">
      <dgm:prSet/>
      <dgm:spPr/>
      <dgm:t>
        <a:bodyPr/>
        <a:lstStyle/>
        <a:p>
          <a:endParaRPr lang="es-CL"/>
        </a:p>
      </dgm:t>
    </dgm:pt>
    <dgm:pt modelId="{3AF65D14-3969-4045-8287-1DB99EE7DE2E}">
      <dgm:prSet/>
      <dgm:spPr/>
      <dgm:t>
        <a:bodyPr/>
        <a:lstStyle/>
        <a:p>
          <a:pPr>
            <a:lnSpc>
              <a:spcPct val="100000"/>
            </a:lnSpc>
          </a:pPr>
          <a:r>
            <a:rPr lang="es-CL"/>
            <a:t>El software de clasificación proporciona códigos estandarizados, lo que aumenta la precisión y eficiencia en el manejo de datos.</a:t>
          </a:r>
        </a:p>
      </dgm:t>
    </dgm:pt>
    <dgm:pt modelId="{C129D074-E38A-4A32-9BC6-8517D9949675}" type="parTrans" cxnId="{442EF5F8-9692-431C-9A93-358D5B461691}">
      <dgm:prSet/>
      <dgm:spPr/>
      <dgm:t>
        <a:bodyPr/>
        <a:lstStyle/>
        <a:p>
          <a:endParaRPr lang="es-CL"/>
        </a:p>
      </dgm:t>
    </dgm:pt>
    <dgm:pt modelId="{70A7CC96-080E-446C-BFA2-922B8A4AD2DE}" type="sibTrans" cxnId="{442EF5F8-9692-431C-9A93-358D5B461691}">
      <dgm:prSet/>
      <dgm:spPr/>
      <dgm:t>
        <a:bodyPr/>
        <a:lstStyle/>
        <a:p>
          <a:endParaRPr lang="es-CL"/>
        </a:p>
      </dgm:t>
    </dgm:pt>
    <dgm:pt modelId="{6B273CD6-956C-49D0-B2CE-B9900ABFF369}" type="pres">
      <dgm:prSet presAssocID="{A4138B32-D50D-46B6-99AA-3270FF6F82B8}" presName="Root" presStyleCnt="0">
        <dgm:presLayoutVars>
          <dgm:dir/>
          <dgm:resizeHandles val="exact"/>
        </dgm:presLayoutVars>
      </dgm:prSet>
      <dgm:spPr/>
    </dgm:pt>
    <dgm:pt modelId="{21C0D4BF-B07F-4C98-990E-702A89E4216E}" type="pres">
      <dgm:prSet presAssocID="{F4A57634-6238-463D-A67B-F9543C467C03}" presName="Composite" presStyleCnt="0"/>
      <dgm:spPr/>
    </dgm:pt>
    <dgm:pt modelId="{F342B161-4ADD-4C4F-8EC8-326175967564}" type="pres">
      <dgm:prSet presAssocID="{F4A57634-6238-463D-A67B-F9543C467C03}"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5399" r="18103" b="3"/>
          <a:stretch/>
        </a:blipFill>
      </dgm:spPr>
      <dgm:extLst>
        <a:ext uri="{E40237B7-FDA0-4F09-8148-C483321AD2D9}">
          <dgm14:cNvPr xmlns:dgm14="http://schemas.microsoft.com/office/drawing/2010/diagram" id="0" name="" descr="Racks de servidores y centros de datos"/>
        </a:ext>
      </dgm:extLst>
    </dgm:pt>
    <dgm:pt modelId="{5BACDB1F-0624-4F15-A16D-BB346169AB44}" type="pres">
      <dgm:prSet presAssocID="{F4A57634-6238-463D-A67B-F9543C467C03}" presName="Subtitle" presStyleLbl="revTx" presStyleIdx="0" presStyleCnt="6">
        <dgm:presLayoutVars>
          <dgm:chMax val="0"/>
          <dgm:bulletEnabled/>
        </dgm:presLayoutVars>
      </dgm:prSet>
      <dgm:spPr/>
    </dgm:pt>
    <dgm:pt modelId="{838EFA3E-CB3C-4730-8A57-57EEBFBEA8A4}" type="pres">
      <dgm:prSet presAssocID="{F4A57634-6238-463D-A67B-F9543C467C03}" presName="Description" presStyleLbl="revTx" presStyleIdx="1" presStyleCnt="6">
        <dgm:presLayoutVars>
          <dgm:bulletEnabled/>
        </dgm:presLayoutVars>
      </dgm:prSet>
      <dgm:spPr/>
    </dgm:pt>
    <dgm:pt modelId="{2C5057D6-6076-4512-ABB3-BBAB5FE7F560}" type="pres">
      <dgm:prSet presAssocID="{015E8665-E6DD-4882-8AB6-6E64B0C0E7D6}" presName="sibTrans" presStyleLbl="sibTrans2D1" presStyleIdx="0" presStyleCnt="0"/>
      <dgm:spPr/>
    </dgm:pt>
    <dgm:pt modelId="{EA43FCA9-B60F-43A6-B4E8-1EACC50C7C0C}" type="pres">
      <dgm:prSet presAssocID="{6C4EF9FD-F56B-4231-8319-78C8A8756EF1}" presName="Composite" presStyleCnt="0"/>
      <dgm:spPr/>
    </dgm:pt>
    <dgm:pt modelId="{D043474D-6F67-4A27-91EA-A5621796BE51}" type="pres">
      <dgm:prSet presAssocID="{6C4EF9FD-F56B-4231-8319-78C8A8756EF1}"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3154" r="11841" b="-6"/>
          <a:stretch/>
        </a:blipFill>
      </dgm:spPr>
      <dgm:extLst>
        <a:ext uri="{E40237B7-FDA0-4F09-8148-C483321AD2D9}">
          <dgm14:cNvPr xmlns:dgm14="http://schemas.microsoft.com/office/drawing/2010/diagram" id="0" name="" descr="Ordenadores de sobremesa conectados en red. Ver todos mis"/>
        </a:ext>
      </dgm:extLst>
    </dgm:pt>
    <dgm:pt modelId="{7F013E46-4826-46A5-8439-6E124EB0A46E}" type="pres">
      <dgm:prSet presAssocID="{6C4EF9FD-F56B-4231-8319-78C8A8756EF1}" presName="Subtitle" presStyleLbl="revTx" presStyleIdx="2" presStyleCnt="6">
        <dgm:presLayoutVars>
          <dgm:chMax val="0"/>
          <dgm:bulletEnabled/>
        </dgm:presLayoutVars>
      </dgm:prSet>
      <dgm:spPr/>
    </dgm:pt>
    <dgm:pt modelId="{B224B3B6-DC01-4542-BFD2-5BD5C0488947}" type="pres">
      <dgm:prSet presAssocID="{6C4EF9FD-F56B-4231-8319-78C8A8756EF1}" presName="Description" presStyleLbl="revTx" presStyleIdx="3" presStyleCnt="6">
        <dgm:presLayoutVars>
          <dgm:bulletEnabled/>
        </dgm:presLayoutVars>
      </dgm:prSet>
      <dgm:spPr/>
    </dgm:pt>
    <dgm:pt modelId="{BD288B96-28FA-4014-840B-4E7BC451B4E0}" type="pres">
      <dgm:prSet presAssocID="{B0C7B499-F9AA-4F1F-BF92-33107306725E}" presName="sibTrans" presStyleLbl="sibTrans2D1" presStyleIdx="0" presStyleCnt="0"/>
      <dgm:spPr/>
    </dgm:pt>
    <dgm:pt modelId="{5BE3F85A-F76E-4C47-B33C-96C3D1E2A340}" type="pres">
      <dgm:prSet presAssocID="{CF4A6562-4743-4FA2-8875-66CBAFEE6738}" presName="Composite" presStyleCnt="0"/>
      <dgm:spPr/>
    </dgm:pt>
    <dgm:pt modelId="{FE936119-2041-4284-85FB-E3F3E5088755}" type="pres">
      <dgm:prSet presAssocID="{CF4A6562-4743-4FA2-8875-66CBAFEE6738}"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7690" r="12310"/>
          <a:stretch/>
        </a:blipFill>
      </dgm:spPr>
      <dgm:extLst>
        <a:ext uri="{E40237B7-FDA0-4F09-8148-C483321AD2D9}">
          <dgm14:cNvPr xmlns:dgm14="http://schemas.microsoft.com/office/drawing/2010/diagram" id="0" name="" descr="Otras imágenes conceptuales de Negocios y Tecnología:"/>
        </a:ext>
      </dgm:extLst>
    </dgm:pt>
    <dgm:pt modelId="{667D3405-F1BA-4AF8-8D4E-D081BFDD191F}" type="pres">
      <dgm:prSet presAssocID="{CF4A6562-4743-4FA2-8875-66CBAFEE6738}" presName="Subtitle" presStyleLbl="revTx" presStyleIdx="4" presStyleCnt="6">
        <dgm:presLayoutVars>
          <dgm:chMax val="0"/>
          <dgm:bulletEnabled/>
        </dgm:presLayoutVars>
      </dgm:prSet>
      <dgm:spPr/>
    </dgm:pt>
    <dgm:pt modelId="{9BD79749-0AEF-4E81-9148-34608D0CCB2E}" type="pres">
      <dgm:prSet presAssocID="{CF4A6562-4743-4FA2-8875-66CBAFEE6738}" presName="Description" presStyleLbl="revTx" presStyleIdx="5" presStyleCnt="6">
        <dgm:presLayoutVars>
          <dgm:bulletEnabled/>
        </dgm:presLayoutVars>
      </dgm:prSet>
      <dgm:spPr/>
    </dgm:pt>
  </dgm:ptLst>
  <dgm:cxnLst>
    <dgm:cxn modelId="{33780F15-FF17-4028-AA0C-5FA37EF2FBB6}" srcId="{F4A57634-6238-463D-A67B-F9543C467C03}" destId="{102668CA-A98E-4C50-82C4-955F254C8C91}" srcOrd="0" destOrd="0" parTransId="{A9247BE7-2E7C-4EBA-B18D-D8C89FD19329}" sibTransId="{D6CDE5D4-9452-4209-9B91-1B85D05D0016}"/>
    <dgm:cxn modelId="{D759502F-DDDC-4811-BDFB-6A68514B7C29}" type="presOf" srcId="{A4138B32-D50D-46B6-99AA-3270FF6F82B8}" destId="{6B273CD6-956C-49D0-B2CE-B9900ABFF369}" srcOrd="0" destOrd="0" presId="urn:microsoft.com/office/officeart/2024/3/layout/verticalVisualTextBlock1"/>
    <dgm:cxn modelId="{D585E331-F338-4191-B310-383976BEBE51}" type="presOf" srcId="{B0C7B499-F9AA-4F1F-BF92-33107306725E}" destId="{BD288B96-28FA-4014-840B-4E7BC451B4E0}" srcOrd="0" destOrd="0" presId="urn:microsoft.com/office/officeart/2024/3/layout/verticalVisualTextBlock1"/>
    <dgm:cxn modelId="{99F0B75B-E7F8-4315-AFC9-7DE08B965B20}" type="presOf" srcId="{B66DE06D-1D4D-44AB-B4CF-2636B665ECC1}" destId="{B224B3B6-DC01-4542-BFD2-5BD5C0488947}" srcOrd="0" destOrd="0" presId="urn:microsoft.com/office/officeart/2024/3/layout/verticalVisualTextBlock1"/>
    <dgm:cxn modelId="{B9BF725D-68BB-4657-BD0C-077A2BEC89B5}" srcId="{A4138B32-D50D-46B6-99AA-3270FF6F82B8}" destId="{CF4A6562-4743-4FA2-8875-66CBAFEE6738}" srcOrd="2" destOrd="0" parTransId="{16643FF2-4F0B-4020-B11D-5035D3E3F9F4}" sibTransId="{733B0BF9-B350-4D04-B091-737E387DC429}"/>
    <dgm:cxn modelId="{A089F554-7B94-4062-AF8F-12336641AF60}" type="presOf" srcId="{CF4A6562-4743-4FA2-8875-66CBAFEE6738}" destId="{667D3405-F1BA-4AF8-8D4E-D081BFDD191F}" srcOrd="0" destOrd="0" presId="urn:microsoft.com/office/officeart/2024/3/layout/verticalVisualTextBlock1"/>
    <dgm:cxn modelId="{09A612A0-ABA0-47E8-9FA6-C98F80D1026A}" type="presOf" srcId="{F4A57634-6238-463D-A67B-F9543C467C03}" destId="{5BACDB1F-0624-4F15-A16D-BB346169AB44}" srcOrd="0" destOrd="0" presId="urn:microsoft.com/office/officeart/2024/3/layout/verticalVisualTextBlock1"/>
    <dgm:cxn modelId="{539F76A1-E314-4250-8DC3-62A84EE36902}" srcId="{6C4EF9FD-F56B-4231-8319-78C8A8756EF1}" destId="{B66DE06D-1D4D-44AB-B4CF-2636B665ECC1}" srcOrd="0" destOrd="0" parTransId="{027FA98F-E81E-4734-BB23-F8AFE7D06162}" sibTransId="{C5211D2D-202E-42F9-A674-A5FF3A40B4A2}"/>
    <dgm:cxn modelId="{E323AFA7-BD76-4F6C-9385-EDBC0BB4B741}" srcId="{A4138B32-D50D-46B6-99AA-3270FF6F82B8}" destId="{6C4EF9FD-F56B-4231-8319-78C8A8756EF1}" srcOrd="1" destOrd="0" parTransId="{0FE19994-E4DB-41A3-837F-8A1FFF925125}" sibTransId="{B0C7B499-F9AA-4F1F-BF92-33107306725E}"/>
    <dgm:cxn modelId="{950312B7-AD49-46B4-BE7F-50C1CE34B35B}" type="presOf" srcId="{102668CA-A98E-4C50-82C4-955F254C8C91}" destId="{838EFA3E-CB3C-4730-8A57-57EEBFBEA8A4}" srcOrd="0" destOrd="0" presId="urn:microsoft.com/office/officeart/2024/3/layout/verticalVisualTextBlock1"/>
    <dgm:cxn modelId="{212220C2-BDA3-45A3-9A03-D4A6DA22550B}" type="presOf" srcId="{015E8665-E6DD-4882-8AB6-6E64B0C0E7D6}" destId="{2C5057D6-6076-4512-ABB3-BBAB5FE7F560}" srcOrd="0" destOrd="0" presId="urn:microsoft.com/office/officeart/2024/3/layout/verticalVisualTextBlock1"/>
    <dgm:cxn modelId="{BC5B8DC2-F039-4530-84F0-201834A726E5}" type="presOf" srcId="{6C4EF9FD-F56B-4231-8319-78C8A8756EF1}" destId="{7F013E46-4826-46A5-8439-6E124EB0A46E}" srcOrd="0" destOrd="0" presId="urn:microsoft.com/office/officeart/2024/3/layout/verticalVisualTextBlock1"/>
    <dgm:cxn modelId="{F1F805E0-2806-48EB-8713-A22D080A9D15}" type="presOf" srcId="{3AF65D14-3969-4045-8287-1DB99EE7DE2E}" destId="{9BD79749-0AEF-4E81-9148-34608D0CCB2E}" srcOrd="0" destOrd="0" presId="urn:microsoft.com/office/officeart/2024/3/layout/verticalVisualTextBlock1"/>
    <dgm:cxn modelId="{47867AE9-220F-413C-82DA-29C38E09CA9F}" srcId="{A4138B32-D50D-46B6-99AA-3270FF6F82B8}" destId="{F4A57634-6238-463D-A67B-F9543C467C03}" srcOrd="0" destOrd="0" parTransId="{E65C20FF-11AA-4D5A-97DD-D1844CB38E0E}" sibTransId="{015E8665-E6DD-4882-8AB6-6E64B0C0E7D6}"/>
    <dgm:cxn modelId="{442EF5F8-9692-431C-9A93-358D5B461691}" srcId="{CF4A6562-4743-4FA2-8875-66CBAFEE6738}" destId="{3AF65D14-3969-4045-8287-1DB99EE7DE2E}" srcOrd="0" destOrd="0" parTransId="{C129D074-E38A-4A32-9BC6-8517D9949675}" sibTransId="{70A7CC96-080E-446C-BFA2-922B8A4AD2DE}"/>
    <dgm:cxn modelId="{CC2916D0-EEF3-4C17-8B88-A72DEA2B1345}" type="presParOf" srcId="{6B273CD6-956C-49D0-B2CE-B9900ABFF369}" destId="{21C0D4BF-B07F-4C98-990E-702A89E4216E}" srcOrd="0" destOrd="0" presId="urn:microsoft.com/office/officeart/2024/3/layout/verticalVisualTextBlock1"/>
    <dgm:cxn modelId="{8214EA0A-8343-4F10-A87B-ECA3704A854F}" type="presParOf" srcId="{21C0D4BF-B07F-4C98-990E-702A89E4216E}" destId="{F342B161-4ADD-4C4F-8EC8-326175967564}" srcOrd="0" destOrd="0" presId="urn:microsoft.com/office/officeart/2024/3/layout/verticalVisualTextBlock1"/>
    <dgm:cxn modelId="{BD84EB1B-95F2-4655-A169-DD35A1417800}" type="presParOf" srcId="{21C0D4BF-B07F-4C98-990E-702A89E4216E}" destId="{5BACDB1F-0624-4F15-A16D-BB346169AB44}" srcOrd="1" destOrd="0" presId="urn:microsoft.com/office/officeart/2024/3/layout/verticalVisualTextBlock1"/>
    <dgm:cxn modelId="{6720CD7D-8C03-462A-8E4D-4E0900A89A6D}" type="presParOf" srcId="{21C0D4BF-B07F-4C98-990E-702A89E4216E}" destId="{838EFA3E-CB3C-4730-8A57-57EEBFBEA8A4}" srcOrd="2" destOrd="0" presId="urn:microsoft.com/office/officeart/2024/3/layout/verticalVisualTextBlock1"/>
    <dgm:cxn modelId="{A54CF93E-7B19-48CC-80D8-2D52286A7F10}" type="presParOf" srcId="{6B273CD6-956C-49D0-B2CE-B9900ABFF369}" destId="{2C5057D6-6076-4512-ABB3-BBAB5FE7F560}" srcOrd="1" destOrd="0" presId="urn:microsoft.com/office/officeart/2024/3/layout/verticalVisualTextBlock1"/>
    <dgm:cxn modelId="{1BCFE3AC-2C61-4E7C-8F7B-5B8B37B2DCE3}" type="presParOf" srcId="{6B273CD6-956C-49D0-B2CE-B9900ABFF369}" destId="{EA43FCA9-B60F-43A6-B4E8-1EACC50C7C0C}" srcOrd="2" destOrd="0" presId="urn:microsoft.com/office/officeart/2024/3/layout/verticalVisualTextBlock1"/>
    <dgm:cxn modelId="{8FF26867-762B-437E-8A55-9B8B9947C0C5}" type="presParOf" srcId="{EA43FCA9-B60F-43A6-B4E8-1EACC50C7C0C}" destId="{D043474D-6F67-4A27-91EA-A5621796BE51}" srcOrd="0" destOrd="0" presId="urn:microsoft.com/office/officeart/2024/3/layout/verticalVisualTextBlock1"/>
    <dgm:cxn modelId="{22100D53-CE1A-4B7D-9AAE-715BF1497AED}" type="presParOf" srcId="{EA43FCA9-B60F-43A6-B4E8-1EACC50C7C0C}" destId="{7F013E46-4826-46A5-8439-6E124EB0A46E}" srcOrd="1" destOrd="0" presId="urn:microsoft.com/office/officeart/2024/3/layout/verticalVisualTextBlock1"/>
    <dgm:cxn modelId="{57DFADF9-A597-447E-AAE7-E277D9E671B5}" type="presParOf" srcId="{EA43FCA9-B60F-43A6-B4E8-1EACC50C7C0C}" destId="{B224B3B6-DC01-4542-BFD2-5BD5C0488947}" srcOrd="2" destOrd="0" presId="urn:microsoft.com/office/officeart/2024/3/layout/verticalVisualTextBlock1"/>
    <dgm:cxn modelId="{DC4F8A35-283A-4C85-9736-CC3995C1BAA6}" type="presParOf" srcId="{6B273CD6-956C-49D0-B2CE-B9900ABFF369}" destId="{BD288B96-28FA-4014-840B-4E7BC451B4E0}" srcOrd="3" destOrd="0" presId="urn:microsoft.com/office/officeart/2024/3/layout/verticalVisualTextBlock1"/>
    <dgm:cxn modelId="{3C1BAA79-FECA-43F3-986E-259C9372CF10}" type="presParOf" srcId="{6B273CD6-956C-49D0-B2CE-B9900ABFF369}" destId="{5BE3F85A-F76E-4C47-B33C-96C3D1E2A340}" srcOrd="4" destOrd="0" presId="urn:microsoft.com/office/officeart/2024/3/layout/verticalVisualTextBlock1"/>
    <dgm:cxn modelId="{698A3E92-CCD2-4EFE-BE7A-E28EB52C1E6D}" type="presParOf" srcId="{5BE3F85A-F76E-4C47-B33C-96C3D1E2A340}" destId="{FE936119-2041-4284-85FB-E3F3E5088755}" srcOrd="0" destOrd="0" presId="urn:microsoft.com/office/officeart/2024/3/layout/verticalVisualTextBlock1"/>
    <dgm:cxn modelId="{56280EF7-9310-45C6-B780-44E6006F5F7C}" type="presParOf" srcId="{5BE3F85A-F76E-4C47-B33C-96C3D1E2A340}" destId="{667D3405-F1BA-4AF8-8D4E-D081BFDD191F}" srcOrd="1" destOrd="0" presId="urn:microsoft.com/office/officeart/2024/3/layout/verticalVisualTextBlock1"/>
    <dgm:cxn modelId="{9C375755-F7B3-40EC-854F-6E634248C54C}" type="presParOf" srcId="{5BE3F85A-F76E-4C47-B33C-96C3D1E2A340}" destId="{9BD79749-0AEF-4E81-9148-34608D0CCB2E}"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01D5B9-54F3-4CEB-8204-7698CAD06639}"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s-CL"/>
        </a:p>
      </dgm:t>
    </dgm:pt>
    <dgm:pt modelId="{D465C90A-7542-4B8D-B09B-4CF82935728C}">
      <dgm:prSet/>
      <dgm:spPr/>
      <dgm:t>
        <a:bodyPr/>
        <a:lstStyle/>
        <a:p>
          <a:pPr>
            <a:lnSpc>
              <a:spcPct val="100000"/>
            </a:lnSpc>
            <a:defRPr b="1"/>
          </a:pPr>
          <a:r>
            <a:rPr lang="es-CL"/>
            <a:t>Importancia de la Consulta</a:t>
          </a:r>
        </a:p>
      </dgm:t>
    </dgm:pt>
    <dgm:pt modelId="{6426717A-92B4-4A9F-9D5D-1237B5395C09}" type="parTrans" cxnId="{221F2140-EFC2-455F-A91E-9839F0AED330}">
      <dgm:prSet/>
      <dgm:spPr/>
      <dgm:t>
        <a:bodyPr/>
        <a:lstStyle/>
        <a:p>
          <a:endParaRPr lang="es-CL"/>
        </a:p>
      </dgm:t>
    </dgm:pt>
    <dgm:pt modelId="{5F14D8BD-F117-4826-AD46-60E713A30030}" type="sibTrans" cxnId="{221F2140-EFC2-455F-A91E-9839F0AED330}">
      <dgm:prSet/>
      <dgm:spPr/>
      <dgm:t>
        <a:bodyPr/>
        <a:lstStyle/>
        <a:p>
          <a:pPr>
            <a:lnSpc>
              <a:spcPct val="100000"/>
            </a:lnSpc>
            <a:defRPr b="1"/>
          </a:pPr>
          <a:endParaRPr lang="es-CL"/>
        </a:p>
      </dgm:t>
    </dgm:pt>
    <dgm:pt modelId="{515BA12A-2FD8-49CE-B155-B3A18451AE1D}">
      <dgm:prSet/>
      <dgm:spPr/>
      <dgm:t>
        <a:bodyPr/>
        <a:lstStyle/>
        <a:p>
          <a:pPr>
            <a:lnSpc>
              <a:spcPct val="100000"/>
            </a:lnSpc>
          </a:pPr>
          <a:r>
            <a:rPr lang="es-CL"/>
            <a:t>Consultar con expertos en comercio internacional es esencial para una clasificación precisa de mercancías y cumplimiento normativo.</a:t>
          </a:r>
        </a:p>
      </dgm:t>
    </dgm:pt>
    <dgm:pt modelId="{9FF4833A-AAAE-49F0-AD2D-25A6780C9EFF}" type="parTrans" cxnId="{E671F702-0D2F-413A-953E-89CE24D22E9E}">
      <dgm:prSet/>
      <dgm:spPr/>
      <dgm:t>
        <a:bodyPr/>
        <a:lstStyle/>
        <a:p>
          <a:endParaRPr lang="es-CL"/>
        </a:p>
      </dgm:t>
    </dgm:pt>
    <dgm:pt modelId="{689E6604-DEA1-4F07-98F9-3A9C7EB7B7BE}" type="sibTrans" cxnId="{E671F702-0D2F-413A-953E-89CE24D22E9E}">
      <dgm:prSet/>
      <dgm:spPr/>
      <dgm:t>
        <a:bodyPr/>
        <a:lstStyle/>
        <a:p>
          <a:endParaRPr lang="es-CL"/>
        </a:p>
      </dgm:t>
    </dgm:pt>
    <dgm:pt modelId="{33EE7C1C-B444-46DC-9445-6A7482EB25BB}">
      <dgm:prSet/>
      <dgm:spPr/>
      <dgm:t>
        <a:bodyPr/>
        <a:lstStyle/>
        <a:p>
          <a:pPr>
            <a:lnSpc>
              <a:spcPct val="100000"/>
            </a:lnSpc>
            <a:defRPr b="1"/>
          </a:pPr>
          <a:r>
            <a:rPr lang="es-CL"/>
            <a:t>Casos Complejos</a:t>
          </a:r>
        </a:p>
      </dgm:t>
    </dgm:pt>
    <dgm:pt modelId="{7AAB0CA2-F1A4-45A8-96CA-ACBA4E329468}" type="parTrans" cxnId="{0AB4B91E-349D-4BB4-BD83-7B176B4CF478}">
      <dgm:prSet/>
      <dgm:spPr/>
      <dgm:t>
        <a:bodyPr/>
        <a:lstStyle/>
        <a:p>
          <a:endParaRPr lang="es-CL"/>
        </a:p>
      </dgm:t>
    </dgm:pt>
    <dgm:pt modelId="{4D9F9362-A243-46A0-BC9C-0B4E9DEF345E}" type="sibTrans" cxnId="{0AB4B91E-349D-4BB4-BD83-7B176B4CF478}">
      <dgm:prSet/>
      <dgm:spPr/>
      <dgm:t>
        <a:bodyPr/>
        <a:lstStyle/>
        <a:p>
          <a:pPr>
            <a:lnSpc>
              <a:spcPct val="100000"/>
            </a:lnSpc>
            <a:defRPr b="1"/>
          </a:pPr>
          <a:endParaRPr lang="es-CL"/>
        </a:p>
      </dgm:t>
    </dgm:pt>
    <dgm:pt modelId="{F8419EBA-87E5-4983-81A2-70226F33D9D9}">
      <dgm:prSet/>
      <dgm:spPr/>
      <dgm:t>
        <a:bodyPr/>
        <a:lstStyle/>
        <a:p>
          <a:pPr>
            <a:lnSpc>
              <a:spcPct val="100000"/>
            </a:lnSpc>
          </a:pPr>
          <a:r>
            <a:rPr lang="es-CL"/>
            <a:t>Las consultas son especialmente útiles en situaciones complejas donde la clasificación de mercancías puede generar dudas.</a:t>
          </a:r>
        </a:p>
      </dgm:t>
    </dgm:pt>
    <dgm:pt modelId="{524DE080-A8D8-417C-AC07-81541F3F6726}" type="parTrans" cxnId="{52B80AF2-544D-441E-9CB0-D44318C12F46}">
      <dgm:prSet/>
      <dgm:spPr/>
      <dgm:t>
        <a:bodyPr/>
        <a:lstStyle/>
        <a:p>
          <a:endParaRPr lang="es-CL"/>
        </a:p>
      </dgm:t>
    </dgm:pt>
    <dgm:pt modelId="{D33D7672-5F9C-469E-A7CD-0E6DB9604785}" type="sibTrans" cxnId="{52B80AF2-544D-441E-9CB0-D44318C12F46}">
      <dgm:prSet/>
      <dgm:spPr/>
      <dgm:t>
        <a:bodyPr/>
        <a:lstStyle/>
        <a:p>
          <a:endParaRPr lang="es-CL"/>
        </a:p>
      </dgm:t>
    </dgm:pt>
    <dgm:pt modelId="{54584B60-2070-4202-8E25-70AA982772F8}">
      <dgm:prSet/>
      <dgm:spPr/>
      <dgm:t>
        <a:bodyPr/>
        <a:lstStyle/>
        <a:p>
          <a:pPr>
            <a:lnSpc>
              <a:spcPct val="100000"/>
            </a:lnSpc>
            <a:defRPr b="1"/>
          </a:pPr>
          <a:r>
            <a:rPr lang="es-CL"/>
            <a:t>Orientación Valiosa</a:t>
          </a:r>
        </a:p>
      </dgm:t>
    </dgm:pt>
    <dgm:pt modelId="{68B8DF19-8B43-4031-AA32-6898668CF165}" type="parTrans" cxnId="{E43BE5F4-D015-4A96-8D01-9C56B70B658B}">
      <dgm:prSet/>
      <dgm:spPr/>
      <dgm:t>
        <a:bodyPr/>
        <a:lstStyle/>
        <a:p>
          <a:endParaRPr lang="es-CL"/>
        </a:p>
      </dgm:t>
    </dgm:pt>
    <dgm:pt modelId="{89A9FC1B-ED18-4ACB-B52A-6FB9574839D7}" type="sibTrans" cxnId="{E43BE5F4-D015-4A96-8D01-9C56B70B658B}">
      <dgm:prSet/>
      <dgm:spPr/>
      <dgm:t>
        <a:bodyPr/>
        <a:lstStyle/>
        <a:p>
          <a:endParaRPr lang="es-CL"/>
        </a:p>
      </dgm:t>
    </dgm:pt>
    <dgm:pt modelId="{22D77469-5752-4C7F-9A58-1142E9B7412E}">
      <dgm:prSet/>
      <dgm:spPr/>
      <dgm:t>
        <a:bodyPr/>
        <a:lstStyle/>
        <a:p>
          <a:pPr>
            <a:lnSpc>
              <a:spcPct val="100000"/>
            </a:lnSpc>
          </a:pPr>
          <a:r>
            <a:rPr lang="es-CL"/>
            <a:t>La orientación recibida de expertos puede ayudar a evitar errores costosos y a facilitar el proceso de importación y exportación.</a:t>
          </a:r>
        </a:p>
      </dgm:t>
    </dgm:pt>
    <dgm:pt modelId="{1ABA0490-B81C-4F70-8500-14CE63CACE02}" type="parTrans" cxnId="{845B5BA5-CC66-467B-A7D9-E86ABC669E61}">
      <dgm:prSet/>
      <dgm:spPr/>
      <dgm:t>
        <a:bodyPr/>
        <a:lstStyle/>
        <a:p>
          <a:endParaRPr lang="es-CL"/>
        </a:p>
      </dgm:t>
    </dgm:pt>
    <dgm:pt modelId="{A8CC8941-91EC-465F-98C7-DCA8C1CA034D}" type="sibTrans" cxnId="{845B5BA5-CC66-467B-A7D9-E86ABC669E61}">
      <dgm:prSet/>
      <dgm:spPr/>
      <dgm:t>
        <a:bodyPr/>
        <a:lstStyle/>
        <a:p>
          <a:endParaRPr lang="es-CL"/>
        </a:p>
      </dgm:t>
    </dgm:pt>
    <dgm:pt modelId="{EAA7C23E-1036-4B7D-8738-C0E9074586EB}" type="pres">
      <dgm:prSet presAssocID="{3D01D5B9-54F3-4CEB-8204-7698CAD06639}" presName="Root" presStyleCnt="0">
        <dgm:presLayoutVars>
          <dgm:dir/>
          <dgm:resizeHandles val="exact"/>
        </dgm:presLayoutVars>
      </dgm:prSet>
      <dgm:spPr/>
    </dgm:pt>
    <dgm:pt modelId="{84D12F62-66F7-484B-A2C3-BEFE7F9F0B5D}" type="pres">
      <dgm:prSet presAssocID="{D465C90A-7542-4B8D-B09B-4CF82935728C}" presName="Composite" presStyleCnt="0"/>
      <dgm:spPr/>
    </dgm:pt>
    <dgm:pt modelId="{17CE11EA-57DD-49C8-B4D6-E08C4D717554}" type="pres">
      <dgm:prSet presAssocID="{D465C90A-7542-4B8D-B09B-4CF82935728C}"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2000" r="21249" b="-2"/>
          <a:stretch/>
        </a:blipFill>
      </dgm:spPr>
      <dgm:extLst>
        <a:ext uri="{E40237B7-FDA0-4F09-8148-C483321AD2D9}">
          <dgm14:cNvPr xmlns:dgm14="http://schemas.microsoft.com/office/drawing/2010/diagram" id="0" name="" descr="Dos empresarios firmando papeles"/>
        </a:ext>
      </dgm:extLst>
    </dgm:pt>
    <dgm:pt modelId="{6CC739E5-48A9-4404-BF73-63966EAEF214}" type="pres">
      <dgm:prSet presAssocID="{D465C90A-7542-4B8D-B09B-4CF82935728C}" presName="Subtitle" presStyleLbl="revTx" presStyleIdx="0" presStyleCnt="6">
        <dgm:presLayoutVars>
          <dgm:chMax val="0"/>
          <dgm:bulletEnabled/>
        </dgm:presLayoutVars>
      </dgm:prSet>
      <dgm:spPr/>
    </dgm:pt>
    <dgm:pt modelId="{289555E7-0CA5-4F13-A4E5-6495A0294A8F}" type="pres">
      <dgm:prSet presAssocID="{D465C90A-7542-4B8D-B09B-4CF82935728C}" presName="Description" presStyleLbl="revTx" presStyleIdx="1" presStyleCnt="6">
        <dgm:presLayoutVars>
          <dgm:bulletEnabled/>
        </dgm:presLayoutVars>
      </dgm:prSet>
      <dgm:spPr/>
    </dgm:pt>
    <dgm:pt modelId="{0046FDB6-D620-4030-A561-D8F002F12326}" type="pres">
      <dgm:prSet presAssocID="{5F14D8BD-F117-4826-AD46-60E713A30030}" presName="sibTrans" presStyleLbl="sibTrans2D1" presStyleIdx="0" presStyleCnt="0"/>
      <dgm:spPr/>
    </dgm:pt>
    <dgm:pt modelId="{98C9EC59-2A51-411A-9AB2-2B02424519AC}" type="pres">
      <dgm:prSet presAssocID="{33EE7C1C-B444-46DC-9445-6A7482EB25BB}" presName="Composite" presStyleCnt="0"/>
      <dgm:spPr/>
    </dgm:pt>
    <dgm:pt modelId="{D3EE5E78-7B64-430F-B782-DF66A32061FE}" type="pres">
      <dgm:prSet presAssocID="{33EE7C1C-B444-46DC-9445-6A7482EB25BB}"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5513" r="27736" b="-2"/>
          <a:stretch/>
        </a:blipFill>
      </dgm:spPr>
      <dgm:extLst>
        <a:ext uri="{E40237B7-FDA0-4F09-8148-C483321AD2D9}">
          <dgm14:cNvPr xmlns:dgm14="http://schemas.microsoft.com/office/drawing/2010/diagram" id="0" name="" descr="Par de anteojos y documento gráfico en el escritorio sobre la computadora portátil"/>
        </a:ext>
      </dgm:extLst>
    </dgm:pt>
    <dgm:pt modelId="{6745494A-4A97-409C-B2DE-F10C4503231F}" type="pres">
      <dgm:prSet presAssocID="{33EE7C1C-B444-46DC-9445-6A7482EB25BB}" presName="Subtitle" presStyleLbl="revTx" presStyleIdx="2" presStyleCnt="6">
        <dgm:presLayoutVars>
          <dgm:chMax val="0"/>
          <dgm:bulletEnabled/>
        </dgm:presLayoutVars>
      </dgm:prSet>
      <dgm:spPr/>
    </dgm:pt>
    <dgm:pt modelId="{CD8FE671-A62B-4F2F-A530-FA3905C3F6F7}" type="pres">
      <dgm:prSet presAssocID="{33EE7C1C-B444-46DC-9445-6A7482EB25BB}" presName="Description" presStyleLbl="revTx" presStyleIdx="3" presStyleCnt="6">
        <dgm:presLayoutVars>
          <dgm:bulletEnabled/>
        </dgm:presLayoutVars>
      </dgm:prSet>
      <dgm:spPr/>
    </dgm:pt>
    <dgm:pt modelId="{BF29553D-3BFF-43F7-8092-BF93B53DCE20}" type="pres">
      <dgm:prSet presAssocID="{4D9F9362-A243-46A0-BC9C-0B4E9DEF345E}" presName="sibTrans" presStyleLbl="sibTrans2D1" presStyleIdx="0" presStyleCnt="0"/>
      <dgm:spPr/>
    </dgm:pt>
    <dgm:pt modelId="{9CE5D117-B23E-40B5-968B-4EDB7886ECEA}" type="pres">
      <dgm:prSet presAssocID="{54584B60-2070-4202-8E25-70AA982772F8}" presName="Composite" presStyleCnt="0"/>
      <dgm:spPr/>
    </dgm:pt>
    <dgm:pt modelId="{55456C2D-81C7-452A-AC21-E6141CA1DBED}" type="pres">
      <dgm:prSet presAssocID="{54584B60-2070-4202-8E25-70AA982772F8}"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4380" r="18869" b="-2"/>
          <a:stretch/>
        </a:blipFill>
      </dgm:spPr>
      <dgm:extLst>
        <a:ext uri="{E40237B7-FDA0-4F09-8148-C483321AD2D9}">
          <dgm14:cNvPr xmlns:dgm14="http://schemas.microsoft.com/office/drawing/2010/diagram" id="0" name="" descr="El equipo de ventas analiza los informes de ventas juntos en la sala de reuniones"/>
        </a:ext>
      </dgm:extLst>
    </dgm:pt>
    <dgm:pt modelId="{143F8E8B-5C40-4024-8FD1-677E35D0D86F}" type="pres">
      <dgm:prSet presAssocID="{54584B60-2070-4202-8E25-70AA982772F8}" presName="Subtitle" presStyleLbl="revTx" presStyleIdx="4" presStyleCnt="6">
        <dgm:presLayoutVars>
          <dgm:chMax val="0"/>
          <dgm:bulletEnabled/>
        </dgm:presLayoutVars>
      </dgm:prSet>
      <dgm:spPr/>
    </dgm:pt>
    <dgm:pt modelId="{92C7C39A-DE65-4972-B5B0-B550ED61C9B6}" type="pres">
      <dgm:prSet presAssocID="{54584B60-2070-4202-8E25-70AA982772F8}" presName="Description" presStyleLbl="revTx" presStyleIdx="5" presStyleCnt="6">
        <dgm:presLayoutVars>
          <dgm:bulletEnabled/>
        </dgm:presLayoutVars>
      </dgm:prSet>
      <dgm:spPr/>
    </dgm:pt>
  </dgm:ptLst>
  <dgm:cxnLst>
    <dgm:cxn modelId="{50002E00-77BA-4331-AEA5-8F2F379DD7B4}" type="presOf" srcId="{F8419EBA-87E5-4983-81A2-70226F33D9D9}" destId="{CD8FE671-A62B-4F2F-A530-FA3905C3F6F7}" srcOrd="0" destOrd="0" presId="urn:microsoft.com/office/officeart/2024/3/layout/verticalVisualTextBlock1"/>
    <dgm:cxn modelId="{C1605F00-0278-4B9D-8C13-A63C2AB319AB}" type="presOf" srcId="{515BA12A-2FD8-49CE-B155-B3A18451AE1D}" destId="{289555E7-0CA5-4F13-A4E5-6495A0294A8F}" srcOrd="0" destOrd="0" presId="urn:microsoft.com/office/officeart/2024/3/layout/verticalVisualTextBlock1"/>
    <dgm:cxn modelId="{E671F702-0D2F-413A-953E-89CE24D22E9E}" srcId="{D465C90A-7542-4B8D-B09B-4CF82935728C}" destId="{515BA12A-2FD8-49CE-B155-B3A18451AE1D}" srcOrd="0" destOrd="0" parTransId="{9FF4833A-AAAE-49F0-AD2D-25A6780C9EFF}" sibTransId="{689E6604-DEA1-4F07-98F9-3A9C7EB7B7BE}"/>
    <dgm:cxn modelId="{AFA96014-979C-410A-AFD1-B9D2ECDC64B1}" type="presOf" srcId="{4D9F9362-A243-46A0-BC9C-0B4E9DEF345E}" destId="{BF29553D-3BFF-43F7-8092-BF93B53DCE20}" srcOrd="0" destOrd="0" presId="urn:microsoft.com/office/officeart/2024/3/layout/verticalVisualTextBlock1"/>
    <dgm:cxn modelId="{C4225D1C-6332-4F1C-94B2-37561E06CCCC}" type="presOf" srcId="{22D77469-5752-4C7F-9A58-1142E9B7412E}" destId="{92C7C39A-DE65-4972-B5B0-B550ED61C9B6}" srcOrd="0" destOrd="0" presId="urn:microsoft.com/office/officeart/2024/3/layout/verticalVisualTextBlock1"/>
    <dgm:cxn modelId="{0AB4B91E-349D-4BB4-BD83-7B176B4CF478}" srcId="{3D01D5B9-54F3-4CEB-8204-7698CAD06639}" destId="{33EE7C1C-B444-46DC-9445-6A7482EB25BB}" srcOrd="1" destOrd="0" parTransId="{7AAB0CA2-F1A4-45A8-96CA-ACBA4E329468}" sibTransId="{4D9F9362-A243-46A0-BC9C-0B4E9DEF345E}"/>
    <dgm:cxn modelId="{221F2140-EFC2-455F-A91E-9839F0AED330}" srcId="{3D01D5B9-54F3-4CEB-8204-7698CAD06639}" destId="{D465C90A-7542-4B8D-B09B-4CF82935728C}" srcOrd="0" destOrd="0" parTransId="{6426717A-92B4-4A9F-9D5D-1237B5395C09}" sibTransId="{5F14D8BD-F117-4826-AD46-60E713A30030}"/>
    <dgm:cxn modelId="{5528BE57-5641-4CBA-A3BA-9EEE487C5F81}" type="presOf" srcId="{33EE7C1C-B444-46DC-9445-6A7482EB25BB}" destId="{6745494A-4A97-409C-B2DE-F10C4503231F}" srcOrd="0" destOrd="0" presId="urn:microsoft.com/office/officeart/2024/3/layout/verticalVisualTextBlock1"/>
    <dgm:cxn modelId="{828EEA88-14A3-4C7B-88F5-B2CD9666B840}" type="presOf" srcId="{D465C90A-7542-4B8D-B09B-4CF82935728C}" destId="{6CC739E5-48A9-4404-BF73-63966EAEF214}" srcOrd="0" destOrd="0" presId="urn:microsoft.com/office/officeart/2024/3/layout/verticalVisualTextBlock1"/>
    <dgm:cxn modelId="{845B5BA5-CC66-467B-A7D9-E86ABC669E61}" srcId="{54584B60-2070-4202-8E25-70AA982772F8}" destId="{22D77469-5752-4C7F-9A58-1142E9B7412E}" srcOrd="0" destOrd="0" parTransId="{1ABA0490-B81C-4F70-8500-14CE63CACE02}" sibTransId="{A8CC8941-91EC-465F-98C7-DCA8C1CA034D}"/>
    <dgm:cxn modelId="{56E78FB1-60A2-48A9-B8F1-29CC570CDD00}" type="presOf" srcId="{3D01D5B9-54F3-4CEB-8204-7698CAD06639}" destId="{EAA7C23E-1036-4B7D-8738-C0E9074586EB}" srcOrd="0" destOrd="0" presId="urn:microsoft.com/office/officeart/2024/3/layout/verticalVisualTextBlock1"/>
    <dgm:cxn modelId="{B496F6D4-92A1-4216-93C7-454D4DC7606B}" type="presOf" srcId="{5F14D8BD-F117-4826-AD46-60E713A30030}" destId="{0046FDB6-D620-4030-A561-D8F002F12326}" srcOrd="0" destOrd="0" presId="urn:microsoft.com/office/officeart/2024/3/layout/verticalVisualTextBlock1"/>
    <dgm:cxn modelId="{B1D111DE-9833-4DC3-B27A-BD8F2DDD8774}" type="presOf" srcId="{54584B60-2070-4202-8E25-70AA982772F8}" destId="{143F8E8B-5C40-4024-8FD1-677E35D0D86F}" srcOrd="0" destOrd="0" presId="urn:microsoft.com/office/officeart/2024/3/layout/verticalVisualTextBlock1"/>
    <dgm:cxn modelId="{52B80AF2-544D-441E-9CB0-D44318C12F46}" srcId="{33EE7C1C-B444-46DC-9445-6A7482EB25BB}" destId="{F8419EBA-87E5-4983-81A2-70226F33D9D9}" srcOrd="0" destOrd="0" parTransId="{524DE080-A8D8-417C-AC07-81541F3F6726}" sibTransId="{D33D7672-5F9C-469E-A7CD-0E6DB9604785}"/>
    <dgm:cxn modelId="{E43BE5F4-D015-4A96-8D01-9C56B70B658B}" srcId="{3D01D5B9-54F3-4CEB-8204-7698CAD06639}" destId="{54584B60-2070-4202-8E25-70AA982772F8}" srcOrd="2" destOrd="0" parTransId="{68B8DF19-8B43-4031-AA32-6898668CF165}" sibTransId="{89A9FC1B-ED18-4ACB-B52A-6FB9574839D7}"/>
    <dgm:cxn modelId="{6EB33F69-9AF9-41D1-9E53-9841E9ABA923}" type="presParOf" srcId="{EAA7C23E-1036-4B7D-8738-C0E9074586EB}" destId="{84D12F62-66F7-484B-A2C3-BEFE7F9F0B5D}" srcOrd="0" destOrd="0" presId="urn:microsoft.com/office/officeart/2024/3/layout/verticalVisualTextBlock1"/>
    <dgm:cxn modelId="{0AE7C284-A218-4514-8888-6208D84D5DAA}" type="presParOf" srcId="{84D12F62-66F7-484B-A2C3-BEFE7F9F0B5D}" destId="{17CE11EA-57DD-49C8-B4D6-E08C4D717554}" srcOrd="0" destOrd="0" presId="urn:microsoft.com/office/officeart/2024/3/layout/verticalVisualTextBlock1"/>
    <dgm:cxn modelId="{2CD7980E-8992-4A97-9C03-93B729125362}" type="presParOf" srcId="{84D12F62-66F7-484B-A2C3-BEFE7F9F0B5D}" destId="{6CC739E5-48A9-4404-BF73-63966EAEF214}" srcOrd="1" destOrd="0" presId="urn:microsoft.com/office/officeart/2024/3/layout/verticalVisualTextBlock1"/>
    <dgm:cxn modelId="{BEE78E3B-0455-434D-A190-692424DF6A5A}" type="presParOf" srcId="{84D12F62-66F7-484B-A2C3-BEFE7F9F0B5D}" destId="{289555E7-0CA5-4F13-A4E5-6495A0294A8F}" srcOrd="2" destOrd="0" presId="urn:microsoft.com/office/officeart/2024/3/layout/verticalVisualTextBlock1"/>
    <dgm:cxn modelId="{CAFB00C0-3CCA-4374-A309-1EE24BED992F}" type="presParOf" srcId="{EAA7C23E-1036-4B7D-8738-C0E9074586EB}" destId="{0046FDB6-D620-4030-A561-D8F002F12326}" srcOrd="1" destOrd="0" presId="urn:microsoft.com/office/officeart/2024/3/layout/verticalVisualTextBlock1"/>
    <dgm:cxn modelId="{BBA178E9-AD9F-4275-A654-0673DD66A11B}" type="presParOf" srcId="{EAA7C23E-1036-4B7D-8738-C0E9074586EB}" destId="{98C9EC59-2A51-411A-9AB2-2B02424519AC}" srcOrd="2" destOrd="0" presId="urn:microsoft.com/office/officeart/2024/3/layout/verticalVisualTextBlock1"/>
    <dgm:cxn modelId="{D5987AAA-1FBF-4373-8CC8-D2284BB845BF}" type="presParOf" srcId="{98C9EC59-2A51-411A-9AB2-2B02424519AC}" destId="{D3EE5E78-7B64-430F-B782-DF66A32061FE}" srcOrd="0" destOrd="0" presId="urn:microsoft.com/office/officeart/2024/3/layout/verticalVisualTextBlock1"/>
    <dgm:cxn modelId="{C4919458-0098-43AE-AA2D-3F1AEBB36F65}" type="presParOf" srcId="{98C9EC59-2A51-411A-9AB2-2B02424519AC}" destId="{6745494A-4A97-409C-B2DE-F10C4503231F}" srcOrd="1" destOrd="0" presId="urn:microsoft.com/office/officeart/2024/3/layout/verticalVisualTextBlock1"/>
    <dgm:cxn modelId="{C6F6FF08-C027-4834-A3F6-C7A137E446B0}" type="presParOf" srcId="{98C9EC59-2A51-411A-9AB2-2B02424519AC}" destId="{CD8FE671-A62B-4F2F-A530-FA3905C3F6F7}" srcOrd="2" destOrd="0" presId="urn:microsoft.com/office/officeart/2024/3/layout/verticalVisualTextBlock1"/>
    <dgm:cxn modelId="{ACEAFC43-7855-4671-98A9-1FB310708B79}" type="presParOf" srcId="{EAA7C23E-1036-4B7D-8738-C0E9074586EB}" destId="{BF29553D-3BFF-43F7-8092-BF93B53DCE20}" srcOrd="3" destOrd="0" presId="urn:microsoft.com/office/officeart/2024/3/layout/verticalVisualTextBlock1"/>
    <dgm:cxn modelId="{B84447AB-B3E7-46AB-A409-801FB1E569FC}" type="presParOf" srcId="{EAA7C23E-1036-4B7D-8738-C0E9074586EB}" destId="{9CE5D117-B23E-40B5-968B-4EDB7886ECEA}" srcOrd="4" destOrd="0" presId="urn:microsoft.com/office/officeart/2024/3/layout/verticalVisualTextBlock1"/>
    <dgm:cxn modelId="{74A55476-E735-4D37-98CF-63EFC043AA74}" type="presParOf" srcId="{9CE5D117-B23E-40B5-968B-4EDB7886ECEA}" destId="{55456C2D-81C7-452A-AC21-E6141CA1DBED}" srcOrd="0" destOrd="0" presId="urn:microsoft.com/office/officeart/2024/3/layout/verticalVisualTextBlock1"/>
    <dgm:cxn modelId="{3BEDC9A3-488A-41B8-B1E2-BBC6348465C9}" type="presParOf" srcId="{9CE5D117-B23E-40B5-968B-4EDB7886ECEA}" destId="{143F8E8B-5C40-4024-8FD1-677E35D0D86F}" srcOrd="1" destOrd="0" presId="urn:microsoft.com/office/officeart/2024/3/layout/verticalVisualTextBlock1"/>
    <dgm:cxn modelId="{185C9403-211C-4F7E-A3F1-AC84B1E1B2ED}" type="presParOf" srcId="{9CE5D117-B23E-40B5-968B-4EDB7886ECEA}" destId="{92C7C39A-DE65-4972-B5B0-B550ED61C9B6}"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8EE03E-F122-489F-9A1A-81C545957941}"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s-CL"/>
        </a:p>
      </dgm:t>
    </dgm:pt>
    <dgm:pt modelId="{F188F81D-6598-48DA-88D0-686C459272F8}">
      <dgm:prSet/>
      <dgm:spPr/>
      <dgm:t>
        <a:bodyPr/>
        <a:lstStyle/>
        <a:p>
          <a:pPr>
            <a:lnSpc>
              <a:spcPct val="100000"/>
            </a:lnSpc>
            <a:defRPr b="1"/>
          </a:pPr>
          <a:r>
            <a:rPr lang="es-CL"/>
            <a:t>Naturaleza de las Disputas</a:t>
          </a:r>
        </a:p>
      </dgm:t>
    </dgm:pt>
    <dgm:pt modelId="{6C8808A1-ECE8-465C-811A-2F51371ED039}" type="parTrans" cxnId="{06F28F7D-D418-4960-B526-28C9A384206D}">
      <dgm:prSet/>
      <dgm:spPr/>
      <dgm:t>
        <a:bodyPr/>
        <a:lstStyle/>
        <a:p>
          <a:endParaRPr lang="es-CL"/>
        </a:p>
      </dgm:t>
    </dgm:pt>
    <dgm:pt modelId="{0FC62C7C-D841-49F3-9FF3-3FD4C5630AAA}" type="sibTrans" cxnId="{06F28F7D-D418-4960-B526-28C9A384206D}">
      <dgm:prSet/>
      <dgm:spPr/>
      <dgm:t>
        <a:bodyPr/>
        <a:lstStyle/>
        <a:p>
          <a:pPr>
            <a:lnSpc>
              <a:spcPct val="100000"/>
            </a:lnSpc>
            <a:defRPr b="1"/>
          </a:pPr>
          <a:endParaRPr lang="es-CL"/>
        </a:p>
      </dgm:t>
    </dgm:pt>
    <dgm:pt modelId="{3B5D7CCB-94F6-43E4-A3CB-D51D79F2D6B8}">
      <dgm:prSet/>
      <dgm:spPr/>
      <dgm:t>
        <a:bodyPr/>
        <a:lstStyle/>
        <a:p>
          <a:pPr>
            <a:lnSpc>
              <a:spcPct val="100000"/>
            </a:lnSpc>
          </a:pPr>
          <a:r>
            <a:rPr lang="es-CL"/>
            <a:t>Las disputas de clasificación pueden surgir en diversas situaciones y es vital identificarlas correctamente para su resolución.</a:t>
          </a:r>
        </a:p>
      </dgm:t>
    </dgm:pt>
    <dgm:pt modelId="{26248BCF-FAED-48EE-B68F-3A79F7A5079C}" type="parTrans" cxnId="{1917DB50-3196-405E-B4D5-5F04B79365A5}">
      <dgm:prSet/>
      <dgm:spPr/>
      <dgm:t>
        <a:bodyPr/>
        <a:lstStyle/>
        <a:p>
          <a:endParaRPr lang="es-CL"/>
        </a:p>
      </dgm:t>
    </dgm:pt>
    <dgm:pt modelId="{0BDCECF9-39B2-4FE4-9AB3-808A10632B78}" type="sibTrans" cxnId="{1917DB50-3196-405E-B4D5-5F04B79365A5}">
      <dgm:prSet/>
      <dgm:spPr/>
      <dgm:t>
        <a:bodyPr/>
        <a:lstStyle/>
        <a:p>
          <a:endParaRPr lang="es-CL"/>
        </a:p>
      </dgm:t>
    </dgm:pt>
    <dgm:pt modelId="{B527582B-BDF7-4E80-94C8-2D4021E3EEAC}">
      <dgm:prSet/>
      <dgm:spPr/>
      <dgm:t>
        <a:bodyPr/>
        <a:lstStyle/>
        <a:p>
          <a:pPr>
            <a:lnSpc>
              <a:spcPct val="100000"/>
            </a:lnSpc>
            <a:defRPr b="1"/>
          </a:pPr>
          <a:r>
            <a:rPr lang="es-CL"/>
            <a:t>Enfoque Estructurado</a:t>
          </a:r>
        </a:p>
      </dgm:t>
    </dgm:pt>
    <dgm:pt modelId="{133202B9-BD33-4A58-8AFF-3E983DD8EE77}" type="parTrans" cxnId="{B53EC04C-0C48-4185-869F-71A43C4ECCB4}">
      <dgm:prSet/>
      <dgm:spPr/>
      <dgm:t>
        <a:bodyPr/>
        <a:lstStyle/>
        <a:p>
          <a:endParaRPr lang="es-CL"/>
        </a:p>
      </dgm:t>
    </dgm:pt>
    <dgm:pt modelId="{EAA66A1A-763B-4CC3-9065-50238F346F23}" type="sibTrans" cxnId="{B53EC04C-0C48-4185-869F-71A43C4ECCB4}">
      <dgm:prSet/>
      <dgm:spPr/>
      <dgm:t>
        <a:bodyPr/>
        <a:lstStyle/>
        <a:p>
          <a:pPr>
            <a:lnSpc>
              <a:spcPct val="100000"/>
            </a:lnSpc>
            <a:defRPr b="1"/>
          </a:pPr>
          <a:endParaRPr lang="es-CL"/>
        </a:p>
      </dgm:t>
    </dgm:pt>
    <dgm:pt modelId="{1D4EA550-764B-4594-808A-70DE9042DE10}">
      <dgm:prSet/>
      <dgm:spPr/>
      <dgm:t>
        <a:bodyPr/>
        <a:lstStyle/>
        <a:p>
          <a:pPr>
            <a:lnSpc>
              <a:spcPct val="100000"/>
            </a:lnSpc>
          </a:pPr>
          <a:r>
            <a:rPr lang="es-CL"/>
            <a:t>Es fundamental seguir un enfoque estructurado y documentado para abordar y resolver disputas de clasificación de manera eficiente.</a:t>
          </a:r>
        </a:p>
      </dgm:t>
    </dgm:pt>
    <dgm:pt modelId="{764CEF9F-87EB-48FB-B6D5-CCCC08C09C92}" type="parTrans" cxnId="{0C25DD32-89D3-4D57-99B6-9AEC46BAF558}">
      <dgm:prSet/>
      <dgm:spPr/>
      <dgm:t>
        <a:bodyPr/>
        <a:lstStyle/>
        <a:p>
          <a:endParaRPr lang="es-CL"/>
        </a:p>
      </dgm:t>
    </dgm:pt>
    <dgm:pt modelId="{5C65B4C5-F18A-45B8-B095-6C27635D35F3}" type="sibTrans" cxnId="{0C25DD32-89D3-4D57-99B6-9AEC46BAF558}">
      <dgm:prSet/>
      <dgm:spPr/>
      <dgm:t>
        <a:bodyPr/>
        <a:lstStyle/>
        <a:p>
          <a:endParaRPr lang="es-CL"/>
        </a:p>
      </dgm:t>
    </dgm:pt>
    <dgm:pt modelId="{080186C6-DC57-48C1-8D77-3E7901D57508}">
      <dgm:prSet/>
      <dgm:spPr/>
      <dgm:t>
        <a:bodyPr/>
        <a:lstStyle/>
        <a:p>
          <a:pPr>
            <a:lnSpc>
              <a:spcPct val="100000"/>
            </a:lnSpc>
            <a:defRPr b="1"/>
          </a:pPr>
          <a:r>
            <a:rPr lang="es-CL"/>
            <a:t>Documentación Importante</a:t>
          </a:r>
        </a:p>
      </dgm:t>
    </dgm:pt>
    <dgm:pt modelId="{9096A987-1862-4D98-A246-E0F363A49DA2}" type="parTrans" cxnId="{F311DC7C-AC33-48ED-80FC-16201745D094}">
      <dgm:prSet/>
      <dgm:spPr/>
      <dgm:t>
        <a:bodyPr/>
        <a:lstStyle/>
        <a:p>
          <a:endParaRPr lang="es-CL"/>
        </a:p>
      </dgm:t>
    </dgm:pt>
    <dgm:pt modelId="{A68BB98E-5249-4367-97FB-0F347798515C}" type="sibTrans" cxnId="{F311DC7C-AC33-48ED-80FC-16201745D094}">
      <dgm:prSet/>
      <dgm:spPr/>
      <dgm:t>
        <a:bodyPr/>
        <a:lstStyle/>
        <a:p>
          <a:endParaRPr lang="es-CL"/>
        </a:p>
      </dgm:t>
    </dgm:pt>
    <dgm:pt modelId="{A286A913-1270-48D2-9C4C-19181B1480ED}">
      <dgm:prSet/>
      <dgm:spPr/>
      <dgm:t>
        <a:bodyPr/>
        <a:lstStyle/>
        <a:p>
          <a:pPr>
            <a:lnSpc>
              <a:spcPct val="100000"/>
            </a:lnSpc>
          </a:pPr>
          <a:r>
            <a:rPr lang="es-CL"/>
            <a:t>Mantener una documentación clara y accesible es esencial para respaldar la resolución de disputas y prevenir problemas futuros.</a:t>
          </a:r>
        </a:p>
      </dgm:t>
    </dgm:pt>
    <dgm:pt modelId="{34B239F1-0ECB-4D5F-82D6-B4A67C21E2D0}" type="parTrans" cxnId="{18651B5D-498F-4E87-AF70-D783FF2FDF1B}">
      <dgm:prSet/>
      <dgm:spPr/>
      <dgm:t>
        <a:bodyPr/>
        <a:lstStyle/>
        <a:p>
          <a:endParaRPr lang="es-CL"/>
        </a:p>
      </dgm:t>
    </dgm:pt>
    <dgm:pt modelId="{90BA296F-64A8-4291-9F7C-A80CC137416E}" type="sibTrans" cxnId="{18651B5D-498F-4E87-AF70-D783FF2FDF1B}">
      <dgm:prSet/>
      <dgm:spPr/>
      <dgm:t>
        <a:bodyPr/>
        <a:lstStyle/>
        <a:p>
          <a:endParaRPr lang="es-CL"/>
        </a:p>
      </dgm:t>
    </dgm:pt>
    <dgm:pt modelId="{42CF0BC9-7B36-40F8-B856-83226DA86C75}" type="pres">
      <dgm:prSet presAssocID="{068EE03E-F122-489F-9A1A-81C545957941}" presName="Root" presStyleCnt="0">
        <dgm:presLayoutVars>
          <dgm:dir/>
          <dgm:resizeHandles val="exact"/>
        </dgm:presLayoutVars>
      </dgm:prSet>
      <dgm:spPr/>
    </dgm:pt>
    <dgm:pt modelId="{0E2B745C-2359-41A8-8603-8C60372DC193}" type="pres">
      <dgm:prSet presAssocID="{F188F81D-6598-48DA-88D0-686C459272F8}" presName="Composite" presStyleCnt="0"/>
      <dgm:spPr/>
    </dgm:pt>
    <dgm:pt modelId="{F7D982B5-EDCD-4BA1-9F74-F184849FBDB7}" type="pres">
      <dgm:prSet presAssocID="{F188F81D-6598-48DA-88D0-686C459272F8}"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57770" r="978" b="-5"/>
          <a:stretch/>
        </a:blipFill>
      </dgm:spPr>
      <dgm:extLst>
        <a:ext uri="{E40237B7-FDA0-4F09-8148-C483321AD2D9}">
          <dgm14:cNvPr xmlns:dgm14="http://schemas.microsoft.com/office/drawing/2010/diagram" id="0" name="" descr="&quot;Gecko doméstico y mariposa palmera común, Elymnias hypermnestra. Aislado sobre fondo blanco. Esta es una foto compuesta&quot;."/>
        </a:ext>
      </dgm:extLst>
    </dgm:pt>
    <dgm:pt modelId="{AC7D7685-F83E-497E-816A-CF3475A22118}" type="pres">
      <dgm:prSet presAssocID="{F188F81D-6598-48DA-88D0-686C459272F8}" presName="Subtitle" presStyleLbl="revTx" presStyleIdx="0" presStyleCnt="6">
        <dgm:presLayoutVars>
          <dgm:chMax val="0"/>
          <dgm:bulletEnabled/>
        </dgm:presLayoutVars>
      </dgm:prSet>
      <dgm:spPr/>
    </dgm:pt>
    <dgm:pt modelId="{352E0D7D-D206-4264-93CC-1077A5442B40}" type="pres">
      <dgm:prSet presAssocID="{F188F81D-6598-48DA-88D0-686C459272F8}" presName="Description" presStyleLbl="revTx" presStyleIdx="1" presStyleCnt="6">
        <dgm:presLayoutVars>
          <dgm:bulletEnabled/>
        </dgm:presLayoutVars>
      </dgm:prSet>
      <dgm:spPr/>
    </dgm:pt>
    <dgm:pt modelId="{1E72DEB9-C1F1-42F0-9DE8-3ADE63E46566}" type="pres">
      <dgm:prSet presAssocID="{0FC62C7C-D841-49F3-9FF3-3FD4C5630AAA}" presName="sibTrans" presStyleLbl="sibTrans2D1" presStyleIdx="0" presStyleCnt="0"/>
      <dgm:spPr/>
    </dgm:pt>
    <dgm:pt modelId="{63DF3024-5BED-48C0-8EDD-F9970C2DB75A}" type="pres">
      <dgm:prSet presAssocID="{B527582B-BDF7-4E80-94C8-2D4021E3EEAC}" presName="Composite" presStyleCnt="0"/>
      <dgm:spPr/>
    </dgm:pt>
    <dgm:pt modelId="{8832370C-E854-4F65-884B-3F6BC2C80CE3}" type="pres">
      <dgm:prSet presAssocID="{B527582B-BDF7-4E80-94C8-2D4021E3EEAC}"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5570" r="18927" b="-5"/>
          <a:stretch/>
        </a:blipFill>
      </dgm:spPr>
      <dgm:extLst>
        <a:ext uri="{E40237B7-FDA0-4F09-8148-C483321AD2D9}">
          <dgm14:cNvPr xmlns:dgm14="http://schemas.microsoft.com/office/drawing/2010/diagram" id="0" name="" descr="Diagrama de flujo de dibujo femenino"/>
        </a:ext>
      </dgm:extLst>
    </dgm:pt>
    <dgm:pt modelId="{7C0F89B5-F511-403E-86ED-BCD25A8EC0A3}" type="pres">
      <dgm:prSet presAssocID="{B527582B-BDF7-4E80-94C8-2D4021E3EEAC}" presName="Subtitle" presStyleLbl="revTx" presStyleIdx="2" presStyleCnt="6">
        <dgm:presLayoutVars>
          <dgm:chMax val="0"/>
          <dgm:bulletEnabled/>
        </dgm:presLayoutVars>
      </dgm:prSet>
      <dgm:spPr/>
    </dgm:pt>
    <dgm:pt modelId="{996432AA-5D28-4E0C-B4E8-EB14883A02DC}" type="pres">
      <dgm:prSet presAssocID="{B527582B-BDF7-4E80-94C8-2D4021E3EEAC}" presName="Description" presStyleLbl="revTx" presStyleIdx="3" presStyleCnt="6">
        <dgm:presLayoutVars>
          <dgm:bulletEnabled/>
        </dgm:presLayoutVars>
      </dgm:prSet>
      <dgm:spPr/>
    </dgm:pt>
    <dgm:pt modelId="{A37DB39B-74A3-43C5-A7D5-C2A56E6DC83B}" type="pres">
      <dgm:prSet presAssocID="{EAA66A1A-763B-4CC3-9065-50238F346F23}" presName="sibTrans" presStyleLbl="sibTrans2D1" presStyleIdx="0" presStyleCnt="0"/>
      <dgm:spPr/>
    </dgm:pt>
    <dgm:pt modelId="{4DBD8CDB-49C7-4B36-8F58-A7D5D66C0FEC}" type="pres">
      <dgm:prSet presAssocID="{080186C6-DC57-48C1-8D77-3E7901D57508}" presName="Composite" presStyleCnt="0"/>
      <dgm:spPr/>
    </dgm:pt>
    <dgm:pt modelId="{54D6D6E2-141D-4503-9610-71257C8D01F8}" type="pres">
      <dgm:prSet presAssocID="{080186C6-DC57-48C1-8D77-3E7901D57508}"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1828" r="8172"/>
          <a:stretch/>
        </a:blipFill>
      </dgm:spPr>
      <dgm:extLst>
        <a:ext uri="{E40237B7-FDA0-4F09-8148-C483321AD2D9}">
          <dgm14:cNvPr xmlns:dgm14="http://schemas.microsoft.com/office/drawing/2010/diagram" id="0" name="" descr="Papeles dentro de una carpeta, icono 3D"/>
        </a:ext>
      </dgm:extLst>
    </dgm:pt>
    <dgm:pt modelId="{568AB651-2ACD-4BDA-9B0A-70664907E814}" type="pres">
      <dgm:prSet presAssocID="{080186C6-DC57-48C1-8D77-3E7901D57508}" presName="Subtitle" presStyleLbl="revTx" presStyleIdx="4" presStyleCnt="6">
        <dgm:presLayoutVars>
          <dgm:chMax val="0"/>
          <dgm:bulletEnabled/>
        </dgm:presLayoutVars>
      </dgm:prSet>
      <dgm:spPr/>
    </dgm:pt>
    <dgm:pt modelId="{FFA8EEE0-8B05-4CC1-BFC4-5546C998FE62}" type="pres">
      <dgm:prSet presAssocID="{080186C6-DC57-48C1-8D77-3E7901D57508}" presName="Description" presStyleLbl="revTx" presStyleIdx="5" presStyleCnt="6">
        <dgm:presLayoutVars>
          <dgm:bulletEnabled/>
        </dgm:presLayoutVars>
      </dgm:prSet>
      <dgm:spPr/>
    </dgm:pt>
  </dgm:ptLst>
  <dgm:cxnLst>
    <dgm:cxn modelId="{D90D6A31-F071-4AEA-BCB7-448546C2EE97}" type="presOf" srcId="{080186C6-DC57-48C1-8D77-3E7901D57508}" destId="{568AB651-2ACD-4BDA-9B0A-70664907E814}" srcOrd="0" destOrd="0" presId="urn:microsoft.com/office/officeart/2024/3/layout/verticalVisualTextBlock1"/>
    <dgm:cxn modelId="{0C25DD32-89D3-4D57-99B6-9AEC46BAF558}" srcId="{B527582B-BDF7-4E80-94C8-2D4021E3EEAC}" destId="{1D4EA550-764B-4594-808A-70DE9042DE10}" srcOrd="0" destOrd="0" parTransId="{764CEF9F-87EB-48FB-B6D5-CCCC08C09C92}" sibTransId="{5C65B4C5-F18A-45B8-B095-6C27635D35F3}"/>
    <dgm:cxn modelId="{18651B5D-498F-4E87-AF70-D783FF2FDF1B}" srcId="{080186C6-DC57-48C1-8D77-3E7901D57508}" destId="{A286A913-1270-48D2-9C4C-19181B1480ED}" srcOrd="0" destOrd="0" parTransId="{34B239F1-0ECB-4D5F-82D6-B4A67C21E2D0}" sibTransId="{90BA296F-64A8-4291-9F7C-A80CC137416E}"/>
    <dgm:cxn modelId="{D362365F-DE18-4B11-92B1-F18F98298899}" type="presOf" srcId="{0FC62C7C-D841-49F3-9FF3-3FD4C5630AAA}" destId="{1E72DEB9-C1F1-42F0-9DE8-3ADE63E46566}" srcOrd="0" destOrd="0" presId="urn:microsoft.com/office/officeart/2024/3/layout/verticalVisualTextBlock1"/>
    <dgm:cxn modelId="{4C85C567-58A0-4D2F-B55C-337EA1086005}" type="presOf" srcId="{068EE03E-F122-489F-9A1A-81C545957941}" destId="{42CF0BC9-7B36-40F8-B856-83226DA86C75}" srcOrd="0" destOrd="0" presId="urn:microsoft.com/office/officeart/2024/3/layout/verticalVisualTextBlock1"/>
    <dgm:cxn modelId="{7C06AF69-E19C-46AB-B086-6BBBD67911C0}" type="presOf" srcId="{B527582B-BDF7-4E80-94C8-2D4021E3EEAC}" destId="{7C0F89B5-F511-403E-86ED-BCD25A8EC0A3}" srcOrd="0" destOrd="0" presId="urn:microsoft.com/office/officeart/2024/3/layout/verticalVisualTextBlock1"/>
    <dgm:cxn modelId="{B53EC04C-0C48-4185-869F-71A43C4ECCB4}" srcId="{068EE03E-F122-489F-9A1A-81C545957941}" destId="{B527582B-BDF7-4E80-94C8-2D4021E3EEAC}" srcOrd="1" destOrd="0" parTransId="{133202B9-BD33-4A58-8AFF-3E983DD8EE77}" sibTransId="{EAA66A1A-763B-4CC3-9065-50238F346F23}"/>
    <dgm:cxn modelId="{7C41B94D-780A-40F2-8799-917F98A1026B}" type="presOf" srcId="{3B5D7CCB-94F6-43E4-A3CB-D51D79F2D6B8}" destId="{352E0D7D-D206-4264-93CC-1077A5442B40}" srcOrd="0" destOrd="0" presId="urn:microsoft.com/office/officeart/2024/3/layout/verticalVisualTextBlock1"/>
    <dgm:cxn modelId="{1917DB50-3196-405E-B4D5-5F04B79365A5}" srcId="{F188F81D-6598-48DA-88D0-686C459272F8}" destId="{3B5D7CCB-94F6-43E4-A3CB-D51D79F2D6B8}" srcOrd="0" destOrd="0" parTransId="{26248BCF-FAED-48EE-B68F-3A79F7A5079C}" sibTransId="{0BDCECF9-39B2-4FE4-9AB3-808A10632B78}"/>
    <dgm:cxn modelId="{F311DC7C-AC33-48ED-80FC-16201745D094}" srcId="{068EE03E-F122-489F-9A1A-81C545957941}" destId="{080186C6-DC57-48C1-8D77-3E7901D57508}" srcOrd="2" destOrd="0" parTransId="{9096A987-1862-4D98-A246-E0F363A49DA2}" sibTransId="{A68BB98E-5249-4367-97FB-0F347798515C}"/>
    <dgm:cxn modelId="{06F28F7D-D418-4960-B526-28C9A384206D}" srcId="{068EE03E-F122-489F-9A1A-81C545957941}" destId="{F188F81D-6598-48DA-88D0-686C459272F8}" srcOrd="0" destOrd="0" parTransId="{6C8808A1-ECE8-465C-811A-2F51371ED039}" sibTransId="{0FC62C7C-D841-49F3-9FF3-3FD4C5630AAA}"/>
    <dgm:cxn modelId="{0B697F90-6807-4752-AED4-30BB1317A983}" type="presOf" srcId="{A286A913-1270-48D2-9C4C-19181B1480ED}" destId="{FFA8EEE0-8B05-4CC1-BFC4-5546C998FE62}" srcOrd="0" destOrd="0" presId="urn:microsoft.com/office/officeart/2024/3/layout/verticalVisualTextBlock1"/>
    <dgm:cxn modelId="{DA49D09B-0BE3-446A-9E5A-6FE0497E6AC9}" type="presOf" srcId="{1D4EA550-764B-4594-808A-70DE9042DE10}" destId="{996432AA-5D28-4E0C-B4E8-EB14883A02DC}" srcOrd="0" destOrd="0" presId="urn:microsoft.com/office/officeart/2024/3/layout/verticalVisualTextBlock1"/>
    <dgm:cxn modelId="{1ED189B2-8AF5-484E-96A3-494D89B7C89F}" type="presOf" srcId="{F188F81D-6598-48DA-88D0-686C459272F8}" destId="{AC7D7685-F83E-497E-816A-CF3475A22118}" srcOrd="0" destOrd="0" presId="urn:microsoft.com/office/officeart/2024/3/layout/verticalVisualTextBlock1"/>
    <dgm:cxn modelId="{F927B6D0-3BC3-490A-B989-7650D1799959}" type="presOf" srcId="{EAA66A1A-763B-4CC3-9065-50238F346F23}" destId="{A37DB39B-74A3-43C5-A7D5-C2A56E6DC83B}" srcOrd="0" destOrd="0" presId="urn:microsoft.com/office/officeart/2024/3/layout/verticalVisualTextBlock1"/>
    <dgm:cxn modelId="{5CCDFF1E-5233-4295-B171-EEEA7F02B421}" type="presParOf" srcId="{42CF0BC9-7B36-40F8-B856-83226DA86C75}" destId="{0E2B745C-2359-41A8-8603-8C60372DC193}" srcOrd="0" destOrd="0" presId="urn:microsoft.com/office/officeart/2024/3/layout/verticalVisualTextBlock1"/>
    <dgm:cxn modelId="{0E9B3FB1-0906-49E7-AB9B-CE2144B2BA7E}" type="presParOf" srcId="{0E2B745C-2359-41A8-8603-8C60372DC193}" destId="{F7D982B5-EDCD-4BA1-9F74-F184849FBDB7}" srcOrd="0" destOrd="0" presId="urn:microsoft.com/office/officeart/2024/3/layout/verticalVisualTextBlock1"/>
    <dgm:cxn modelId="{175FFD35-EE08-4C92-9F1B-B67E569C45F2}" type="presParOf" srcId="{0E2B745C-2359-41A8-8603-8C60372DC193}" destId="{AC7D7685-F83E-497E-816A-CF3475A22118}" srcOrd="1" destOrd="0" presId="urn:microsoft.com/office/officeart/2024/3/layout/verticalVisualTextBlock1"/>
    <dgm:cxn modelId="{0640F299-8840-4A0E-99BF-D8B96B4A34D1}" type="presParOf" srcId="{0E2B745C-2359-41A8-8603-8C60372DC193}" destId="{352E0D7D-D206-4264-93CC-1077A5442B40}" srcOrd="2" destOrd="0" presId="urn:microsoft.com/office/officeart/2024/3/layout/verticalVisualTextBlock1"/>
    <dgm:cxn modelId="{9147E034-8DBE-4AA7-9F8F-410C7324FDBF}" type="presParOf" srcId="{42CF0BC9-7B36-40F8-B856-83226DA86C75}" destId="{1E72DEB9-C1F1-42F0-9DE8-3ADE63E46566}" srcOrd="1" destOrd="0" presId="urn:microsoft.com/office/officeart/2024/3/layout/verticalVisualTextBlock1"/>
    <dgm:cxn modelId="{50C92EA5-CEF6-456F-AF06-23FD71965A0B}" type="presParOf" srcId="{42CF0BC9-7B36-40F8-B856-83226DA86C75}" destId="{63DF3024-5BED-48C0-8EDD-F9970C2DB75A}" srcOrd="2" destOrd="0" presId="urn:microsoft.com/office/officeart/2024/3/layout/verticalVisualTextBlock1"/>
    <dgm:cxn modelId="{8708BAE6-CFD9-42D7-9352-8B92CFE71C5C}" type="presParOf" srcId="{63DF3024-5BED-48C0-8EDD-F9970C2DB75A}" destId="{8832370C-E854-4F65-884B-3F6BC2C80CE3}" srcOrd="0" destOrd="0" presId="urn:microsoft.com/office/officeart/2024/3/layout/verticalVisualTextBlock1"/>
    <dgm:cxn modelId="{9A0D18EC-C1D6-4EFD-AE65-F9C929AB19EE}" type="presParOf" srcId="{63DF3024-5BED-48C0-8EDD-F9970C2DB75A}" destId="{7C0F89B5-F511-403E-86ED-BCD25A8EC0A3}" srcOrd="1" destOrd="0" presId="urn:microsoft.com/office/officeart/2024/3/layout/verticalVisualTextBlock1"/>
    <dgm:cxn modelId="{E0210C58-A83B-46F7-87F1-3B75CE1CD55E}" type="presParOf" srcId="{63DF3024-5BED-48C0-8EDD-F9970C2DB75A}" destId="{996432AA-5D28-4E0C-B4E8-EB14883A02DC}" srcOrd="2" destOrd="0" presId="urn:microsoft.com/office/officeart/2024/3/layout/verticalVisualTextBlock1"/>
    <dgm:cxn modelId="{464D0515-208A-4032-AF63-A282A765BA83}" type="presParOf" srcId="{42CF0BC9-7B36-40F8-B856-83226DA86C75}" destId="{A37DB39B-74A3-43C5-A7D5-C2A56E6DC83B}" srcOrd="3" destOrd="0" presId="urn:microsoft.com/office/officeart/2024/3/layout/verticalVisualTextBlock1"/>
    <dgm:cxn modelId="{E22443AF-7102-4A89-AB1C-ACAE7698C43E}" type="presParOf" srcId="{42CF0BC9-7B36-40F8-B856-83226DA86C75}" destId="{4DBD8CDB-49C7-4B36-8F58-A7D5D66C0FEC}" srcOrd="4" destOrd="0" presId="urn:microsoft.com/office/officeart/2024/3/layout/verticalVisualTextBlock1"/>
    <dgm:cxn modelId="{4612AEBC-91F0-4BC3-8C15-5B75B484BD04}" type="presParOf" srcId="{4DBD8CDB-49C7-4B36-8F58-A7D5D66C0FEC}" destId="{54D6D6E2-141D-4503-9610-71257C8D01F8}" srcOrd="0" destOrd="0" presId="urn:microsoft.com/office/officeart/2024/3/layout/verticalVisualTextBlock1"/>
    <dgm:cxn modelId="{2C9A7A9B-BC8A-46AC-BD46-1CEB3890E70D}" type="presParOf" srcId="{4DBD8CDB-49C7-4B36-8F58-A7D5D66C0FEC}" destId="{568AB651-2ACD-4BDA-9B0A-70664907E814}" srcOrd="1" destOrd="0" presId="urn:microsoft.com/office/officeart/2024/3/layout/verticalVisualTextBlock1"/>
    <dgm:cxn modelId="{1325E979-0997-4429-B01D-4212B9CB04B9}" type="presParOf" srcId="{4DBD8CDB-49C7-4B36-8F58-A7D5D66C0FEC}" destId="{FFA8EEE0-8B05-4CC1-BFC4-5546C998FE62}"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6DBB73-0AEF-48A8-85B6-7950D24DAA15}"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AF623678-EB54-4291-A131-3C15A475351E}">
      <dgm:prSet/>
      <dgm:spPr/>
      <dgm:t>
        <a:bodyPr/>
        <a:lstStyle/>
        <a:p>
          <a:pPr>
            <a:lnSpc>
              <a:spcPct val="100000"/>
            </a:lnSpc>
            <a:defRPr b="1"/>
          </a:pPr>
          <a:r>
            <a:rPr lang="es-MX"/>
            <a:t>Importancia de la Clasificación</a:t>
          </a:r>
          <a:endParaRPr lang="en-US"/>
        </a:p>
      </dgm:t>
    </dgm:pt>
    <dgm:pt modelId="{2D2EAB8C-B634-4EE0-9A36-8F7A93003612}" type="parTrans" cxnId="{A47F09D9-5577-4400-882C-C74EDE1168A9}">
      <dgm:prSet/>
      <dgm:spPr/>
      <dgm:t>
        <a:bodyPr/>
        <a:lstStyle/>
        <a:p>
          <a:endParaRPr lang="en-US"/>
        </a:p>
      </dgm:t>
    </dgm:pt>
    <dgm:pt modelId="{5FDE766C-0EA4-42A7-8F23-E7AFA2E002E9}" type="sibTrans" cxnId="{A47F09D9-5577-4400-882C-C74EDE1168A9}">
      <dgm:prSet/>
      <dgm:spPr/>
      <dgm:t>
        <a:bodyPr/>
        <a:lstStyle/>
        <a:p>
          <a:pPr>
            <a:lnSpc>
              <a:spcPct val="100000"/>
            </a:lnSpc>
            <a:defRPr b="1"/>
          </a:pPr>
          <a:endParaRPr lang="en-US"/>
        </a:p>
      </dgm:t>
    </dgm:pt>
    <dgm:pt modelId="{7E54A22E-98B9-4331-B621-19286971E367}">
      <dgm:prSet/>
      <dgm:spPr/>
      <dgm:t>
        <a:bodyPr/>
        <a:lstStyle/>
        <a:p>
          <a:pPr>
            <a:lnSpc>
              <a:spcPct val="100000"/>
            </a:lnSpc>
          </a:pPr>
          <a:r>
            <a:rPr lang="es-MX"/>
            <a:t>La correcta clasificación de mercancías es esencial para el comercio internacional, evitando sanciones y retrasos en el envío.</a:t>
          </a:r>
          <a:endParaRPr lang="en-US"/>
        </a:p>
      </dgm:t>
    </dgm:pt>
    <dgm:pt modelId="{34DCC4B0-E3D6-4765-A885-5297EDFA8FCF}" type="parTrans" cxnId="{568D8208-2519-41A4-B9BB-1BA61E1AD296}">
      <dgm:prSet/>
      <dgm:spPr/>
      <dgm:t>
        <a:bodyPr/>
        <a:lstStyle/>
        <a:p>
          <a:endParaRPr lang="en-US"/>
        </a:p>
      </dgm:t>
    </dgm:pt>
    <dgm:pt modelId="{493A036C-2887-4F38-9726-47E57961AFE6}" type="sibTrans" cxnId="{568D8208-2519-41A4-B9BB-1BA61E1AD296}">
      <dgm:prSet/>
      <dgm:spPr/>
      <dgm:t>
        <a:bodyPr/>
        <a:lstStyle/>
        <a:p>
          <a:endParaRPr lang="en-US"/>
        </a:p>
      </dgm:t>
    </dgm:pt>
    <dgm:pt modelId="{F47506EE-F3C9-4C66-B322-982A2157685E}">
      <dgm:prSet/>
      <dgm:spPr/>
      <dgm:t>
        <a:bodyPr/>
        <a:lstStyle/>
        <a:p>
          <a:pPr>
            <a:lnSpc>
              <a:spcPct val="100000"/>
            </a:lnSpc>
            <a:defRPr b="1"/>
          </a:pPr>
          <a:r>
            <a:rPr lang="es-MX"/>
            <a:t>Métodos y Herramientas</a:t>
          </a:r>
          <a:endParaRPr lang="en-US"/>
        </a:p>
      </dgm:t>
    </dgm:pt>
    <dgm:pt modelId="{6D28CC75-F4BF-44F0-B5C8-628CEB37465E}" type="parTrans" cxnId="{E590ED76-D147-4D04-8701-7DAF509D91FB}">
      <dgm:prSet/>
      <dgm:spPr/>
      <dgm:t>
        <a:bodyPr/>
        <a:lstStyle/>
        <a:p>
          <a:endParaRPr lang="en-US"/>
        </a:p>
      </dgm:t>
    </dgm:pt>
    <dgm:pt modelId="{FBA425F3-89CA-44C0-85D3-9D03C7ED5776}" type="sibTrans" cxnId="{E590ED76-D147-4D04-8701-7DAF509D91FB}">
      <dgm:prSet/>
      <dgm:spPr/>
      <dgm:t>
        <a:bodyPr/>
        <a:lstStyle/>
        <a:p>
          <a:pPr>
            <a:lnSpc>
              <a:spcPct val="100000"/>
            </a:lnSpc>
            <a:defRPr b="1"/>
          </a:pPr>
          <a:endParaRPr lang="en-US"/>
        </a:p>
      </dgm:t>
    </dgm:pt>
    <dgm:pt modelId="{6B992419-014C-4AD2-945C-D97DF9C03FB6}">
      <dgm:prSet/>
      <dgm:spPr/>
      <dgm:t>
        <a:bodyPr/>
        <a:lstStyle/>
        <a:p>
          <a:pPr>
            <a:lnSpc>
              <a:spcPct val="100000"/>
            </a:lnSpc>
          </a:pPr>
          <a:r>
            <a:rPr lang="es-MX"/>
            <a:t>Comprender los métodos y herramientas disponibles ayuda a las empresas a clasificar mercancías de manera efectiva y eficiente.</a:t>
          </a:r>
          <a:endParaRPr lang="en-US"/>
        </a:p>
      </dgm:t>
    </dgm:pt>
    <dgm:pt modelId="{13410429-9192-4731-BDA2-D60F542E4346}" type="parTrans" cxnId="{0E8F8611-7949-480C-B556-753A7FF7076C}">
      <dgm:prSet/>
      <dgm:spPr/>
      <dgm:t>
        <a:bodyPr/>
        <a:lstStyle/>
        <a:p>
          <a:endParaRPr lang="en-US"/>
        </a:p>
      </dgm:t>
    </dgm:pt>
    <dgm:pt modelId="{DF78B15E-0CFD-41B7-BFDD-676654BB659A}" type="sibTrans" cxnId="{0E8F8611-7949-480C-B556-753A7FF7076C}">
      <dgm:prSet/>
      <dgm:spPr/>
      <dgm:t>
        <a:bodyPr/>
        <a:lstStyle/>
        <a:p>
          <a:endParaRPr lang="en-US"/>
        </a:p>
      </dgm:t>
    </dgm:pt>
    <dgm:pt modelId="{F8F51D8B-0946-4D9E-9AC1-8D65BAB2F003}">
      <dgm:prSet/>
      <dgm:spPr/>
      <dgm:t>
        <a:bodyPr/>
        <a:lstStyle/>
        <a:p>
          <a:pPr>
            <a:lnSpc>
              <a:spcPct val="100000"/>
            </a:lnSpc>
            <a:defRPr b="1"/>
          </a:pPr>
          <a:r>
            <a:rPr lang="es-MX"/>
            <a:t>Cumplimiento Normativo</a:t>
          </a:r>
          <a:endParaRPr lang="en-US"/>
        </a:p>
      </dgm:t>
    </dgm:pt>
    <dgm:pt modelId="{40074252-1C58-42D2-B2E9-EEC894277559}" type="parTrans" cxnId="{C9D9945A-6EFE-4EB7-8866-1CBA82B84C11}">
      <dgm:prSet/>
      <dgm:spPr/>
      <dgm:t>
        <a:bodyPr/>
        <a:lstStyle/>
        <a:p>
          <a:endParaRPr lang="en-US"/>
        </a:p>
      </dgm:t>
    </dgm:pt>
    <dgm:pt modelId="{984E87DB-C09B-4E70-8883-FF65D1D17A49}" type="sibTrans" cxnId="{C9D9945A-6EFE-4EB7-8866-1CBA82B84C11}">
      <dgm:prSet/>
      <dgm:spPr/>
      <dgm:t>
        <a:bodyPr/>
        <a:lstStyle/>
        <a:p>
          <a:endParaRPr lang="en-US"/>
        </a:p>
      </dgm:t>
    </dgm:pt>
    <dgm:pt modelId="{670CF7F9-8054-4307-9E06-452E5DF3DE54}">
      <dgm:prSet/>
      <dgm:spPr/>
      <dgm:t>
        <a:bodyPr/>
        <a:lstStyle/>
        <a:p>
          <a:pPr>
            <a:lnSpc>
              <a:spcPct val="100000"/>
            </a:lnSpc>
          </a:pPr>
          <a:r>
            <a:rPr lang="es-MX"/>
            <a:t>El cumplimiento de las regulaciones pertinentes es crucial para garantizar operaciones comerciales sin interrupciones.</a:t>
          </a:r>
          <a:endParaRPr lang="en-US"/>
        </a:p>
      </dgm:t>
    </dgm:pt>
    <dgm:pt modelId="{790301C6-C5A5-42D8-B789-7C00A43D9093}" type="parTrans" cxnId="{3D12863D-62C1-4538-BB67-FC6AA4CC91E5}">
      <dgm:prSet/>
      <dgm:spPr/>
      <dgm:t>
        <a:bodyPr/>
        <a:lstStyle/>
        <a:p>
          <a:endParaRPr lang="en-US"/>
        </a:p>
      </dgm:t>
    </dgm:pt>
    <dgm:pt modelId="{3FDFB826-7DBC-4882-80E2-EFFFB59CFF9C}" type="sibTrans" cxnId="{3D12863D-62C1-4538-BB67-FC6AA4CC91E5}">
      <dgm:prSet/>
      <dgm:spPr/>
      <dgm:t>
        <a:bodyPr/>
        <a:lstStyle/>
        <a:p>
          <a:endParaRPr lang="en-US"/>
        </a:p>
      </dgm:t>
    </dgm:pt>
    <dgm:pt modelId="{BE055174-A2D9-42B5-94FA-ACCCB3089822}" type="pres">
      <dgm:prSet presAssocID="{3E6DBB73-0AEF-48A8-85B6-7950D24DAA15}" presName="Name0" presStyleCnt="0">
        <dgm:presLayoutVars>
          <dgm:dir/>
          <dgm:resizeHandles val="exact"/>
        </dgm:presLayoutVars>
      </dgm:prSet>
      <dgm:spPr/>
    </dgm:pt>
    <dgm:pt modelId="{13AC179F-458A-485F-88F3-7A8805A716AA}" type="pres">
      <dgm:prSet presAssocID="{AF623678-EB54-4291-A131-3C15A475351E}" presName="compNode" presStyleCnt="0"/>
      <dgm:spPr/>
    </dgm:pt>
    <dgm:pt modelId="{45F62D4B-657C-4D49-8958-6F2B897373AF}" type="pres">
      <dgm:prSet presAssocID="{AF623678-EB54-4291-A131-3C15A475351E}" presName="pictRect" presStyleLbl="revTx" presStyleIdx="0" presStyleCnt="6">
        <dgm:presLayoutVars>
          <dgm:chMax val="0"/>
          <dgm:bulletEnabled/>
        </dgm:presLayoutVars>
      </dgm:prSet>
      <dgm:spPr/>
    </dgm:pt>
    <dgm:pt modelId="{A152DCC4-3A04-44A0-A85A-824A52DCCDB6}" type="pres">
      <dgm:prSet presAssocID="{AF623678-EB54-4291-A131-3C15A475351E}" presName="textRect" presStyleLbl="revTx" presStyleIdx="1" presStyleCnt="6">
        <dgm:presLayoutVars>
          <dgm:bulletEnabled/>
        </dgm:presLayoutVars>
      </dgm:prSet>
      <dgm:spPr/>
    </dgm:pt>
    <dgm:pt modelId="{D07E8834-3752-444C-A953-7FC195C090DD}" type="pres">
      <dgm:prSet presAssocID="{5FDE766C-0EA4-42A7-8F23-E7AFA2E002E9}" presName="sibTrans" presStyleLbl="sibTrans2D1" presStyleIdx="0" presStyleCnt="0"/>
      <dgm:spPr/>
    </dgm:pt>
    <dgm:pt modelId="{F62D6781-85F3-4DF5-B790-A72A3ED97968}" type="pres">
      <dgm:prSet presAssocID="{F47506EE-F3C9-4C66-B322-982A2157685E}" presName="compNode" presStyleCnt="0"/>
      <dgm:spPr/>
    </dgm:pt>
    <dgm:pt modelId="{4D14BAD4-E6A9-416C-89AC-7F4DEEC48B5C}" type="pres">
      <dgm:prSet presAssocID="{F47506EE-F3C9-4C66-B322-982A2157685E}" presName="pictRect" presStyleLbl="revTx" presStyleIdx="2" presStyleCnt="6">
        <dgm:presLayoutVars>
          <dgm:chMax val="0"/>
          <dgm:bulletEnabled/>
        </dgm:presLayoutVars>
      </dgm:prSet>
      <dgm:spPr/>
    </dgm:pt>
    <dgm:pt modelId="{4DD5A514-E81E-417D-BAB4-FC882D51AD16}" type="pres">
      <dgm:prSet presAssocID="{F47506EE-F3C9-4C66-B322-982A2157685E}" presName="textRect" presStyleLbl="revTx" presStyleIdx="3" presStyleCnt="6">
        <dgm:presLayoutVars>
          <dgm:bulletEnabled/>
        </dgm:presLayoutVars>
      </dgm:prSet>
      <dgm:spPr/>
    </dgm:pt>
    <dgm:pt modelId="{56DC1A13-3547-478D-80A3-A3B6B3DD842C}" type="pres">
      <dgm:prSet presAssocID="{FBA425F3-89CA-44C0-85D3-9D03C7ED5776}" presName="sibTrans" presStyleLbl="sibTrans2D1" presStyleIdx="0" presStyleCnt="0"/>
      <dgm:spPr/>
    </dgm:pt>
    <dgm:pt modelId="{AF06647A-0A64-453B-82AA-872BECF16E0A}" type="pres">
      <dgm:prSet presAssocID="{F8F51D8B-0946-4D9E-9AC1-8D65BAB2F003}" presName="compNode" presStyleCnt="0"/>
      <dgm:spPr/>
    </dgm:pt>
    <dgm:pt modelId="{F9802566-E1A3-4371-8B6F-45AF65983F2A}" type="pres">
      <dgm:prSet presAssocID="{F8F51D8B-0946-4D9E-9AC1-8D65BAB2F003}" presName="pictRect" presStyleLbl="revTx" presStyleIdx="4" presStyleCnt="6">
        <dgm:presLayoutVars>
          <dgm:chMax val="0"/>
          <dgm:bulletEnabled/>
        </dgm:presLayoutVars>
      </dgm:prSet>
      <dgm:spPr/>
    </dgm:pt>
    <dgm:pt modelId="{A4BAE6CC-954A-4580-9472-9F832EF2BC4F}" type="pres">
      <dgm:prSet presAssocID="{F8F51D8B-0946-4D9E-9AC1-8D65BAB2F003}" presName="textRect" presStyleLbl="revTx" presStyleIdx="5" presStyleCnt="6">
        <dgm:presLayoutVars>
          <dgm:bulletEnabled/>
        </dgm:presLayoutVars>
      </dgm:prSet>
      <dgm:spPr/>
    </dgm:pt>
  </dgm:ptLst>
  <dgm:cxnLst>
    <dgm:cxn modelId="{568D8208-2519-41A4-B9BB-1BA61E1AD296}" srcId="{AF623678-EB54-4291-A131-3C15A475351E}" destId="{7E54A22E-98B9-4331-B621-19286971E367}" srcOrd="0" destOrd="0" parTransId="{34DCC4B0-E3D6-4765-A885-5297EDFA8FCF}" sibTransId="{493A036C-2887-4F38-9726-47E57961AFE6}"/>
    <dgm:cxn modelId="{0E8F8611-7949-480C-B556-753A7FF7076C}" srcId="{F47506EE-F3C9-4C66-B322-982A2157685E}" destId="{6B992419-014C-4AD2-945C-D97DF9C03FB6}" srcOrd="0" destOrd="0" parTransId="{13410429-9192-4731-BDA2-D60F542E4346}" sibTransId="{DF78B15E-0CFD-41B7-BFDD-676654BB659A}"/>
    <dgm:cxn modelId="{3E72A415-78FF-437F-898C-EB6CBCA9D30E}" type="presOf" srcId="{AF623678-EB54-4291-A131-3C15A475351E}" destId="{45F62D4B-657C-4D49-8958-6F2B897373AF}" srcOrd="0" destOrd="0" presId="urn:microsoft.com/office/officeart/2024/3/layout/hArchList1"/>
    <dgm:cxn modelId="{5477601A-7860-46D8-85F7-CA6060592E2F}" type="presOf" srcId="{6B992419-014C-4AD2-945C-D97DF9C03FB6}" destId="{4DD5A514-E81E-417D-BAB4-FC882D51AD16}" srcOrd="0" destOrd="0" presId="urn:microsoft.com/office/officeart/2024/3/layout/hArchList1"/>
    <dgm:cxn modelId="{49249029-F083-483D-9F5C-F0573AEF83A6}" type="presOf" srcId="{3E6DBB73-0AEF-48A8-85B6-7950D24DAA15}" destId="{BE055174-A2D9-42B5-94FA-ACCCB3089822}" srcOrd="0" destOrd="0" presId="urn:microsoft.com/office/officeart/2024/3/layout/hArchList1"/>
    <dgm:cxn modelId="{3D12863D-62C1-4538-BB67-FC6AA4CC91E5}" srcId="{F8F51D8B-0946-4D9E-9AC1-8D65BAB2F003}" destId="{670CF7F9-8054-4307-9E06-452E5DF3DE54}" srcOrd="0" destOrd="0" parTransId="{790301C6-C5A5-42D8-B789-7C00A43D9093}" sibTransId="{3FDFB826-7DBC-4882-80E2-EFFFB59CFF9C}"/>
    <dgm:cxn modelId="{4D2BD775-DCAE-40F5-9283-C8EAAEF1236F}" type="presOf" srcId="{7E54A22E-98B9-4331-B621-19286971E367}" destId="{A152DCC4-3A04-44A0-A85A-824A52DCCDB6}" srcOrd="0" destOrd="0" presId="urn:microsoft.com/office/officeart/2024/3/layout/hArchList1"/>
    <dgm:cxn modelId="{E590ED76-D147-4D04-8701-7DAF509D91FB}" srcId="{3E6DBB73-0AEF-48A8-85B6-7950D24DAA15}" destId="{F47506EE-F3C9-4C66-B322-982A2157685E}" srcOrd="1" destOrd="0" parTransId="{6D28CC75-F4BF-44F0-B5C8-628CEB37465E}" sibTransId="{FBA425F3-89CA-44C0-85D3-9D03C7ED5776}"/>
    <dgm:cxn modelId="{C9D9945A-6EFE-4EB7-8866-1CBA82B84C11}" srcId="{3E6DBB73-0AEF-48A8-85B6-7950D24DAA15}" destId="{F8F51D8B-0946-4D9E-9AC1-8D65BAB2F003}" srcOrd="2" destOrd="0" parTransId="{40074252-1C58-42D2-B2E9-EEC894277559}" sibTransId="{984E87DB-C09B-4E70-8883-FF65D1D17A49}"/>
    <dgm:cxn modelId="{EC459E9C-F4D9-471D-91CF-C6AFFA05B2B8}" type="presOf" srcId="{5FDE766C-0EA4-42A7-8F23-E7AFA2E002E9}" destId="{D07E8834-3752-444C-A953-7FC195C090DD}" srcOrd="0" destOrd="0" presId="urn:microsoft.com/office/officeart/2024/3/layout/hArchList1"/>
    <dgm:cxn modelId="{F2DD75A0-6C7D-491E-9565-4B50B6A2BCDB}" type="presOf" srcId="{F47506EE-F3C9-4C66-B322-982A2157685E}" destId="{4D14BAD4-E6A9-416C-89AC-7F4DEEC48B5C}" srcOrd="0" destOrd="0" presId="urn:microsoft.com/office/officeart/2024/3/layout/hArchList1"/>
    <dgm:cxn modelId="{18AF0AA7-A340-4CB0-B7A9-8C3B699BF7B5}" type="presOf" srcId="{F8F51D8B-0946-4D9E-9AC1-8D65BAB2F003}" destId="{F9802566-E1A3-4371-8B6F-45AF65983F2A}" srcOrd="0" destOrd="0" presId="urn:microsoft.com/office/officeart/2024/3/layout/hArchList1"/>
    <dgm:cxn modelId="{0B5E98B7-C65C-46D7-A3B0-2277CCFC9514}" type="presOf" srcId="{670CF7F9-8054-4307-9E06-452E5DF3DE54}" destId="{A4BAE6CC-954A-4580-9472-9F832EF2BC4F}" srcOrd="0" destOrd="0" presId="urn:microsoft.com/office/officeart/2024/3/layout/hArchList1"/>
    <dgm:cxn modelId="{A47F09D9-5577-4400-882C-C74EDE1168A9}" srcId="{3E6DBB73-0AEF-48A8-85B6-7950D24DAA15}" destId="{AF623678-EB54-4291-A131-3C15A475351E}" srcOrd="0" destOrd="0" parTransId="{2D2EAB8C-B634-4EE0-9A36-8F7A93003612}" sibTransId="{5FDE766C-0EA4-42A7-8F23-E7AFA2E002E9}"/>
    <dgm:cxn modelId="{AB9AA4F6-8A40-43CD-A049-A3B7026A9B23}" type="presOf" srcId="{FBA425F3-89CA-44C0-85D3-9D03C7ED5776}" destId="{56DC1A13-3547-478D-80A3-A3B6B3DD842C}" srcOrd="0" destOrd="0" presId="urn:microsoft.com/office/officeart/2024/3/layout/hArchList1"/>
    <dgm:cxn modelId="{B2B1EE13-1103-49BF-B03E-6AF2BA4F7E0C}" type="presParOf" srcId="{BE055174-A2D9-42B5-94FA-ACCCB3089822}" destId="{13AC179F-458A-485F-88F3-7A8805A716AA}" srcOrd="0" destOrd="0" presId="urn:microsoft.com/office/officeart/2024/3/layout/hArchList1"/>
    <dgm:cxn modelId="{FB14DFE4-5040-423F-8648-498E0248AAA6}" type="presParOf" srcId="{13AC179F-458A-485F-88F3-7A8805A716AA}" destId="{45F62D4B-657C-4D49-8958-6F2B897373AF}" srcOrd="0" destOrd="0" presId="urn:microsoft.com/office/officeart/2024/3/layout/hArchList1"/>
    <dgm:cxn modelId="{5E09C07E-B9B5-4CCD-82AE-70AF686CD235}" type="presParOf" srcId="{13AC179F-458A-485F-88F3-7A8805A716AA}" destId="{A152DCC4-3A04-44A0-A85A-824A52DCCDB6}" srcOrd="1" destOrd="0" presId="urn:microsoft.com/office/officeart/2024/3/layout/hArchList1"/>
    <dgm:cxn modelId="{424F7D30-CA68-41FC-8423-319629EBD0CC}" type="presParOf" srcId="{BE055174-A2D9-42B5-94FA-ACCCB3089822}" destId="{D07E8834-3752-444C-A953-7FC195C090DD}" srcOrd="1" destOrd="0" presId="urn:microsoft.com/office/officeart/2024/3/layout/hArchList1"/>
    <dgm:cxn modelId="{A2EBEBB5-9FA5-46AE-BF72-C4FECDD01DCA}" type="presParOf" srcId="{BE055174-A2D9-42B5-94FA-ACCCB3089822}" destId="{F62D6781-85F3-4DF5-B790-A72A3ED97968}" srcOrd="2" destOrd="0" presId="urn:microsoft.com/office/officeart/2024/3/layout/hArchList1"/>
    <dgm:cxn modelId="{3840F91C-A5E0-469D-A819-A16047B8BBFE}" type="presParOf" srcId="{F62D6781-85F3-4DF5-B790-A72A3ED97968}" destId="{4D14BAD4-E6A9-416C-89AC-7F4DEEC48B5C}" srcOrd="0" destOrd="0" presId="urn:microsoft.com/office/officeart/2024/3/layout/hArchList1"/>
    <dgm:cxn modelId="{BE4F0882-1600-4212-BC30-003B6CB3C4D3}" type="presParOf" srcId="{F62D6781-85F3-4DF5-B790-A72A3ED97968}" destId="{4DD5A514-E81E-417D-BAB4-FC882D51AD16}" srcOrd="1" destOrd="0" presId="urn:microsoft.com/office/officeart/2024/3/layout/hArchList1"/>
    <dgm:cxn modelId="{3D159200-3E14-45E1-9065-4F45C5C742C1}" type="presParOf" srcId="{BE055174-A2D9-42B5-94FA-ACCCB3089822}" destId="{56DC1A13-3547-478D-80A3-A3B6B3DD842C}" srcOrd="3" destOrd="0" presId="urn:microsoft.com/office/officeart/2024/3/layout/hArchList1"/>
    <dgm:cxn modelId="{A2718F43-DFD3-4BD8-BD7C-09AF6415D654}" type="presParOf" srcId="{BE055174-A2D9-42B5-94FA-ACCCB3089822}" destId="{AF06647A-0A64-453B-82AA-872BECF16E0A}" srcOrd="4" destOrd="0" presId="urn:microsoft.com/office/officeart/2024/3/layout/hArchList1"/>
    <dgm:cxn modelId="{DA51CEE9-A1F5-42D0-9F49-7A1A8AE680AD}" type="presParOf" srcId="{AF06647A-0A64-453B-82AA-872BECF16E0A}" destId="{F9802566-E1A3-4371-8B6F-45AF65983F2A}" srcOrd="0" destOrd="0" presId="urn:microsoft.com/office/officeart/2024/3/layout/hArchList1"/>
    <dgm:cxn modelId="{0FE999EE-6D5E-421C-89C2-012EDDA35A32}" type="presParOf" srcId="{AF06647A-0A64-453B-82AA-872BECF16E0A}" destId="{A4BAE6CC-954A-4580-9472-9F832EF2BC4F}"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39250-55C3-4C16-85DA-7D6C4275485C}">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940" r="31309" b="-2"/>
          <a:stretch/>
        </a:blipFill>
        <a:ln>
          <a:noFill/>
        </a:ln>
        <a:effectLst/>
      </dsp:spPr>
      <dsp:style>
        <a:lnRef idx="0">
          <a:scrgbClr r="0" g="0" b="0"/>
        </a:lnRef>
        <a:fillRef idx="3">
          <a:scrgbClr r="0" g="0" b="0"/>
        </a:fillRef>
        <a:effectRef idx="2">
          <a:scrgbClr r="0" g="0" b="0"/>
        </a:effectRef>
        <a:fontRef idx="minor">
          <a:schemeClr val="lt1"/>
        </a:fontRef>
      </dsp:style>
    </dsp:sp>
    <dsp:sp modelId="{53FE665A-5F42-4ACC-A5DE-D3BF34C616D4}">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Análisis de Descripción</a:t>
          </a:r>
        </a:p>
      </dsp:txBody>
      <dsp:txXfrm>
        <a:off x="1861599" y="0"/>
        <a:ext cx="5167674" cy="346182"/>
      </dsp:txXfrm>
    </dsp:sp>
    <dsp:sp modelId="{57742586-F459-4DCA-98A0-D4BDAA8B6CD9}">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El análisis detallado de la descripción de la mercancía es crucial para determinar su clasificación correcta y evitar errores.</a:t>
          </a:r>
        </a:p>
      </dsp:txBody>
      <dsp:txXfrm>
        <a:off x="1861599" y="346182"/>
        <a:ext cx="5167674" cy="1335417"/>
      </dsp:txXfrm>
    </dsp:sp>
    <dsp:sp modelId="{7DE54CB3-DB25-4AE4-9BB9-6C3F0D294C40}">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5877" r="16870" b="-5"/>
          <a:stretch/>
        </a:blipFill>
        <a:ln>
          <a:noFill/>
        </a:ln>
        <a:effectLst/>
      </dsp:spPr>
      <dsp:style>
        <a:lnRef idx="0">
          <a:scrgbClr r="0" g="0" b="0"/>
        </a:lnRef>
        <a:fillRef idx="3">
          <a:scrgbClr r="0" g="0" b="0"/>
        </a:fillRef>
        <a:effectRef idx="2">
          <a:scrgbClr r="0" g="0" b="0"/>
        </a:effectRef>
        <a:fontRef idx="minor">
          <a:schemeClr val="lt1"/>
        </a:fontRef>
      </dsp:style>
    </dsp:sp>
    <dsp:sp modelId="{408CC807-99BD-406A-89C4-FEB4D1C73C15}">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Importancia de los Detalles</a:t>
          </a:r>
        </a:p>
      </dsp:txBody>
      <dsp:txXfrm>
        <a:off x="1861599" y="1816127"/>
        <a:ext cx="5167674" cy="346182"/>
      </dsp:txXfrm>
    </dsp:sp>
    <dsp:sp modelId="{199A208B-ABD7-42BB-A18D-B7EDDD66D5B4}">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Proporcionar detalles precisos y completos sobre el producto es esencial para garantizar una clasificación adecuada y precisa.</a:t>
          </a:r>
        </a:p>
      </dsp:txBody>
      <dsp:txXfrm>
        <a:off x="1861599" y="2162310"/>
        <a:ext cx="5167674" cy="1335417"/>
      </dsp:txXfrm>
    </dsp:sp>
    <dsp:sp modelId="{AEBD13AA-39DA-4B14-85D7-31E020CB9B44}">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6198" r="22548" b="-6"/>
          <a:stretch/>
        </a:blipFill>
        <a:ln>
          <a:noFill/>
        </a:ln>
        <a:effectLst/>
      </dsp:spPr>
      <dsp:style>
        <a:lnRef idx="0">
          <a:scrgbClr r="0" g="0" b="0"/>
        </a:lnRef>
        <a:fillRef idx="3">
          <a:scrgbClr r="0" g="0" b="0"/>
        </a:fillRef>
        <a:effectRef idx="2">
          <a:scrgbClr r="0" g="0" b="0"/>
        </a:effectRef>
        <a:fontRef idx="minor">
          <a:schemeClr val="lt1"/>
        </a:fontRef>
      </dsp:style>
    </dsp:sp>
    <dsp:sp modelId="{1DC3C33B-877F-4E0A-8283-CEADF5653286}">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Clasificación Precisa</a:t>
          </a:r>
        </a:p>
      </dsp:txBody>
      <dsp:txXfrm>
        <a:off x="1861599" y="3632255"/>
        <a:ext cx="5167674" cy="346182"/>
      </dsp:txXfrm>
    </dsp:sp>
    <dsp:sp modelId="{57F54962-2D6F-4CD8-BB2D-DF99DEC5739E}">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Una clasificación adecuada ayuda a facilitar el comercio internacional y asegura el cumplimiento de regulaciones.</a:t>
          </a:r>
        </a:p>
      </dsp:txBody>
      <dsp:txXfrm>
        <a:off x="1861599" y="3978438"/>
        <a:ext cx="5167674" cy="1335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2B161-4ADD-4C4F-8EC8-326175967564}">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5399" r="18103" b="3"/>
          <a:stretch/>
        </a:blipFill>
        <a:ln>
          <a:noFill/>
        </a:ln>
        <a:effectLst/>
      </dsp:spPr>
      <dsp:style>
        <a:lnRef idx="0">
          <a:scrgbClr r="0" g="0" b="0"/>
        </a:lnRef>
        <a:fillRef idx="3">
          <a:scrgbClr r="0" g="0" b="0"/>
        </a:fillRef>
        <a:effectRef idx="2">
          <a:scrgbClr r="0" g="0" b="0"/>
        </a:effectRef>
        <a:fontRef idx="minor">
          <a:schemeClr val="lt1"/>
        </a:fontRef>
      </dsp:style>
    </dsp:sp>
    <dsp:sp modelId="{5BACDB1F-0624-4F15-A16D-BB346169AB44}">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Herramientas Digitales</a:t>
          </a:r>
        </a:p>
      </dsp:txBody>
      <dsp:txXfrm>
        <a:off x="1861599" y="0"/>
        <a:ext cx="5167674" cy="346182"/>
      </dsp:txXfrm>
    </dsp:sp>
    <dsp:sp modelId="{838EFA3E-CB3C-4730-8A57-57EEBFBEA8A4}">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Las herramientas digitales son esenciales para optimizar el proceso de clasificación, permitiendo un acceso más efectivo a la información.</a:t>
          </a:r>
        </a:p>
      </dsp:txBody>
      <dsp:txXfrm>
        <a:off x="1861599" y="346182"/>
        <a:ext cx="5167674" cy="1335417"/>
      </dsp:txXfrm>
    </dsp:sp>
    <dsp:sp modelId="{D043474D-6F67-4A27-91EA-A5621796BE51}">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3154" r="11841" b="-6"/>
          <a:stretch/>
        </a:blipFill>
        <a:ln>
          <a:noFill/>
        </a:ln>
        <a:effectLst/>
      </dsp:spPr>
      <dsp:style>
        <a:lnRef idx="0">
          <a:scrgbClr r="0" g="0" b="0"/>
        </a:lnRef>
        <a:fillRef idx="3">
          <a:scrgbClr r="0" g="0" b="0"/>
        </a:fillRef>
        <a:effectRef idx="2">
          <a:scrgbClr r="0" g="0" b="0"/>
        </a:effectRef>
        <a:fontRef idx="minor">
          <a:schemeClr val="lt1"/>
        </a:fontRef>
      </dsp:style>
    </dsp:sp>
    <dsp:sp modelId="{7F013E46-4826-46A5-8439-6E124EB0A46E}">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Acceso a Información Actualizada</a:t>
          </a:r>
        </a:p>
      </dsp:txBody>
      <dsp:txXfrm>
        <a:off x="1861599" y="1816127"/>
        <a:ext cx="5167674" cy="346182"/>
      </dsp:txXfrm>
    </dsp:sp>
    <dsp:sp modelId="{B224B3B6-DC01-4542-BFD2-5BD5C0488947}">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El uso de bases de datos asegura que la información esté siempre actualizada, mejorando la toma de decisiones en la clasificación.</a:t>
          </a:r>
        </a:p>
      </dsp:txBody>
      <dsp:txXfrm>
        <a:off x="1861599" y="2162310"/>
        <a:ext cx="5167674" cy="1335417"/>
      </dsp:txXfrm>
    </dsp:sp>
    <dsp:sp modelId="{FE936119-2041-4284-85FB-E3F3E5088755}">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7690" r="12310"/>
          <a:stretch/>
        </a:blipFill>
        <a:ln>
          <a:noFill/>
        </a:ln>
        <a:effectLst/>
      </dsp:spPr>
      <dsp:style>
        <a:lnRef idx="0">
          <a:scrgbClr r="0" g="0" b="0"/>
        </a:lnRef>
        <a:fillRef idx="3">
          <a:scrgbClr r="0" g="0" b="0"/>
        </a:fillRef>
        <a:effectRef idx="2">
          <a:scrgbClr r="0" g="0" b="0"/>
        </a:effectRef>
        <a:fontRef idx="minor">
          <a:schemeClr val="lt1"/>
        </a:fontRef>
      </dsp:style>
    </dsp:sp>
    <dsp:sp modelId="{667D3405-F1BA-4AF8-8D4E-D081BFDD191F}">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Precisión en la Clasificación</a:t>
          </a:r>
        </a:p>
      </dsp:txBody>
      <dsp:txXfrm>
        <a:off x="1861599" y="3632255"/>
        <a:ext cx="5167674" cy="346182"/>
      </dsp:txXfrm>
    </dsp:sp>
    <dsp:sp modelId="{9BD79749-0AEF-4E81-9148-34608D0CCB2E}">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El software de clasificación proporciona códigos estandarizados, lo que aumenta la precisión y eficiencia en el manejo de datos.</a:t>
          </a:r>
        </a:p>
      </dsp:txBody>
      <dsp:txXfrm>
        <a:off x="1861599" y="3978438"/>
        <a:ext cx="5167674" cy="13354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E11EA-57DD-49C8-B4D6-E08C4D717554}">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2000" r="21249" b="-2"/>
          <a:stretch/>
        </a:blipFill>
        <a:ln>
          <a:noFill/>
        </a:ln>
        <a:effectLst/>
      </dsp:spPr>
      <dsp:style>
        <a:lnRef idx="0">
          <a:scrgbClr r="0" g="0" b="0"/>
        </a:lnRef>
        <a:fillRef idx="3">
          <a:scrgbClr r="0" g="0" b="0"/>
        </a:fillRef>
        <a:effectRef idx="2">
          <a:scrgbClr r="0" g="0" b="0"/>
        </a:effectRef>
        <a:fontRef idx="minor">
          <a:schemeClr val="lt1"/>
        </a:fontRef>
      </dsp:style>
    </dsp:sp>
    <dsp:sp modelId="{6CC739E5-48A9-4404-BF73-63966EAEF214}">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Importancia de la Consulta</a:t>
          </a:r>
        </a:p>
      </dsp:txBody>
      <dsp:txXfrm>
        <a:off x="1861599" y="0"/>
        <a:ext cx="5167674" cy="346182"/>
      </dsp:txXfrm>
    </dsp:sp>
    <dsp:sp modelId="{289555E7-0CA5-4F13-A4E5-6495A0294A8F}">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Consultar con expertos en comercio internacional es esencial para una clasificación precisa de mercancías y cumplimiento normativo.</a:t>
          </a:r>
        </a:p>
      </dsp:txBody>
      <dsp:txXfrm>
        <a:off x="1861599" y="346182"/>
        <a:ext cx="5167674" cy="1335417"/>
      </dsp:txXfrm>
    </dsp:sp>
    <dsp:sp modelId="{D3EE5E78-7B64-430F-B782-DF66A32061FE}">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5513" r="27736" b="-2"/>
          <a:stretch/>
        </a:blipFill>
        <a:ln>
          <a:noFill/>
        </a:ln>
        <a:effectLst/>
      </dsp:spPr>
      <dsp:style>
        <a:lnRef idx="0">
          <a:scrgbClr r="0" g="0" b="0"/>
        </a:lnRef>
        <a:fillRef idx="3">
          <a:scrgbClr r="0" g="0" b="0"/>
        </a:fillRef>
        <a:effectRef idx="2">
          <a:scrgbClr r="0" g="0" b="0"/>
        </a:effectRef>
        <a:fontRef idx="minor">
          <a:schemeClr val="lt1"/>
        </a:fontRef>
      </dsp:style>
    </dsp:sp>
    <dsp:sp modelId="{6745494A-4A97-409C-B2DE-F10C4503231F}">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Casos Complejos</a:t>
          </a:r>
        </a:p>
      </dsp:txBody>
      <dsp:txXfrm>
        <a:off x="1861599" y="1816127"/>
        <a:ext cx="5167674" cy="346182"/>
      </dsp:txXfrm>
    </dsp:sp>
    <dsp:sp modelId="{CD8FE671-A62B-4F2F-A530-FA3905C3F6F7}">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Las consultas son especialmente útiles en situaciones complejas donde la clasificación de mercancías puede generar dudas.</a:t>
          </a:r>
        </a:p>
      </dsp:txBody>
      <dsp:txXfrm>
        <a:off x="1861599" y="2162310"/>
        <a:ext cx="5167674" cy="1335417"/>
      </dsp:txXfrm>
    </dsp:sp>
    <dsp:sp modelId="{55456C2D-81C7-452A-AC21-E6141CA1DBED}">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4380" r="18869" b="-2"/>
          <a:stretch/>
        </a:blipFill>
        <a:ln>
          <a:noFill/>
        </a:ln>
        <a:effectLst/>
      </dsp:spPr>
      <dsp:style>
        <a:lnRef idx="0">
          <a:scrgbClr r="0" g="0" b="0"/>
        </a:lnRef>
        <a:fillRef idx="3">
          <a:scrgbClr r="0" g="0" b="0"/>
        </a:fillRef>
        <a:effectRef idx="2">
          <a:scrgbClr r="0" g="0" b="0"/>
        </a:effectRef>
        <a:fontRef idx="minor">
          <a:schemeClr val="lt1"/>
        </a:fontRef>
      </dsp:style>
    </dsp:sp>
    <dsp:sp modelId="{143F8E8B-5C40-4024-8FD1-677E35D0D86F}">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Orientación Valiosa</a:t>
          </a:r>
        </a:p>
      </dsp:txBody>
      <dsp:txXfrm>
        <a:off x="1861599" y="3632255"/>
        <a:ext cx="5167674" cy="346182"/>
      </dsp:txXfrm>
    </dsp:sp>
    <dsp:sp modelId="{92C7C39A-DE65-4972-B5B0-B550ED61C9B6}">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La orientación recibida de expertos puede ayudar a evitar errores costosos y a facilitar el proceso de importación y exportación.</a:t>
          </a:r>
        </a:p>
      </dsp:txBody>
      <dsp:txXfrm>
        <a:off x="1861599" y="3978438"/>
        <a:ext cx="5167674" cy="13354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982B5-EDCD-4BA1-9F74-F184849FBDB7}">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57770" r="978" b="-5"/>
          <a:stretch/>
        </a:blipFill>
        <a:ln>
          <a:noFill/>
        </a:ln>
        <a:effectLst/>
      </dsp:spPr>
      <dsp:style>
        <a:lnRef idx="0">
          <a:scrgbClr r="0" g="0" b="0"/>
        </a:lnRef>
        <a:fillRef idx="3">
          <a:scrgbClr r="0" g="0" b="0"/>
        </a:fillRef>
        <a:effectRef idx="2">
          <a:scrgbClr r="0" g="0" b="0"/>
        </a:effectRef>
        <a:fontRef idx="minor">
          <a:schemeClr val="lt1"/>
        </a:fontRef>
      </dsp:style>
    </dsp:sp>
    <dsp:sp modelId="{AC7D7685-F83E-497E-816A-CF3475A22118}">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Naturaleza de las Disputas</a:t>
          </a:r>
        </a:p>
      </dsp:txBody>
      <dsp:txXfrm>
        <a:off x="1861599" y="0"/>
        <a:ext cx="5167674" cy="346182"/>
      </dsp:txXfrm>
    </dsp:sp>
    <dsp:sp modelId="{352E0D7D-D206-4264-93CC-1077A5442B40}">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Las disputas de clasificación pueden surgir en diversas situaciones y es vital identificarlas correctamente para su resolución.</a:t>
          </a:r>
        </a:p>
      </dsp:txBody>
      <dsp:txXfrm>
        <a:off x="1861599" y="346182"/>
        <a:ext cx="5167674" cy="1335417"/>
      </dsp:txXfrm>
    </dsp:sp>
    <dsp:sp modelId="{8832370C-E854-4F65-884B-3F6BC2C80CE3}">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5570" r="18927" b="-5"/>
          <a:stretch/>
        </a:blipFill>
        <a:ln>
          <a:noFill/>
        </a:ln>
        <a:effectLst/>
      </dsp:spPr>
      <dsp:style>
        <a:lnRef idx="0">
          <a:scrgbClr r="0" g="0" b="0"/>
        </a:lnRef>
        <a:fillRef idx="3">
          <a:scrgbClr r="0" g="0" b="0"/>
        </a:fillRef>
        <a:effectRef idx="2">
          <a:scrgbClr r="0" g="0" b="0"/>
        </a:effectRef>
        <a:fontRef idx="minor">
          <a:schemeClr val="lt1"/>
        </a:fontRef>
      </dsp:style>
    </dsp:sp>
    <dsp:sp modelId="{7C0F89B5-F511-403E-86ED-BCD25A8EC0A3}">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Enfoque Estructurado</a:t>
          </a:r>
        </a:p>
      </dsp:txBody>
      <dsp:txXfrm>
        <a:off x="1861599" y="1816127"/>
        <a:ext cx="5167674" cy="346182"/>
      </dsp:txXfrm>
    </dsp:sp>
    <dsp:sp modelId="{996432AA-5D28-4E0C-B4E8-EB14883A02DC}">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Es fundamental seguir un enfoque estructurado y documentado para abordar y resolver disputas de clasificación de manera eficiente.</a:t>
          </a:r>
        </a:p>
      </dsp:txBody>
      <dsp:txXfrm>
        <a:off x="1861599" y="2162310"/>
        <a:ext cx="5167674" cy="1335417"/>
      </dsp:txXfrm>
    </dsp:sp>
    <dsp:sp modelId="{54D6D6E2-141D-4503-9610-71257C8D01F8}">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1828" r="8172"/>
          <a:stretch/>
        </a:blipFill>
        <a:ln>
          <a:noFill/>
        </a:ln>
        <a:effectLst/>
      </dsp:spPr>
      <dsp:style>
        <a:lnRef idx="0">
          <a:scrgbClr r="0" g="0" b="0"/>
        </a:lnRef>
        <a:fillRef idx="3">
          <a:scrgbClr r="0" g="0" b="0"/>
        </a:fillRef>
        <a:effectRef idx="2">
          <a:scrgbClr r="0" g="0" b="0"/>
        </a:effectRef>
        <a:fontRef idx="minor">
          <a:schemeClr val="lt1"/>
        </a:fontRef>
      </dsp:style>
    </dsp:sp>
    <dsp:sp modelId="{568AB651-2ACD-4BDA-9B0A-70664907E814}">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Documentación Importante</a:t>
          </a:r>
        </a:p>
      </dsp:txBody>
      <dsp:txXfrm>
        <a:off x="1861599" y="3632255"/>
        <a:ext cx="5167674" cy="346182"/>
      </dsp:txXfrm>
    </dsp:sp>
    <dsp:sp modelId="{FFA8EEE0-8B05-4CC1-BFC4-5546C998FE62}">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Mantener una documentación clara y accesible es esencial para respaldar la resolución de disputas y prevenir problemas futuros.</a:t>
          </a:r>
        </a:p>
      </dsp:txBody>
      <dsp:txXfrm>
        <a:off x="1861599" y="3978438"/>
        <a:ext cx="5167674" cy="13354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62D4B-657C-4D49-8958-6F2B897373AF}">
      <dsp:nvSpPr>
        <dsp:cNvPr id="0" name=""/>
        <dsp:cNvSpPr/>
      </dsp:nvSpPr>
      <dsp:spPr>
        <a:xfrm>
          <a:off x="0" y="0"/>
          <a:ext cx="337756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Importancia de la Clasificación</a:t>
          </a:r>
          <a:endParaRPr lang="en-US" sz="1800" kern="1200"/>
        </a:p>
      </dsp:txBody>
      <dsp:txXfrm>
        <a:off x="0" y="0"/>
        <a:ext cx="3377565" cy="320182"/>
      </dsp:txXfrm>
    </dsp:sp>
    <dsp:sp modelId="{A152DCC4-3A04-44A0-A85A-824A52DCCDB6}">
      <dsp:nvSpPr>
        <dsp:cNvPr id="0" name=""/>
        <dsp:cNvSpPr/>
      </dsp:nvSpPr>
      <dsp:spPr>
        <a:xfrm>
          <a:off x="0" y="320182"/>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La correcta clasificación de mercancías es esencial para el comercio internacional, evitando sanciones y retrasos en el envío.</a:t>
          </a:r>
          <a:endParaRPr lang="en-US" sz="1400" kern="1200"/>
        </a:p>
      </dsp:txBody>
      <dsp:txXfrm>
        <a:off x="0" y="320182"/>
        <a:ext cx="3377565" cy="2135895"/>
      </dsp:txXfrm>
    </dsp:sp>
    <dsp:sp modelId="{4D14BAD4-E6A9-416C-89AC-7F4DEEC48B5C}">
      <dsp:nvSpPr>
        <dsp:cNvPr id="0" name=""/>
        <dsp:cNvSpPr/>
      </dsp:nvSpPr>
      <dsp:spPr>
        <a:xfrm>
          <a:off x="3715321" y="0"/>
          <a:ext cx="337756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Métodos y Herramientas</a:t>
          </a:r>
          <a:endParaRPr lang="en-US" sz="1800" kern="1200"/>
        </a:p>
      </dsp:txBody>
      <dsp:txXfrm>
        <a:off x="3715321" y="0"/>
        <a:ext cx="3377565" cy="320182"/>
      </dsp:txXfrm>
    </dsp:sp>
    <dsp:sp modelId="{4DD5A514-E81E-417D-BAB4-FC882D51AD16}">
      <dsp:nvSpPr>
        <dsp:cNvPr id="0" name=""/>
        <dsp:cNvSpPr/>
      </dsp:nvSpPr>
      <dsp:spPr>
        <a:xfrm>
          <a:off x="3715321" y="320182"/>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Comprender los métodos y herramientas disponibles ayuda a las empresas a clasificar mercancías de manera efectiva y eficiente.</a:t>
          </a:r>
          <a:endParaRPr lang="en-US" sz="1400" kern="1200"/>
        </a:p>
      </dsp:txBody>
      <dsp:txXfrm>
        <a:off x="3715321" y="320182"/>
        <a:ext cx="3377565" cy="2135895"/>
      </dsp:txXfrm>
    </dsp:sp>
    <dsp:sp modelId="{F9802566-E1A3-4371-8B6F-45AF65983F2A}">
      <dsp:nvSpPr>
        <dsp:cNvPr id="0" name=""/>
        <dsp:cNvSpPr/>
      </dsp:nvSpPr>
      <dsp:spPr>
        <a:xfrm>
          <a:off x="7430643" y="0"/>
          <a:ext cx="337756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Cumplimiento Normativo</a:t>
          </a:r>
          <a:endParaRPr lang="en-US" sz="1800" kern="1200"/>
        </a:p>
      </dsp:txBody>
      <dsp:txXfrm>
        <a:off x="7430643" y="0"/>
        <a:ext cx="3377565" cy="320182"/>
      </dsp:txXfrm>
    </dsp:sp>
    <dsp:sp modelId="{A4BAE6CC-954A-4580-9472-9F832EF2BC4F}">
      <dsp:nvSpPr>
        <dsp:cNvPr id="0" name=""/>
        <dsp:cNvSpPr/>
      </dsp:nvSpPr>
      <dsp:spPr>
        <a:xfrm>
          <a:off x="7430643" y="320182"/>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El cumplimiento de las regulaciones pertinentes es crucial para garantizar operaciones comerciales sin interrupciones.</a:t>
          </a:r>
          <a:endParaRPr lang="en-US" sz="1400" kern="1200"/>
        </a:p>
      </dsp:txBody>
      <dsp:txXfrm>
        <a:off x="7430643" y="320182"/>
        <a:ext cx="3377565" cy="213589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C3555-54E5-4149-BA28-02A104A7CE98}" type="datetimeFigureOut">
              <a:rPr lang="es-CL" smtClean="0"/>
              <a:t>02-07-2025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773978-204B-4CBE-AD65-B3EE530C8EA9}" type="slidenum">
              <a:rPr lang="es-CL" smtClean="0"/>
              <a:t>‹Nº›</a:t>
            </a:fld>
            <a:endParaRPr lang="es-CL"/>
          </a:p>
        </p:txBody>
      </p:sp>
    </p:spTree>
    <p:extLst>
      <p:ext uri="{BB962C8B-B14F-4D97-AF65-F5344CB8AC3E}">
        <p14:creationId xmlns:p14="http://schemas.microsoft.com/office/powerpoint/2010/main" val="1106807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contenido generado por IA puede ser incorrecto.
---
La clasificación adecuada de mercancías es fundamental en el comercio internacional. En esta presentación, exploraremos diversos métodos y herramientas para lograr una clasificación precisa, así como la importancia de cumplir con las regulaciones pertinentes.
Origen de imagen: biblioteca de contenido de Microsoft 365
</a:t>
            </a:r>
          </a:p>
        </p:txBody>
      </p:sp>
      <p:sp>
        <p:nvSpPr>
          <p:cNvPr id="4" name="Marcador de número de diapositiva 3"/>
          <p:cNvSpPr>
            <a:spLocks noGrp="1"/>
          </p:cNvSpPr>
          <p:nvPr>
            <p:ph type="sldNum" sz="quarter" idx="5"/>
          </p:nvPr>
        </p:nvSpPr>
        <p:spPr/>
        <p:txBody>
          <a:bodyPr/>
          <a:lstStyle/>
          <a:p>
            <a:fld id="{257294AF-3440-486D-8FA3-2BA5B8A3052B}" type="slidenum">
              <a:rPr lang="es-CL" smtClean="0"/>
              <a:t>1</a:t>
            </a:fld>
            <a:endParaRPr lang="es-CL"/>
          </a:p>
        </p:txBody>
      </p:sp>
    </p:spTree>
    <p:extLst>
      <p:ext uri="{BB962C8B-B14F-4D97-AF65-F5344CB8AC3E}">
        <p14:creationId xmlns:p14="http://schemas.microsoft.com/office/powerpoint/2010/main" val="2338570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Adoptar el Sistema Armonizado proporciona muchos beneficios, como la reducción de errores en la clasificación, el cumplimiento de regulaciones internacionales y la facilitación del comercio entre países. Esto asegura una mayor eficiencia en el proceso aduanero.
Origen de imagen: biblioteca de contenido de Microsoft 365
</a:t>
            </a:r>
          </a:p>
        </p:txBody>
      </p:sp>
      <p:sp>
        <p:nvSpPr>
          <p:cNvPr id="4" name="Marcador de número de diapositiva 3"/>
          <p:cNvSpPr>
            <a:spLocks noGrp="1"/>
          </p:cNvSpPr>
          <p:nvPr>
            <p:ph type="sldNum" sz="quarter" idx="5"/>
          </p:nvPr>
        </p:nvSpPr>
        <p:spPr/>
        <p:txBody>
          <a:bodyPr/>
          <a:lstStyle/>
          <a:p>
            <a:fld id="{257294AF-3440-486D-8FA3-2BA5B8A3052B}" type="slidenum">
              <a:rPr lang="es-CL" smtClean="0"/>
              <a:t>10</a:t>
            </a:fld>
            <a:endParaRPr lang="es-CL"/>
          </a:p>
        </p:txBody>
      </p:sp>
    </p:spTree>
    <p:extLst>
      <p:ext uri="{BB962C8B-B14F-4D97-AF65-F5344CB8AC3E}">
        <p14:creationId xmlns:p14="http://schemas.microsoft.com/office/powerpoint/2010/main" val="703859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Existen varios métodos para clasificar mercancías en función de sus características particulares. En esta sección, exploraremos los métodos más comunes: la clasificación por descripción, uso y composición de las mercancías.</a:t>
            </a:r>
          </a:p>
        </p:txBody>
      </p:sp>
      <p:sp>
        <p:nvSpPr>
          <p:cNvPr id="4" name="Marcador de número de diapositiva 3"/>
          <p:cNvSpPr>
            <a:spLocks noGrp="1"/>
          </p:cNvSpPr>
          <p:nvPr>
            <p:ph type="sldNum" sz="quarter" idx="5"/>
          </p:nvPr>
        </p:nvSpPr>
        <p:spPr/>
        <p:txBody>
          <a:bodyPr/>
          <a:lstStyle/>
          <a:p>
            <a:fld id="{257294AF-3440-486D-8FA3-2BA5B8A3052B}" type="slidenum">
              <a:rPr lang="es-CL" smtClean="0"/>
              <a:t>11</a:t>
            </a:fld>
            <a:endParaRPr lang="es-CL"/>
          </a:p>
        </p:txBody>
      </p:sp>
    </p:spTree>
    <p:extLst>
      <p:ext uri="{BB962C8B-B14F-4D97-AF65-F5344CB8AC3E}">
        <p14:creationId xmlns:p14="http://schemas.microsoft.com/office/powerpoint/2010/main" val="4256542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Este método implica analizar la descripción exacta de la mercancía para determinar su clasificación. Es esencial proporcionar detalles precisos y completos sobre el producto para garantizar una clasificación adecuada y precisa.
Origen de imagen: biblioteca de contenido de Microsoft 365
</a:t>
            </a:r>
          </a:p>
        </p:txBody>
      </p:sp>
      <p:sp>
        <p:nvSpPr>
          <p:cNvPr id="4" name="Marcador de número de diapositiva 3"/>
          <p:cNvSpPr>
            <a:spLocks noGrp="1"/>
          </p:cNvSpPr>
          <p:nvPr>
            <p:ph type="sldNum" sz="quarter" idx="5"/>
          </p:nvPr>
        </p:nvSpPr>
        <p:spPr/>
        <p:txBody>
          <a:bodyPr/>
          <a:lstStyle/>
          <a:p>
            <a:fld id="{257294AF-3440-486D-8FA3-2BA5B8A3052B}" type="slidenum">
              <a:rPr lang="es-CL" smtClean="0"/>
              <a:t>12</a:t>
            </a:fld>
            <a:endParaRPr lang="es-CL"/>
          </a:p>
        </p:txBody>
      </p:sp>
    </p:spTree>
    <p:extLst>
      <p:ext uri="{BB962C8B-B14F-4D97-AF65-F5344CB8AC3E}">
        <p14:creationId xmlns:p14="http://schemas.microsoft.com/office/powerpoint/2010/main" val="2341892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clasificación por uso se basa en cómo se emplea el producto en diversas industrias. Es crucial entender la función del producto para clasificarlo correctamente, especialmente en casos donde la descripción no es suficiente.
Origen de imagen: biblioteca de contenido de Microsoft 365
</a:t>
            </a:r>
          </a:p>
        </p:txBody>
      </p:sp>
      <p:sp>
        <p:nvSpPr>
          <p:cNvPr id="4" name="Marcador de número de diapositiva 3"/>
          <p:cNvSpPr>
            <a:spLocks noGrp="1"/>
          </p:cNvSpPr>
          <p:nvPr>
            <p:ph type="sldNum" sz="quarter" idx="5"/>
          </p:nvPr>
        </p:nvSpPr>
        <p:spPr/>
        <p:txBody>
          <a:bodyPr/>
          <a:lstStyle/>
          <a:p>
            <a:fld id="{257294AF-3440-486D-8FA3-2BA5B8A3052B}" type="slidenum">
              <a:rPr lang="es-CL" smtClean="0"/>
              <a:t>13</a:t>
            </a:fld>
            <a:endParaRPr lang="es-CL"/>
          </a:p>
        </p:txBody>
      </p:sp>
    </p:spTree>
    <p:extLst>
      <p:ext uri="{BB962C8B-B14F-4D97-AF65-F5344CB8AC3E}">
        <p14:creationId xmlns:p14="http://schemas.microsoft.com/office/powerpoint/2010/main" val="556307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Este método se centra en los materiales o componentes que conforman el producto. La composición puede influir en la clasificación arancelaria, lo que hace fundamental determinar con precisión los materiales involucrados.
Origen de imagen: biblioteca de contenido de Microsoft 365
</a:t>
            </a:r>
          </a:p>
        </p:txBody>
      </p:sp>
      <p:sp>
        <p:nvSpPr>
          <p:cNvPr id="4" name="Marcador de número de diapositiva 3"/>
          <p:cNvSpPr>
            <a:spLocks noGrp="1"/>
          </p:cNvSpPr>
          <p:nvPr>
            <p:ph type="sldNum" sz="quarter" idx="5"/>
          </p:nvPr>
        </p:nvSpPr>
        <p:spPr/>
        <p:txBody>
          <a:bodyPr/>
          <a:lstStyle/>
          <a:p>
            <a:fld id="{257294AF-3440-486D-8FA3-2BA5B8A3052B}" type="slidenum">
              <a:rPr lang="es-CL" smtClean="0"/>
              <a:t>14</a:t>
            </a:fld>
            <a:endParaRPr lang="es-CL"/>
          </a:p>
        </p:txBody>
      </p:sp>
    </p:spTree>
    <p:extLst>
      <p:ext uri="{BB962C8B-B14F-4D97-AF65-F5344CB8AC3E}">
        <p14:creationId xmlns:p14="http://schemas.microsoft.com/office/powerpoint/2010/main" val="4234884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La clasificación de mercancías se puede simplificar mediante diversas herramientas y recursos disponibles. En esta sección, discutiremos bases de datos, software especializado, consultas a expertos y la documentación relevante.</a:t>
            </a:r>
          </a:p>
        </p:txBody>
      </p:sp>
      <p:sp>
        <p:nvSpPr>
          <p:cNvPr id="4" name="Marcador de número de diapositiva 3"/>
          <p:cNvSpPr>
            <a:spLocks noGrp="1"/>
          </p:cNvSpPr>
          <p:nvPr>
            <p:ph type="sldNum" sz="quarter" idx="5"/>
          </p:nvPr>
        </p:nvSpPr>
        <p:spPr/>
        <p:txBody>
          <a:bodyPr/>
          <a:lstStyle/>
          <a:p>
            <a:fld id="{257294AF-3440-486D-8FA3-2BA5B8A3052B}" type="slidenum">
              <a:rPr lang="es-CL" smtClean="0"/>
              <a:t>15</a:t>
            </a:fld>
            <a:endParaRPr lang="es-CL"/>
          </a:p>
        </p:txBody>
      </p:sp>
    </p:spTree>
    <p:extLst>
      <p:ext uri="{BB962C8B-B14F-4D97-AF65-F5344CB8AC3E}">
        <p14:creationId xmlns:p14="http://schemas.microsoft.com/office/powerpoint/2010/main" val="609912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Existen herramientas digitales, como bases de datos y software, que ayudan a facilitar el proceso de clasificación. Estas herramientas permiten acceder a información actualizada y a códigos de clasificación, lo que mejora la precisión.
Origen de imagen: biblioteca de contenido de Microsoft 365
</a:t>
            </a:r>
          </a:p>
        </p:txBody>
      </p:sp>
      <p:sp>
        <p:nvSpPr>
          <p:cNvPr id="4" name="Marcador de número de diapositiva 3"/>
          <p:cNvSpPr>
            <a:spLocks noGrp="1"/>
          </p:cNvSpPr>
          <p:nvPr>
            <p:ph type="sldNum" sz="quarter" idx="5"/>
          </p:nvPr>
        </p:nvSpPr>
        <p:spPr/>
        <p:txBody>
          <a:bodyPr/>
          <a:lstStyle/>
          <a:p>
            <a:fld id="{257294AF-3440-486D-8FA3-2BA5B8A3052B}" type="slidenum">
              <a:rPr lang="es-CL" smtClean="0"/>
              <a:t>16</a:t>
            </a:fld>
            <a:endParaRPr lang="es-CL"/>
          </a:p>
        </p:txBody>
      </p:sp>
    </p:spTree>
    <p:extLst>
      <p:ext uri="{BB962C8B-B14F-4D97-AF65-F5344CB8AC3E}">
        <p14:creationId xmlns:p14="http://schemas.microsoft.com/office/powerpoint/2010/main" val="4027439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Consultar con expertos en comercio internacional y agencias aduaneras puede proporcionar orientación valiosa sobre la clasificación de mercancías. Estas consultas son especialmente útiles en casos complejos o en situaciones donde hay dudas.
Origen de imagen: biblioteca de contenido de Microsoft 365
</a:t>
            </a:r>
          </a:p>
        </p:txBody>
      </p:sp>
      <p:sp>
        <p:nvSpPr>
          <p:cNvPr id="4" name="Marcador de número de diapositiva 3"/>
          <p:cNvSpPr>
            <a:spLocks noGrp="1"/>
          </p:cNvSpPr>
          <p:nvPr>
            <p:ph type="sldNum" sz="quarter" idx="5"/>
          </p:nvPr>
        </p:nvSpPr>
        <p:spPr/>
        <p:txBody>
          <a:bodyPr/>
          <a:lstStyle/>
          <a:p>
            <a:fld id="{257294AF-3440-486D-8FA3-2BA5B8A3052B}" type="slidenum">
              <a:rPr lang="es-CL" smtClean="0"/>
              <a:t>17</a:t>
            </a:fld>
            <a:endParaRPr lang="es-CL"/>
          </a:p>
        </p:txBody>
      </p:sp>
    </p:spTree>
    <p:extLst>
      <p:ext uri="{BB962C8B-B14F-4D97-AF65-F5344CB8AC3E}">
        <p14:creationId xmlns:p14="http://schemas.microsoft.com/office/powerpoint/2010/main" val="2591431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guías y documentos oficiales proporcionan información crucial sobre regulaciones y procedimientos de clasificación. Es esencial mantenerse al día con la documentación más reciente para asegurar el cumplimiento adecuado.
Origen de imagen: biblioteca de contenido de Microsoft 365
</a:t>
            </a:r>
          </a:p>
        </p:txBody>
      </p:sp>
      <p:sp>
        <p:nvSpPr>
          <p:cNvPr id="4" name="Marcador de número de diapositiva 3"/>
          <p:cNvSpPr>
            <a:spLocks noGrp="1"/>
          </p:cNvSpPr>
          <p:nvPr>
            <p:ph type="sldNum" sz="quarter" idx="5"/>
          </p:nvPr>
        </p:nvSpPr>
        <p:spPr/>
        <p:txBody>
          <a:bodyPr/>
          <a:lstStyle/>
          <a:p>
            <a:fld id="{257294AF-3440-486D-8FA3-2BA5B8A3052B}" type="slidenum">
              <a:rPr lang="es-CL" smtClean="0"/>
              <a:t>18</a:t>
            </a:fld>
            <a:endParaRPr lang="es-CL"/>
          </a:p>
        </p:txBody>
      </p:sp>
    </p:spTree>
    <p:extLst>
      <p:ext uri="{BB962C8B-B14F-4D97-AF65-F5344CB8AC3E}">
        <p14:creationId xmlns:p14="http://schemas.microsoft.com/office/powerpoint/2010/main" val="271837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Para ilustrar los métodos y herramientas discutidos, analizaremos casos prácticos y ejemplos reales de clasificación de mercancías. Esto ayudará a entender mejor el proceso y a aplicar los conocimientos adquiridos.</a:t>
            </a:r>
          </a:p>
        </p:txBody>
      </p:sp>
      <p:sp>
        <p:nvSpPr>
          <p:cNvPr id="4" name="Marcador de número de diapositiva 3"/>
          <p:cNvSpPr>
            <a:spLocks noGrp="1"/>
          </p:cNvSpPr>
          <p:nvPr>
            <p:ph type="sldNum" sz="quarter" idx="5"/>
          </p:nvPr>
        </p:nvSpPr>
        <p:spPr/>
        <p:txBody>
          <a:bodyPr/>
          <a:lstStyle/>
          <a:p>
            <a:fld id="{257294AF-3440-486D-8FA3-2BA5B8A3052B}" type="slidenum">
              <a:rPr lang="es-CL" smtClean="0"/>
              <a:t>19</a:t>
            </a:fld>
            <a:endParaRPr lang="es-CL"/>
          </a:p>
        </p:txBody>
      </p:sp>
    </p:spTree>
    <p:extLst>
      <p:ext uri="{BB962C8B-B14F-4D97-AF65-F5344CB8AC3E}">
        <p14:creationId xmlns:p14="http://schemas.microsoft.com/office/powerpoint/2010/main" val="145087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Comenzaremos con una introducción a la clasificación de mercancías, destacando su importancia y las regulaciones aplicables. Luego, analizaremos el Sistema Armonizado, que proporciona un marco para la clasificación. Posteriormente, revisaremos distintos métodos de clasificación arancelaria y las herramientas disponibles para facilitar este proceso. Finalmente, discutiremos casos prácticos y ejemplos para ilustrar la teoría.
Origen de imagen: biblioteca de contenido de Microsoft 365
</a:t>
            </a:r>
          </a:p>
        </p:txBody>
      </p:sp>
      <p:sp>
        <p:nvSpPr>
          <p:cNvPr id="4" name="Marcador de número de diapositiva 3"/>
          <p:cNvSpPr>
            <a:spLocks noGrp="1"/>
          </p:cNvSpPr>
          <p:nvPr>
            <p:ph type="sldNum" sz="quarter" idx="5"/>
          </p:nvPr>
        </p:nvSpPr>
        <p:spPr/>
        <p:txBody>
          <a:bodyPr/>
          <a:lstStyle/>
          <a:p>
            <a:fld id="{257294AF-3440-486D-8FA3-2BA5B8A3052B}" type="slidenum">
              <a:rPr lang="es-CL" smtClean="0"/>
              <a:t>2</a:t>
            </a:fld>
            <a:endParaRPr lang="es-CL"/>
          </a:p>
        </p:txBody>
      </p:sp>
    </p:spTree>
    <p:extLst>
      <p:ext uri="{BB962C8B-B14F-4D97-AF65-F5344CB8AC3E}">
        <p14:creationId xmlns:p14="http://schemas.microsoft.com/office/powerpoint/2010/main" val="2232565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Revisaremos ejemplos de mercancías comúnmente clasificadas, como productos electrónicos y alimentos. Esto mostrará cómo aplicar los métodos de clasificación discutidos en situaciones reales.
Origen de imagen: biblioteca de contenido de Microsoft 365
</a:t>
            </a:r>
          </a:p>
        </p:txBody>
      </p:sp>
      <p:sp>
        <p:nvSpPr>
          <p:cNvPr id="4" name="Marcador de número de diapositiva 3"/>
          <p:cNvSpPr>
            <a:spLocks noGrp="1"/>
          </p:cNvSpPr>
          <p:nvPr>
            <p:ph type="sldNum" sz="quarter" idx="5"/>
          </p:nvPr>
        </p:nvSpPr>
        <p:spPr/>
        <p:txBody>
          <a:bodyPr/>
          <a:lstStyle/>
          <a:p>
            <a:fld id="{257294AF-3440-486D-8FA3-2BA5B8A3052B}" type="slidenum">
              <a:rPr lang="es-CL" smtClean="0"/>
              <a:t>20</a:t>
            </a:fld>
            <a:endParaRPr lang="es-CL"/>
          </a:p>
        </p:txBody>
      </p:sp>
    </p:spTree>
    <p:extLst>
      <p:ext uri="{BB962C8B-B14F-4D97-AF65-F5344CB8AC3E}">
        <p14:creationId xmlns:p14="http://schemas.microsoft.com/office/powerpoint/2010/main" val="2273614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Examinaremos casos en los que la clasificación no es clara, como productos compuestos o innovadores. Estos estudios de caso resaltan la importancia de un enfoque metódico y el uso de recursos adecuados.
Origen de imagen: biblioteca de contenido de Microsoft 365
</a:t>
            </a:r>
          </a:p>
        </p:txBody>
      </p:sp>
      <p:sp>
        <p:nvSpPr>
          <p:cNvPr id="4" name="Marcador de número de diapositiva 3"/>
          <p:cNvSpPr>
            <a:spLocks noGrp="1"/>
          </p:cNvSpPr>
          <p:nvPr>
            <p:ph type="sldNum" sz="quarter" idx="5"/>
          </p:nvPr>
        </p:nvSpPr>
        <p:spPr/>
        <p:txBody>
          <a:bodyPr/>
          <a:lstStyle/>
          <a:p>
            <a:fld id="{257294AF-3440-486D-8FA3-2BA5B8A3052B}" type="slidenum">
              <a:rPr lang="es-CL" smtClean="0"/>
              <a:t>21</a:t>
            </a:fld>
            <a:endParaRPr lang="es-CL"/>
          </a:p>
        </p:txBody>
      </p:sp>
    </p:spTree>
    <p:extLst>
      <p:ext uri="{BB962C8B-B14F-4D97-AF65-F5344CB8AC3E}">
        <p14:creationId xmlns:p14="http://schemas.microsoft.com/office/powerpoint/2010/main" val="1052701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disputas de clasificación pueden surgir en cualquier momento. Discutiremos cómo abordar y resolver estos problemas, enfatizando la importancia de seguir un enfoque estructurado y documentado.
Origen de imagen: biblioteca de contenido de Microsoft 365
</a:t>
            </a:r>
          </a:p>
        </p:txBody>
      </p:sp>
      <p:sp>
        <p:nvSpPr>
          <p:cNvPr id="4" name="Marcador de número de diapositiva 3"/>
          <p:cNvSpPr>
            <a:spLocks noGrp="1"/>
          </p:cNvSpPr>
          <p:nvPr>
            <p:ph type="sldNum" sz="quarter" idx="5"/>
          </p:nvPr>
        </p:nvSpPr>
        <p:spPr/>
        <p:txBody>
          <a:bodyPr/>
          <a:lstStyle/>
          <a:p>
            <a:fld id="{257294AF-3440-486D-8FA3-2BA5B8A3052B}" type="slidenum">
              <a:rPr lang="es-CL" smtClean="0"/>
              <a:t>22</a:t>
            </a:fld>
            <a:endParaRPr lang="es-CL"/>
          </a:p>
        </p:txBody>
      </p:sp>
    </p:spTree>
    <p:extLst>
      <p:ext uri="{BB962C8B-B14F-4D97-AF65-F5344CB8AC3E}">
        <p14:creationId xmlns:p14="http://schemas.microsoft.com/office/powerpoint/2010/main" val="2946589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La clasificación correcta de mercancías es un proceso complejo pero esencial en el comercio internacional. A través de la comprensión de los métodos, herramientas y regulaciones pertinentes, las empresas pueden minimizar riesgos y garantizar el cumplimiento. Hoja de ruta clara.</a:t>
            </a:r>
          </a:p>
        </p:txBody>
      </p:sp>
      <p:sp>
        <p:nvSpPr>
          <p:cNvPr id="4" name="Marcador de número de diapositiva 3"/>
          <p:cNvSpPr>
            <a:spLocks noGrp="1"/>
          </p:cNvSpPr>
          <p:nvPr>
            <p:ph type="sldNum" sz="quarter" idx="5"/>
          </p:nvPr>
        </p:nvSpPr>
        <p:spPr/>
        <p:txBody>
          <a:bodyPr/>
          <a:lstStyle/>
          <a:p>
            <a:fld id="{257294AF-3440-486D-8FA3-2BA5B8A3052B}" type="slidenum">
              <a:rPr lang="es-CL" smtClean="0"/>
              <a:t>23</a:t>
            </a:fld>
            <a:endParaRPr lang="es-CL"/>
          </a:p>
        </p:txBody>
      </p:sp>
    </p:spTree>
    <p:extLst>
      <p:ext uri="{BB962C8B-B14F-4D97-AF65-F5344CB8AC3E}">
        <p14:creationId xmlns:p14="http://schemas.microsoft.com/office/powerpoint/2010/main" val="1357227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La clasificación de mercancías es un proceso esencial para el comercio internacional. Asegura que las mercancías se clasifiquen correctamente para fines arancelarios, lo que afecta impuestos y permisos. En esta sección, examinaremos la importancia de la clasificación, las regulaciones aplicables y las consecuencias de errores en la clasificación.</a:t>
            </a:r>
          </a:p>
        </p:txBody>
      </p:sp>
      <p:sp>
        <p:nvSpPr>
          <p:cNvPr id="4" name="Marcador de número de diapositiva 3"/>
          <p:cNvSpPr>
            <a:spLocks noGrp="1"/>
          </p:cNvSpPr>
          <p:nvPr>
            <p:ph type="sldNum" sz="quarter" idx="5"/>
          </p:nvPr>
        </p:nvSpPr>
        <p:spPr/>
        <p:txBody>
          <a:bodyPr/>
          <a:lstStyle/>
          <a:p>
            <a:fld id="{257294AF-3440-486D-8FA3-2BA5B8A3052B}" type="slidenum">
              <a:rPr lang="es-CL" smtClean="0"/>
              <a:t>3</a:t>
            </a:fld>
            <a:endParaRPr lang="es-CL"/>
          </a:p>
        </p:txBody>
      </p:sp>
    </p:spTree>
    <p:extLst>
      <p:ext uri="{BB962C8B-B14F-4D97-AF65-F5344CB8AC3E}">
        <p14:creationId xmlns:p14="http://schemas.microsoft.com/office/powerpoint/2010/main" val="2391984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clasificación precisa de mercancías es crucial para determinar los impuestos correctos, asegurar el cumplimiento de las regulaciones y facilitar el comercio internacional. Una clasificación correcta también ayuda a evitar retrasos y sanciones en el proceso aduanero.
Origen de imagen: biblioteca de contenido de Microsoft 365
</a:t>
            </a:r>
          </a:p>
        </p:txBody>
      </p:sp>
      <p:sp>
        <p:nvSpPr>
          <p:cNvPr id="4" name="Marcador de número de diapositiva 3"/>
          <p:cNvSpPr>
            <a:spLocks noGrp="1"/>
          </p:cNvSpPr>
          <p:nvPr>
            <p:ph type="sldNum" sz="quarter" idx="5"/>
          </p:nvPr>
        </p:nvSpPr>
        <p:spPr/>
        <p:txBody>
          <a:bodyPr/>
          <a:lstStyle/>
          <a:p>
            <a:fld id="{257294AF-3440-486D-8FA3-2BA5B8A3052B}" type="slidenum">
              <a:rPr lang="es-CL" smtClean="0"/>
              <a:t>4</a:t>
            </a:fld>
            <a:endParaRPr lang="es-CL"/>
          </a:p>
        </p:txBody>
      </p:sp>
    </p:spTree>
    <p:extLst>
      <p:ext uri="{BB962C8B-B14F-4D97-AF65-F5344CB8AC3E}">
        <p14:creationId xmlns:p14="http://schemas.microsoft.com/office/powerpoint/2010/main" val="47859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regulaciones para la clasificación de mercancías varían a nivel internacional y nacional. Es fundamental conocer las normativas de la Organización Mundial de Aduanas (OMA) y las leyes locales para garantizar que se cumplan todos los requisitos legales.
Origen de imagen: biblioteca de contenido de Microsoft 365
</a:t>
            </a:r>
          </a:p>
        </p:txBody>
      </p:sp>
      <p:sp>
        <p:nvSpPr>
          <p:cNvPr id="4" name="Marcador de número de diapositiva 3"/>
          <p:cNvSpPr>
            <a:spLocks noGrp="1"/>
          </p:cNvSpPr>
          <p:nvPr>
            <p:ph type="sldNum" sz="quarter" idx="5"/>
          </p:nvPr>
        </p:nvSpPr>
        <p:spPr/>
        <p:txBody>
          <a:bodyPr/>
          <a:lstStyle/>
          <a:p>
            <a:fld id="{257294AF-3440-486D-8FA3-2BA5B8A3052B}" type="slidenum">
              <a:rPr lang="es-CL" smtClean="0"/>
              <a:t>5</a:t>
            </a:fld>
            <a:endParaRPr lang="es-CL"/>
          </a:p>
        </p:txBody>
      </p:sp>
    </p:spTree>
    <p:extLst>
      <p:ext uri="{BB962C8B-B14F-4D97-AF65-F5344CB8AC3E}">
        <p14:creationId xmlns:p14="http://schemas.microsoft.com/office/powerpoint/2010/main" val="1010662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Una clasificación incorrecta puede resultar en multas, retrasos en el despacho aduanero y la confiscación de mercancías. Además, puede afectar la reputación de una empresa y su capacidad para realizar negocios a nivel internacional.
Origen de imagen: biblioteca de contenido de Microsoft 365
</a:t>
            </a:r>
          </a:p>
        </p:txBody>
      </p:sp>
      <p:sp>
        <p:nvSpPr>
          <p:cNvPr id="4" name="Marcador de número de diapositiva 3"/>
          <p:cNvSpPr>
            <a:spLocks noGrp="1"/>
          </p:cNvSpPr>
          <p:nvPr>
            <p:ph type="sldNum" sz="quarter" idx="5"/>
          </p:nvPr>
        </p:nvSpPr>
        <p:spPr/>
        <p:txBody>
          <a:bodyPr/>
          <a:lstStyle/>
          <a:p>
            <a:fld id="{257294AF-3440-486D-8FA3-2BA5B8A3052B}" type="slidenum">
              <a:rPr lang="es-CL" smtClean="0"/>
              <a:t>6</a:t>
            </a:fld>
            <a:endParaRPr lang="es-CL"/>
          </a:p>
        </p:txBody>
      </p:sp>
    </p:spTree>
    <p:extLst>
      <p:ext uri="{BB962C8B-B14F-4D97-AF65-F5344CB8AC3E}">
        <p14:creationId xmlns:p14="http://schemas.microsoft.com/office/powerpoint/2010/main" val="312826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Sistema Armonizado (SA) es un método global para clasificar mercancías en el comercio internacional. Proporciona un código numérico para cada producto, facilitando la identificación y clasificación de mercancías. Esta sección analizará su estructura, funcionamiento y beneficios.</a:t>
            </a:r>
          </a:p>
        </p:txBody>
      </p:sp>
      <p:sp>
        <p:nvSpPr>
          <p:cNvPr id="4" name="Marcador de número de diapositiva 3"/>
          <p:cNvSpPr>
            <a:spLocks noGrp="1"/>
          </p:cNvSpPr>
          <p:nvPr>
            <p:ph type="sldNum" sz="quarter" idx="5"/>
          </p:nvPr>
        </p:nvSpPr>
        <p:spPr/>
        <p:txBody>
          <a:bodyPr/>
          <a:lstStyle/>
          <a:p>
            <a:fld id="{257294AF-3440-486D-8FA3-2BA5B8A3052B}" type="slidenum">
              <a:rPr lang="es-CL" smtClean="0"/>
              <a:t>7</a:t>
            </a:fld>
            <a:endParaRPr lang="es-CL"/>
          </a:p>
        </p:txBody>
      </p:sp>
    </p:spTree>
    <p:extLst>
      <p:ext uri="{BB962C8B-B14F-4D97-AF65-F5344CB8AC3E}">
        <p14:creationId xmlns:p14="http://schemas.microsoft.com/office/powerpoint/2010/main" val="1146493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Sistema Armonizado es un sistema estandarizado que permite la clasificación de mercancías a nivel mundial. Utilizado por más de 200 países, el SA ayuda a simplificar el comercio internacional y a garantizar que las mercancías sean clasificadas de manera uniforme.
Origen de imagen: biblioteca de contenido de Microsoft 365
</a:t>
            </a:r>
          </a:p>
        </p:txBody>
      </p:sp>
      <p:sp>
        <p:nvSpPr>
          <p:cNvPr id="4" name="Marcador de número de diapositiva 3"/>
          <p:cNvSpPr>
            <a:spLocks noGrp="1"/>
          </p:cNvSpPr>
          <p:nvPr>
            <p:ph type="sldNum" sz="quarter" idx="5"/>
          </p:nvPr>
        </p:nvSpPr>
        <p:spPr/>
        <p:txBody>
          <a:bodyPr/>
          <a:lstStyle/>
          <a:p>
            <a:fld id="{257294AF-3440-486D-8FA3-2BA5B8A3052B}" type="slidenum">
              <a:rPr lang="es-CL" smtClean="0"/>
              <a:t>8</a:t>
            </a:fld>
            <a:endParaRPr lang="es-CL"/>
          </a:p>
        </p:txBody>
      </p:sp>
    </p:spTree>
    <p:extLst>
      <p:ext uri="{BB962C8B-B14F-4D97-AF65-F5344CB8AC3E}">
        <p14:creationId xmlns:p14="http://schemas.microsoft.com/office/powerpoint/2010/main" val="1462964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SA se compone de códigos de seis dígitos que agrupan mercancías similares. Este sistema se organiza en capítulos, secciones y subpartidas, lo que facilita la búsqueda y clasificación. Cada país puede añadir códigos adicionales para sus regulaciones nacionales.
Origen de imagen: biblioteca de contenido de Microsoft 365
</a:t>
            </a:r>
          </a:p>
        </p:txBody>
      </p:sp>
      <p:sp>
        <p:nvSpPr>
          <p:cNvPr id="4" name="Marcador de número de diapositiva 3"/>
          <p:cNvSpPr>
            <a:spLocks noGrp="1"/>
          </p:cNvSpPr>
          <p:nvPr>
            <p:ph type="sldNum" sz="quarter" idx="5"/>
          </p:nvPr>
        </p:nvSpPr>
        <p:spPr/>
        <p:txBody>
          <a:bodyPr/>
          <a:lstStyle/>
          <a:p>
            <a:fld id="{257294AF-3440-486D-8FA3-2BA5B8A3052B}" type="slidenum">
              <a:rPr lang="es-CL" smtClean="0"/>
              <a:t>9</a:t>
            </a:fld>
            <a:endParaRPr lang="es-CL"/>
          </a:p>
        </p:txBody>
      </p:sp>
    </p:spTree>
    <p:extLst>
      <p:ext uri="{BB962C8B-B14F-4D97-AF65-F5344CB8AC3E}">
        <p14:creationId xmlns:p14="http://schemas.microsoft.com/office/powerpoint/2010/main" val="366031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7/2/2025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2082823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7/2/2025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942579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7/2/2025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‹Nº›</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522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7/2/2025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228109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7/2/2025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‹Nº›</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251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7/2/2025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3815629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7/2/2025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379073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7/2/2025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305248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7/2/2025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271314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7/2/2025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344078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7/2/2025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1162869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7/2/2025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‹Nº›</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69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363A287-F1A3-8C26-F1B1-B8D41BAD112A}"/>
              </a:ext>
            </a:extLst>
          </p:cNvPr>
          <p:cNvSpPr>
            <a:spLocks noGrp="1"/>
          </p:cNvSpPr>
          <p:nvPr>
            <p:ph type="ctrTitle"/>
          </p:nvPr>
        </p:nvSpPr>
        <p:spPr>
          <a:xfrm>
            <a:off x="7501083" y="1409700"/>
            <a:ext cx="4167042" cy="2875865"/>
          </a:xfrm>
        </p:spPr>
        <p:txBody>
          <a:bodyPr anchor="b">
            <a:normAutofit/>
          </a:bodyPr>
          <a:lstStyle/>
          <a:p>
            <a:pPr>
              <a:lnSpc>
                <a:spcPct val="90000"/>
              </a:lnSpc>
            </a:pPr>
            <a:r>
              <a:rPr lang="es-CL" sz="4600"/>
              <a:t>Métodos para clasificar correctamente una mercancía</a:t>
            </a:r>
          </a:p>
        </p:txBody>
      </p:sp>
      <p:sp>
        <p:nvSpPr>
          <p:cNvPr id="3" name="Subtítulo 2">
            <a:extLst>
              <a:ext uri="{FF2B5EF4-FFF2-40B4-BE49-F238E27FC236}">
                <a16:creationId xmlns:a16="http://schemas.microsoft.com/office/drawing/2014/main" id="{18F5D5A9-7814-17B8-DF27-EDA0EEE193A6}"/>
              </a:ext>
            </a:extLst>
          </p:cNvPr>
          <p:cNvSpPr>
            <a:spLocks noGrp="1"/>
          </p:cNvSpPr>
          <p:nvPr>
            <p:ph type="subTitle" idx="1"/>
          </p:nvPr>
        </p:nvSpPr>
        <p:spPr>
          <a:xfrm>
            <a:off x="7509191" y="4431107"/>
            <a:ext cx="3972865" cy="1344426"/>
          </a:xfrm>
        </p:spPr>
        <p:txBody>
          <a:bodyPr anchor="t">
            <a:normAutofit/>
          </a:bodyPr>
          <a:lstStyle/>
          <a:p>
            <a:r>
              <a:rPr lang="es-CL"/>
              <a:t>Importancia de la clasificación en el comercio internacional</a:t>
            </a:r>
          </a:p>
        </p:txBody>
      </p:sp>
      <p:pic>
        <p:nvPicPr>
          <p:cNvPr id="4" name="Imagen 3" descr="Carretilla elevadora que eleva un contenedor en el patio">
            <a:extLst>
              <a:ext uri="{FF2B5EF4-FFF2-40B4-BE49-F238E27FC236}">
                <a16:creationId xmlns:a16="http://schemas.microsoft.com/office/drawing/2014/main" id="{555E727F-6D7D-4EC6-9A19-01269C95D99F}"/>
              </a:ext>
            </a:extLst>
          </p:cNvPr>
          <p:cNvPicPr>
            <a:picLocks noChangeAspect="1"/>
          </p:cNvPicPr>
          <p:nvPr/>
        </p:nvPicPr>
        <p:blipFill>
          <a:blip r:embed="rId3"/>
          <a:srcRect l="950" r="19511" b="2"/>
          <a:stretch>
            <a:fillRect/>
          </a:stretch>
        </p:blipFill>
        <p:spPr>
          <a:xfrm>
            <a:off x="20" y="609600"/>
            <a:ext cx="6778327" cy="5688323"/>
          </a:xfrm>
          <a:prstGeom prst="rect">
            <a:avLst/>
          </a:prstGeom>
        </p:spPr>
      </p:pic>
      <p:cxnSp>
        <p:nvCxnSpPr>
          <p:cNvPr id="11" name="Straight Connector 10">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248400"/>
            <a:ext cx="6778350" cy="49006"/>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05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C513BBC-57FC-EFD7-BFF7-D9E71FEB7472}"/>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Beneficios del uso del sistema armonizado</a:t>
            </a:r>
          </a:p>
        </p:txBody>
      </p:sp>
      <p:sp>
        <p:nvSpPr>
          <p:cNvPr id="4" name="Marcador de contenido 3">
            <a:extLst>
              <a:ext uri="{FF2B5EF4-FFF2-40B4-BE49-F238E27FC236}">
                <a16:creationId xmlns:a16="http://schemas.microsoft.com/office/drawing/2014/main" id="{DCB45B41-810F-5712-5851-6132AC0F334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Reducción de Errores</a:t>
            </a:r>
          </a:p>
          <a:p>
            <a:pPr marL="0" lvl="1" indent="0">
              <a:buNone/>
            </a:pPr>
            <a:r>
              <a:rPr lang="es-MX" sz="1400"/>
              <a:t>El Sistema Armonizado ayuda a minimizar errores en la clasificación de productos, mejorando la precisión en el comercio internacional.</a:t>
            </a:r>
          </a:p>
          <a:p>
            <a:pPr marL="0" indent="0">
              <a:spcBef>
                <a:spcPts val="2500"/>
              </a:spcBef>
              <a:buNone/>
            </a:pPr>
            <a:r>
              <a:rPr lang="es-MX" sz="1400" b="1"/>
              <a:t>Cumplimiento de Regulaciones</a:t>
            </a:r>
          </a:p>
          <a:p>
            <a:pPr marL="0" lvl="1" indent="0">
              <a:buNone/>
            </a:pPr>
            <a:r>
              <a:rPr lang="es-MX" sz="1400"/>
              <a:t>Adoptar este sistema asegura el cumplimiento de regulaciones internacionales, facilitando el comercio y la cooperación entre países.</a:t>
            </a:r>
          </a:p>
          <a:p>
            <a:pPr marL="0" indent="0">
              <a:spcBef>
                <a:spcPts val="2500"/>
              </a:spcBef>
              <a:buNone/>
            </a:pPr>
            <a:r>
              <a:rPr lang="es-MX" sz="1400" b="1"/>
              <a:t>Facilitación del Comercio</a:t>
            </a:r>
          </a:p>
          <a:p>
            <a:pPr marL="0" lvl="1" indent="0">
              <a:buNone/>
            </a:pPr>
            <a:r>
              <a:rPr lang="es-MX" sz="1400"/>
              <a:t>El uso del Sistema Armonizado facilita el comercio entre países, optimizando el proceso aduanero y reduciendo retrasos.</a:t>
            </a:r>
            <a:endParaRPr lang="es-CL" sz="1400"/>
          </a:p>
        </p:txBody>
      </p:sp>
      <p:pic>
        <p:nvPicPr>
          <p:cNvPr id="5" name="Marcador de contenido 4" descr="Concepto de comercio mundial. Globo terráqueo rodeado de contenedores marítimos. Textura de la Tierra proporcionada por visibleearth.nasa.govImágenes similares:">
            <a:extLst>
              <a:ext uri="{FF2B5EF4-FFF2-40B4-BE49-F238E27FC236}">
                <a16:creationId xmlns:a16="http://schemas.microsoft.com/office/drawing/2014/main" id="{6A79B873-D216-42B1-9624-A234A253DA82}"/>
              </a:ext>
            </a:extLst>
          </p:cNvPr>
          <p:cNvPicPr>
            <a:picLocks noGrp="1" noChangeAspect="1"/>
          </p:cNvPicPr>
          <p:nvPr>
            <p:ph sz="half" idx="1"/>
          </p:nvPr>
        </p:nvPicPr>
        <p:blipFill>
          <a:blip r:embed="rId3"/>
          <a:srcRect l="33503" r="20967" b="-1"/>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985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5D1920CF-BD1C-2967-734F-D0D6F7BCE59B}"/>
              </a:ext>
            </a:extLst>
          </p:cNvPr>
          <p:cNvSpPr>
            <a:spLocks noGrp="1"/>
          </p:cNvSpPr>
          <p:nvPr>
            <p:ph type="ctrTitle"/>
          </p:nvPr>
        </p:nvSpPr>
        <p:spPr>
          <a:xfrm>
            <a:off x="559219" y="1115844"/>
            <a:ext cx="7680960" cy="4631911"/>
          </a:xfrm>
        </p:spPr>
        <p:txBody>
          <a:bodyPr anchor="b">
            <a:normAutofit/>
          </a:bodyPr>
          <a:lstStyle/>
          <a:p>
            <a:r>
              <a:rPr lang="es-CL" sz="6500"/>
              <a:t>Métodos de clasificación arancelaria</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039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3171BD15-42CC-A8B2-0A6E-00865B6BFE0E}"/>
              </a:ext>
            </a:extLst>
          </p:cNvPr>
          <p:cNvSpPr>
            <a:spLocks noGrp="1"/>
          </p:cNvSpPr>
          <p:nvPr>
            <p:ph type="title"/>
          </p:nvPr>
        </p:nvSpPr>
        <p:spPr>
          <a:xfrm>
            <a:off x="640080" y="914400"/>
            <a:ext cx="3412998" cy="1839433"/>
          </a:xfrm>
        </p:spPr>
        <p:txBody>
          <a:bodyPr>
            <a:normAutofit/>
          </a:bodyPr>
          <a:lstStyle/>
          <a:p>
            <a:r>
              <a:rPr lang="es-CL" sz="3600"/>
              <a:t>Clasificación por descripción de la mercancía</a:t>
            </a:r>
          </a:p>
        </p:txBody>
      </p:sp>
      <p:graphicFrame>
        <p:nvGraphicFramePr>
          <p:cNvPr id="4" name="Marcador de contenido 4">
            <a:extLst>
              <a:ext uri="{FF2B5EF4-FFF2-40B4-BE49-F238E27FC236}">
                <a16:creationId xmlns:a16="http://schemas.microsoft.com/office/drawing/2014/main" id="{646A6570-DE92-4008-8F8B-BB3501D443EB}"/>
              </a:ext>
            </a:extLst>
          </p:cNvPr>
          <p:cNvGraphicFramePr>
            <a:graphicFrameLocks noGrp="1"/>
          </p:cNvGraphicFramePr>
          <p:nvPr>
            <p:ph idx="1"/>
            <p:extLst>
              <p:ext uri="{D42A27DB-BD31-4B8C-83A1-F6EECF244321}">
                <p14:modId xmlns:p14="http://schemas.microsoft.com/office/powerpoint/2010/main" val="2897078995"/>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520129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C7B592D-9BF9-D038-FE20-1C5ACF21C750}"/>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Clasificación por uso y función de la mercancía</a:t>
            </a:r>
          </a:p>
        </p:txBody>
      </p:sp>
      <p:sp>
        <p:nvSpPr>
          <p:cNvPr id="4" name="Marcador de contenido 3">
            <a:extLst>
              <a:ext uri="{FF2B5EF4-FFF2-40B4-BE49-F238E27FC236}">
                <a16:creationId xmlns:a16="http://schemas.microsoft.com/office/drawing/2014/main" id="{9D118CC7-A0EC-1CB3-0E67-913FEC09A5A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Clasificación por uso</a:t>
            </a:r>
          </a:p>
          <a:p>
            <a:pPr marL="0" lvl="1" indent="0">
              <a:buNone/>
            </a:pPr>
            <a:r>
              <a:rPr lang="es-MX" sz="1400"/>
              <a:t>La clasificación por uso se centra en cómo se aplican los productos en diferentes sectores industriales, facilitando su identificación.</a:t>
            </a:r>
          </a:p>
          <a:p>
            <a:pPr marL="0" indent="0">
              <a:spcBef>
                <a:spcPts val="2500"/>
              </a:spcBef>
              <a:buNone/>
            </a:pPr>
            <a:r>
              <a:rPr lang="es-MX" sz="1400" b="1"/>
              <a:t>Entender la función del producto</a:t>
            </a:r>
          </a:p>
          <a:p>
            <a:pPr marL="0" lvl="1" indent="0">
              <a:buNone/>
            </a:pPr>
            <a:r>
              <a:rPr lang="es-MX" sz="1400"/>
              <a:t>Comprender la función del producto es fundamental para su correcta clasificación, especialmente cuando no hay una descripción clara disponible.</a:t>
            </a:r>
          </a:p>
          <a:p>
            <a:pPr marL="0" indent="0">
              <a:spcBef>
                <a:spcPts val="2500"/>
              </a:spcBef>
              <a:buNone/>
            </a:pPr>
            <a:r>
              <a:rPr lang="es-MX" sz="1400" b="1"/>
              <a:t>Importancia de la clasificación</a:t>
            </a:r>
          </a:p>
          <a:p>
            <a:pPr marL="0" lvl="1" indent="0">
              <a:buNone/>
            </a:pPr>
            <a:r>
              <a:rPr lang="es-MX" sz="1400"/>
              <a:t>Una clasificación adecuada permite una mejor gestión de inventarios y facilita la búsqueda de productos específicos en diferentes industrias.</a:t>
            </a:r>
            <a:endParaRPr lang="es-CL" sz="1400"/>
          </a:p>
        </p:txBody>
      </p:sp>
      <p:pic>
        <p:nvPicPr>
          <p:cNvPr id="5" name="Marcador de contenido 4" descr="Fábrica 3D, perspectiva isométrica">
            <a:extLst>
              <a:ext uri="{FF2B5EF4-FFF2-40B4-BE49-F238E27FC236}">
                <a16:creationId xmlns:a16="http://schemas.microsoft.com/office/drawing/2014/main" id="{EAC2222F-2BBF-4164-BF5D-75C5668859A7}"/>
              </a:ext>
            </a:extLst>
          </p:cNvPr>
          <p:cNvPicPr>
            <a:picLocks noGrp="1" noChangeAspect="1"/>
          </p:cNvPicPr>
          <p:nvPr>
            <p:ph sz="half" idx="1"/>
          </p:nvPr>
        </p:nvPicPr>
        <p:blipFill>
          <a:blip r:embed="rId3"/>
          <a:srcRect l="10536" r="14063" b="1"/>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7247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58E1010-D97F-9817-B606-BD944C241363}"/>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Clasificación por composición de la mercancía</a:t>
            </a:r>
          </a:p>
        </p:txBody>
      </p:sp>
      <p:sp>
        <p:nvSpPr>
          <p:cNvPr id="4" name="Marcador de contenido 3">
            <a:extLst>
              <a:ext uri="{FF2B5EF4-FFF2-40B4-BE49-F238E27FC236}">
                <a16:creationId xmlns:a16="http://schemas.microsoft.com/office/drawing/2014/main" id="{07E2D095-5CB1-1256-3711-A6188249810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Importancia de la Composición</a:t>
            </a:r>
          </a:p>
          <a:p>
            <a:pPr marL="0" lvl="1" indent="0">
              <a:buNone/>
            </a:pPr>
            <a:r>
              <a:rPr lang="es-MX" sz="1400"/>
              <a:t>La composición de los materiales es crucial para la correcta clasificación arancelaria de los productos en el comercio internacional.</a:t>
            </a:r>
          </a:p>
          <a:p>
            <a:pPr marL="0" indent="0">
              <a:spcBef>
                <a:spcPts val="2500"/>
              </a:spcBef>
              <a:buNone/>
            </a:pPr>
            <a:r>
              <a:rPr lang="es-MX" sz="1400" b="1"/>
              <a:t>Influencia en la Clasificación Arancelaria</a:t>
            </a:r>
          </a:p>
          <a:p>
            <a:pPr marL="0" lvl="1" indent="0">
              <a:buNone/>
            </a:pPr>
            <a:r>
              <a:rPr lang="es-MX" sz="1400"/>
              <a:t>La manera en que se clasifican los productos puede depender en gran medida de los materiales que los componen, afectando impuestos y regulaciones.</a:t>
            </a:r>
          </a:p>
          <a:p>
            <a:pPr marL="0" indent="0">
              <a:spcBef>
                <a:spcPts val="2500"/>
              </a:spcBef>
              <a:buNone/>
            </a:pPr>
            <a:r>
              <a:rPr lang="es-MX" sz="1400" b="1"/>
              <a:t>Determinación Precisa de Materiales</a:t>
            </a:r>
          </a:p>
          <a:p>
            <a:pPr marL="0" lvl="1" indent="0">
              <a:buNone/>
            </a:pPr>
            <a:r>
              <a:rPr lang="es-MX" sz="1400"/>
              <a:t>Determinar con precisión los materiales involucrados es fundamental para evitar problemas en la importación y exportación.</a:t>
            </a:r>
            <a:endParaRPr lang="es-CL" sz="1400"/>
          </a:p>
        </p:txBody>
      </p:sp>
      <p:pic>
        <p:nvPicPr>
          <p:cNvPr id="5" name="Marcador de contenido 4" descr="Teléfono de lata">
            <a:extLst>
              <a:ext uri="{FF2B5EF4-FFF2-40B4-BE49-F238E27FC236}">
                <a16:creationId xmlns:a16="http://schemas.microsoft.com/office/drawing/2014/main" id="{D8C83332-3376-47DF-AE40-88518E3A6D93}"/>
              </a:ext>
            </a:extLst>
          </p:cNvPr>
          <p:cNvPicPr>
            <a:picLocks noGrp="1" noChangeAspect="1"/>
          </p:cNvPicPr>
          <p:nvPr>
            <p:ph sz="half" idx="1"/>
          </p:nvPr>
        </p:nvPicPr>
        <p:blipFill>
          <a:blip r:embed="rId3"/>
          <a:srcRect l="23195" r="21387" b="1"/>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626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DF3341CE-1E5E-6E35-A541-82AABCD959F0}"/>
              </a:ext>
            </a:extLst>
          </p:cNvPr>
          <p:cNvSpPr>
            <a:spLocks noGrp="1"/>
          </p:cNvSpPr>
          <p:nvPr>
            <p:ph type="ctrTitle"/>
          </p:nvPr>
        </p:nvSpPr>
        <p:spPr>
          <a:xfrm>
            <a:off x="559219" y="1115844"/>
            <a:ext cx="7680960" cy="4631911"/>
          </a:xfrm>
        </p:spPr>
        <p:txBody>
          <a:bodyPr anchor="b">
            <a:normAutofit/>
          </a:bodyPr>
          <a:lstStyle/>
          <a:p>
            <a:r>
              <a:rPr lang="es-CL" sz="6500"/>
              <a:t>Herramientas y recursos para la clasificación de mercancías</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225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5C777783-37FA-4446-1090-308DC0FAB909}"/>
              </a:ext>
            </a:extLst>
          </p:cNvPr>
          <p:cNvSpPr>
            <a:spLocks noGrp="1"/>
          </p:cNvSpPr>
          <p:nvPr>
            <p:ph type="title"/>
          </p:nvPr>
        </p:nvSpPr>
        <p:spPr>
          <a:xfrm>
            <a:off x="640080" y="914400"/>
            <a:ext cx="3412998" cy="1839433"/>
          </a:xfrm>
        </p:spPr>
        <p:txBody>
          <a:bodyPr>
            <a:normAutofit/>
          </a:bodyPr>
          <a:lstStyle/>
          <a:p>
            <a:r>
              <a:rPr lang="es-CL" sz="3600"/>
              <a:t>Bases de datos y software de clasificación</a:t>
            </a:r>
          </a:p>
        </p:txBody>
      </p:sp>
      <p:graphicFrame>
        <p:nvGraphicFramePr>
          <p:cNvPr id="4" name="Marcador de contenido 4">
            <a:extLst>
              <a:ext uri="{FF2B5EF4-FFF2-40B4-BE49-F238E27FC236}">
                <a16:creationId xmlns:a16="http://schemas.microsoft.com/office/drawing/2014/main" id="{81E06394-5BD6-41E7-B218-65CBE8BB82A1}"/>
              </a:ext>
            </a:extLst>
          </p:cNvPr>
          <p:cNvGraphicFramePr>
            <a:graphicFrameLocks noGrp="1"/>
          </p:cNvGraphicFramePr>
          <p:nvPr>
            <p:ph idx="1"/>
            <p:extLst>
              <p:ext uri="{D42A27DB-BD31-4B8C-83A1-F6EECF244321}">
                <p14:modId xmlns:p14="http://schemas.microsoft.com/office/powerpoint/2010/main" val="2644973196"/>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261002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06DA44F3-6CC5-81C4-68DC-FE0041B3ADC2}"/>
              </a:ext>
            </a:extLst>
          </p:cNvPr>
          <p:cNvSpPr>
            <a:spLocks noGrp="1"/>
          </p:cNvSpPr>
          <p:nvPr>
            <p:ph type="title"/>
          </p:nvPr>
        </p:nvSpPr>
        <p:spPr>
          <a:xfrm>
            <a:off x="640080" y="914400"/>
            <a:ext cx="3412998" cy="1839433"/>
          </a:xfrm>
        </p:spPr>
        <p:txBody>
          <a:bodyPr>
            <a:normAutofit/>
          </a:bodyPr>
          <a:lstStyle/>
          <a:p>
            <a:pPr>
              <a:lnSpc>
                <a:spcPct val="90000"/>
              </a:lnSpc>
            </a:pPr>
            <a:r>
              <a:rPr lang="es-CL" sz="3100"/>
              <a:t>Consultas a expertos y agencias aduaneras</a:t>
            </a:r>
          </a:p>
        </p:txBody>
      </p:sp>
      <p:graphicFrame>
        <p:nvGraphicFramePr>
          <p:cNvPr id="4" name="Marcador de contenido 4">
            <a:extLst>
              <a:ext uri="{FF2B5EF4-FFF2-40B4-BE49-F238E27FC236}">
                <a16:creationId xmlns:a16="http://schemas.microsoft.com/office/drawing/2014/main" id="{4313F84E-0AB8-4763-B048-34DD6A44A024}"/>
              </a:ext>
            </a:extLst>
          </p:cNvPr>
          <p:cNvGraphicFramePr>
            <a:graphicFrameLocks noGrp="1"/>
          </p:cNvGraphicFramePr>
          <p:nvPr>
            <p:ph idx="1"/>
            <p:extLst>
              <p:ext uri="{D42A27DB-BD31-4B8C-83A1-F6EECF244321}">
                <p14:modId xmlns:p14="http://schemas.microsoft.com/office/powerpoint/2010/main" val="238140436"/>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416607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28DA4-B60B-25EF-4E5B-1C140A2467DF}"/>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3600"/>
              <a:t>Documentación y guías oficiales</a:t>
            </a:r>
          </a:p>
        </p:txBody>
      </p:sp>
      <p:pic>
        <p:nvPicPr>
          <p:cNvPr id="5" name="Marcador de contenido 4" descr="Foto del informe de progreso">
            <a:extLst>
              <a:ext uri="{FF2B5EF4-FFF2-40B4-BE49-F238E27FC236}">
                <a16:creationId xmlns:a16="http://schemas.microsoft.com/office/drawing/2014/main" id="{A5CE188E-3FA0-4B5B-A030-EC2403947315}"/>
              </a:ext>
            </a:extLst>
          </p:cNvPr>
          <p:cNvPicPr>
            <a:picLocks noGrp="1" noChangeAspect="1"/>
          </p:cNvPicPr>
          <p:nvPr>
            <p:ph sz="half" idx="1"/>
          </p:nvPr>
        </p:nvPicPr>
        <p:blipFill>
          <a:blip r:embed="rId3"/>
          <a:srcRect r="17305"/>
          <a:stretch>
            <a:fillRect/>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543B05DA-255F-CFC7-FA95-D94D64F8D76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None/>
            </a:pPr>
            <a:r>
              <a:rPr lang="es-MX" sz="1400" b="1"/>
              <a:t>Importancia de las guías oficiales</a:t>
            </a:r>
          </a:p>
          <a:p>
            <a:pPr marL="0" lvl="1" indent="0">
              <a:buNone/>
            </a:pPr>
            <a:r>
              <a:rPr lang="es-MX" sz="1400"/>
              <a:t>Las guías oficiales son fundamentales para comprender las regulaciones y asegurar el cumplimiento adecuado en diversos procesos.</a:t>
            </a:r>
          </a:p>
          <a:p>
            <a:pPr marL="0" indent="0">
              <a:spcBef>
                <a:spcPts val="2500"/>
              </a:spcBef>
              <a:buNone/>
            </a:pPr>
            <a:r>
              <a:rPr lang="es-MX" sz="1400" b="1"/>
              <a:t>Actualización continua</a:t>
            </a:r>
          </a:p>
          <a:p>
            <a:pPr marL="0" lvl="1" indent="0">
              <a:buNone/>
            </a:pPr>
            <a:r>
              <a:rPr lang="es-MX" sz="1400"/>
              <a:t>Es esencial mantenerse al día con la documentación más reciente para evitar problemas legales y asegurar el funcionamiento adecuado.</a:t>
            </a:r>
          </a:p>
          <a:p>
            <a:pPr marL="0" indent="0">
              <a:spcBef>
                <a:spcPts val="2500"/>
              </a:spcBef>
              <a:buNone/>
            </a:pPr>
            <a:r>
              <a:rPr lang="es-MX" sz="1400" b="1"/>
              <a:t>Cumplimiento de regulaciones</a:t>
            </a:r>
          </a:p>
          <a:p>
            <a:pPr marL="0" lvl="1" indent="0">
              <a:buNone/>
            </a:pPr>
            <a:r>
              <a:rPr lang="es-MX" sz="1400"/>
              <a:t>Seguir las guías y documentos oficiales ayuda a garantizar que se cumplan las regulaciones establecidas en cada sector.</a:t>
            </a:r>
            <a:endParaRPr lang="es-CL" sz="1400"/>
          </a:p>
        </p:txBody>
      </p:sp>
    </p:spTree>
    <p:extLst>
      <p:ext uri="{BB962C8B-B14F-4D97-AF65-F5344CB8AC3E}">
        <p14:creationId xmlns:p14="http://schemas.microsoft.com/office/powerpoint/2010/main" val="2170359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FEAFAC76-2FF5-8809-6ECF-7DD5E63EC8EE}"/>
              </a:ext>
            </a:extLst>
          </p:cNvPr>
          <p:cNvSpPr>
            <a:spLocks noGrp="1"/>
          </p:cNvSpPr>
          <p:nvPr>
            <p:ph type="ctrTitle"/>
          </p:nvPr>
        </p:nvSpPr>
        <p:spPr>
          <a:xfrm>
            <a:off x="559219" y="1115844"/>
            <a:ext cx="7680960" cy="4631911"/>
          </a:xfrm>
        </p:spPr>
        <p:txBody>
          <a:bodyPr anchor="b">
            <a:normAutofit/>
          </a:bodyPr>
          <a:lstStyle/>
          <a:p>
            <a:r>
              <a:rPr lang="es-CL" sz="6500"/>
              <a:t>Casos prácticos y ejemplos</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773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F993487-6283-831E-8174-1CCC6BD4E4DD}"/>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3600"/>
              <a:t>Puntos Clave de la Presentación</a:t>
            </a:r>
          </a:p>
        </p:txBody>
      </p:sp>
      <p:pic>
        <p:nvPicPr>
          <p:cNvPr id="5" name="Marcador de contenido 4" descr="Toolkit">
            <a:extLst>
              <a:ext uri="{FF2B5EF4-FFF2-40B4-BE49-F238E27FC236}">
                <a16:creationId xmlns:a16="http://schemas.microsoft.com/office/drawing/2014/main" id="{FDCDD544-983A-41C7-B1F6-047D2F3E8051}"/>
              </a:ext>
            </a:extLst>
          </p:cNvPr>
          <p:cNvPicPr>
            <a:picLocks noGrp="1" noChangeAspect="1"/>
          </p:cNvPicPr>
          <p:nvPr>
            <p:ph sz="half" idx="1"/>
          </p:nvPr>
        </p:nvPicPr>
        <p:blipFill>
          <a:blip r:embed="rId3"/>
          <a:srcRect l="9149" r="7847" b="2"/>
          <a:stretch>
            <a:fillRect/>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4437CA15-8BCB-7323-BF2B-00FAC57FDFA8}"/>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7269905" y="2176036"/>
            <a:ext cx="4261104" cy="4121887"/>
          </a:xfrm>
        </p:spPr>
        <p:txBody>
          <a:bodyPr vert="horz" lIns="91440" tIns="45720" rIns="91440" bIns="45720" rtlCol="0">
            <a:normAutofit/>
          </a:bodyPr>
          <a:lstStyle/>
          <a:p>
            <a:r>
              <a:rPr lang="en-US"/>
              <a:t>Introducción a la clasificación de mercancías</a:t>
            </a:r>
          </a:p>
          <a:p>
            <a:r>
              <a:rPr lang="en-US"/>
              <a:t>Sistema armonizado de clasificación de mercancías</a:t>
            </a:r>
          </a:p>
          <a:p>
            <a:r>
              <a:rPr lang="en-US"/>
              <a:t>Métodos de clasificación arancelaria</a:t>
            </a:r>
          </a:p>
          <a:p>
            <a:r>
              <a:rPr lang="en-US"/>
              <a:t>Herramientas y recursos para la clasificación de mercancías</a:t>
            </a:r>
          </a:p>
          <a:p>
            <a:r>
              <a:rPr lang="en-US"/>
              <a:t>Casos prácticos y ejemplos</a:t>
            </a:r>
          </a:p>
        </p:txBody>
      </p:sp>
    </p:spTree>
    <p:extLst>
      <p:ext uri="{BB962C8B-B14F-4D97-AF65-F5344CB8AC3E}">
        <p14:creationId xmlns:p14="http://schemas.microsoft.com/office/powerpoint/2010/main" val="1630956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A392BBC-0F6E-C802-9B7E-02FB2D7B0FA1}"/>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Ejemplos de clasificación de mercancías comunes</a:t>
            </a:r>
          </a:p>
        </p:txBody>
      </p:sp>
      <p:sp>
        <p:nvSpPr>
          <p:cNvPr id="4" name="Marcador de contenido 3">
            <a:extLst>
              <a:ext uri="{FF2B5EF4-FFF2-40B4-BE49-F238E27FC236}">
                <a16:creationId xmlns:a16="http://schemas.microsoft.com/office/drawing/2014/main" id="{0A799607-B973-3C9A-EA33-3815CDF246F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Productos Electrónicos</a:t>
            </a:r>
          </a:p>
          <a:p>
            <a:pPr marL="0" lvl="1" indent="0">
              <a:buNone/>
            </a:pPr>
            <a:r>
              <a:rPr lang="es-MX" sz="1400"/>
              <a:t>Los productos electrónicos son un ejemplo común de mercancías clasificadas, incluyendo dispositivos como teléfonos, computadoras y electrodomésticos.</a:t>
            </a:r>
          </a:p>
          <a:p>
            <a:pPr marL="0" indent="0">
              <a:spcBef>
                <a:spcPts val="2500"/>
              </a:spcBef>
              <a:buNone/>
            </a:pPr>
            <a:r>
              <a:rPr lang="es-MX" sz="1400" b="1"/>
              <a:t>Alimentos</a:t>
            </a:r>
          </a:p>
          <a:p>
            <a:pPr marL="0" lvl="1" indent="0">
              <a:buNone/>
            </a:pPr>
            <a:r>
              <a:rPr lang="es-MX" sz="1400"/>
              <a:t>Los alimentos también son mercancías comúnmente clasificadas, incluyendo categorías como frutas, verduras, productos lácteos y carnes.</a:t>
            </a:r>
          </a:p>
          <a:p>
            <a:pPr marL="0" indent="0">
              <a:spcBef>
                <a:spcPts val="2500"/>
              </a:spcBef>
              <a:buNone/>
            </a:pPr>
            <a:r>
              <a:rPr lang="es-MX" sz="1400" b="1"/>
              <a:t>Aplicación de Métodos de Clasificación</a:t>
            </a:r>
          </a:p>
          <a:p>
            <a:pPr marL="0" lvl="1" indent="0">
              <a:buNone/>
            </a:pPr>
            <a:r>
              <a:rPr lang="es-MX" sz="1400"/>
              <a:t>Veremos cómo aplicar los métodos de clasificación discutidos en ejemplos prácticos de mercancías comunes en el comercio.</a:t>
            </a:r>
            <a:endParaRPr lang="es-CL" sz="1400"/>
          </a:p>
        </p:txBody>
      </p:sp>
      <p:pic>
        <p:nvPicPr>
          <p:cNvPr id="5" name="Marcador de contenido 4" descr="Comestibles con trazado de recorte. Fotos similares de mi portafolio:">
            <a:extLst>
              <a:ext uri="{FF2B5EF4-FFF2-40B4-BE49-F238E27FC236}">
                <a16:creationId xmlns:a16="http://schemas.microsoft.com/office/drawing/2014/main" id="{FF8FBA27-54F6-40BF-B6B5-898BEE9E394C}"/>
              </a:ext>
            </a:extLst>
          </p:cNvPr>
          <p:cNvPicPr>
            <a:picLocks noGrp="1" noChangeAspect="1"/>
          </p:cNvPicPr>
          <p:nvPr>
            <p:ph sz="half" idx="1"/>
          </p:nvPr>
        </p:nvPicPr>
        <p:blipFill>
          <a:blip r:embed="rId3"/>
          <a:srcRect l="13528" r="31670" b="-2"/>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6467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CE53A09-961D-EAD7-1824-032397F16FA7}"/>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Estudios de casos de clasificación complicada</a:t>
            </a:r>
          </a:p>
        </p:txBody>
      </p:sp>
      <p:sp>
        <p:nvSpPr>
          <p:cNvPr id="4" name="Marcador de contenido 3">
            <a:extLst>
              <a:ext uri="{FF2B5EF4-FFF2-40B4-BE49-F238E27FC236}">
                <a16:creationId xmlns:a16="http://schemas.microsoft.com/office/drawing/2014/main" id="{988A2218-B0A8-D82A-71A5-00F07982144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Clasificación de productos compuestos</a:t>
            </a:r>
          </a:p>
          <a:p>
            <a:pPr marL="0" lvl="1" indent="0">
              <a:buNone/>
            </a:pPr>
            <a:r>
              <a:rPr lang="es-MX" sz="1400"/>
              <a:t>Los productos compuestos presentan desafíos únicos para la clasificación, ya que combinan diferentes materiales y funciones.</a:t>
            </a:r>
          </a:p>
          <a:p>
            <a:pPr marL="0" indent="0">
              <a:spcBef>
                <a:spcPts val="2500"/>
              </a:spcBef>
              <a:buNone/>
            </a:pPr>
            <a:r>
              <a:rPr lang="es-MX" sz="1400" b="1"/>
              <a:t>Innovaciones en clasificación</a:t>
            </a:r>
          </a:p>
          <a:p>
            <a:pPr marL="0" lvl="1" indent="0">
              <a:buNone/>
            </a:pPr>
            <a:r>
              <a:rPr lang="es-MX" sz="1400"/>
              <a:t>Las innovaciones a menudo no se ajustan a categorías predefinidas, lo que dificulta su clasificación adecuada en sistemas existentes.</a:t>
            </a:r>
          </a:p>
          <a:p>
            <a:pPr marL="0" indent="0">
              <a:spcBef>
                <a:spcPts val="2500"/>
              </a:spcBef>
              <a:buNone/>
            </a:pPr>
            <a:r>
              <a:rPr lang="es-MX" sz="1400" b="1"/>
              <a:t>Enfoque metódico</a:t>
            </a:r>
          </a:p>
          <a:p>
            <a:pPr marL="0" lvl="1" indent="0">
              <a:buNone/>
            </a:pPr>
            <a:r>
              <a:rPr lang="es-MX" sz="1400"/>
              <a:t>Un enfoque metódico es crucial para abordar estos casos de clasificación complicada, asegurando una evaluación adecuada.</a:t>
            </a:r>
            <a:endParaRPr lang="es-CL" sz="1400"/>
          </a:p>
        </p:txBody>
      </p:sp>
      <p:pic>
        <p:nvPicPr>
          <p:cNvPr id="5" name="Marcador de contenido 4" descr="Piso estacionario sobre fondo amarillo y blanco con pizarra de espacio de copia en blanco">
            <a:extLst>
              <a:ext uri="{FF2B5EF4-FFF2-40B4-BE49-F238E27FC236}">
                <a16:creationId xmlns:a16="http://schemas.microsoft.com/office/drawing/2014/main" id="{60D869F9-A843-4781-938F-5B67F891FF1B}"/>
              </a:ext>
            </a:extLst>
          </p:cNvPr>
          <p:cNvPicPr>
            <a:picLocks noGrp="1" noChangeAspect="1"/>
          </p:cNvPicPr>
          <p:nvPr>
            <p:ph sz="half" idx="1"/>
          </p:nvPr>
        </p:nvPicPr>
        <p:blipFill>
          <a:blip r:embed="rId3"/>
          <a:srcRect t="14103" b="4895"/>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912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C3D6F111-B95A-B8F8-13D3-B5C2C6477FF9}"/>
              </a:ext>
            </a:extLst>
          </p:cNvPr>
          <p:cNvSpPr>
            <a:spLocks noGrp="1"/>
          </p:cNvSpPr>
          <p:nvPr>
            <p:ph type="title"/>
          </p:nvPr>
        </p:nvSpPr>
        <p:spPr>
          <a:xfrm>
            <a:off x="640080" y="914400"/>
            <a:ext cx="3412998" cy="1839433"/>
          </a:xfrm>
        </p:spPr>
        <p:txBody>
          <a:bodyPr>
            <a:normAutofit/>
          </a:bodyPr>
          <a:lstStyle/>
          <a:p>
            <a:pPr>
              <a:lnSpc>
                <a:spcPct val="90000"/>
              </a:lnSpc>
            </a:pPr>
            <a:r>
              <a:rPr lang="es-CL" sz="3100"/>
              <a:t>Resolución de problemas y disputas de clasificación</a:t>
            </a:r>
          </a:p>
        </p:txBody>
      </p:sp>
      <p:graphicFrame>
        <p:nvGraphicFramePr>
          <p:cNvPr id="4" name="Marcador de contenido 4">
            <a:extLst>
              <a:ext uri="{FF2B5EF4-FFF2-40B4-BE49-F238E27FC236}">
                <a16:creationId xmlns:a16="http://schemas.microsoft.com/office/drawing/2014/main" id="{E0895B20-7B6C-46A0-BDF8-E2E80DB58A93}"/>
              </a:ext>
            </a:extLst>
          </p:cNvPr>
          <p:cNvGraphicFramePr>
            <a:graphicFrameLocks noGrp="1"/>
          </p:cNvGraphicFramePr>
          <p:nvPr>
            <p:ph idx="1"/>
            <p:extLst>
              <p:ext uri="{D42A27DB-BD31-4B8C-83A1-F6EECF244321}">
                <p14:modId xmlns:p14="http://schemas.microsoft.com/office/powerpoint/2010/main" val="3476508705"/>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021199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70E5631A-B8CA-CA84-DA6E-023F8D42BC70}"/>
              </a:ext>
            </a:extLst>
          </p:cNvPr>
          <p:cNvSpPr>
            <a:spLocks noGrp="1"/>
          </p:cNvSpPr>
          <p:nvPr>
            <p:ph type="title"/>
          </p:nvPr>
        </p:nvSpPr>
        <p:spPr>
          <a:xfrm>
            <a:off x="640079" y="1572768"/>
            <a:ext cx="8162176" cy="1406993"/>
          </a:xfrm>
        </p:spPr>
        <p:txBody>
          <a:bodyPr anchor="b">
            <a:normAutofit/>
          </a:bodyPr>
          <a:lstStyle/>
          <a:p>
            <a:r>
              <a:rPr lang="es-CL" sz="6000"/>
              <a:t>Conclusión</a:t>
            </a:r>
          </a:p>
        </p:txBody>
      </p:sp>
      <p:graphicFrame>
        <p:nvGraphicFramePr>
          <p:cNvPr id="11" name="Marcador de contenido 2">
            <a:extLst>
              <a:ext uri="{FF2B5EF4-FFF2-40B4-BE49-F238E27FC236}">
                <a16:creationId xmlns:a16="http://schemas.microsoft.com/office/drawing/2014/main" id="{91330A46-EDDD-9DCA-E25D-25523F56E0BA}"/>
              </a:ext>
            </a:extLst>
          </p:cNvPr>
          <p:cNvGraphicFramePr>
            <a:graphicFrameLocks noGrp="1"/>
          </p:cNvGraphicFramePr>
          <p:nvPr>
            <p:ph idx="1"/>
            <p:extLst>
              <p:ext uri="{D42A27DB-BD31-4B8C-83A1-F6EECF244321}">
                <p14:modId xmlns:p14="http://schemas.microsoft.com/office/powerpoint/2010/main" val="3255115294"/>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40078" y="3593592"/>
          <a:ext cx="10808208"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a:extLst>
              <a:ext uri="{FF2B5EF4-FFF2-40B4-BE49-F238E27FC236}">
                <a16:creationId xmlns:a16="http://schemas.microsoft.com/office/drawing/2014/main" id="{F21FC8CC-145C-8745-889B-6521F9CCB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3256965"/>
            <a:ext cx="97886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05640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0D446930-A990-CC05-0000-265487B95D95}"/>
              </a:ext>
            </a:extLst>
          </p:cNvPr>
          <p:cNvSpPr>
            <a:spLocks noGrp="1"/>
          </p:cNvSpPr>
          <p:nvPr>
            <p:ph type="ctrTitle"/>
          </p:nvPr>
        </p:nvSpPr>
        <p:spPr>
          <a:xfrm>
            <a:off x="559219" y="1115844"/>
            <a:ext cx="7680960" cy="4631911"/>
          </a:xfrm>
        </p:spPr>
        <p:txBody>
          <a:bodyPr anchor="b">
            <a:normAutofit/>
          </a:bodyPr>
          <a:lstStyle/>
          <a:p>
            <a:r>
              <a:rPr lang="es-CL" sz="6500"/>
              <a:t>Introducción a la clasificación de mercancías</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56383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80FF810B-D26C-4F0D-C1E2-F6F668E1B13E}"/>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90000"/>
              </a:lnSpc>
            </a:pPr>
            <a:r>
              <a:rPr lang="en-US" sz="3100"/>
              <a:t>Importancia de la clasificación de mercancías</a:t>
            </a:r>
          </a:p>
        </p:txBody>
      </p:sp>
      <p:pic>
        <p:nvPicPr>
          <p:cNvPr id="5" name="Marcador de contenido 4" descr="Calculadora blanca">
            <a:extLst>
              <a:ext uri="{FF2B5EF4-FFF2-40B4-BE49-F238E27FC236}">
                <a16:creationId xmlns:a16="http://schemas.microsoft.com/office/drawing/2014/main" id="{C49BF92E-1A23-44E7-A75E-FF05273D1125}"/>
              </a:ext>
            </a:extLst>
          </p:cNvPr>
          <p:cNvPicPr>
            <a:picLocks noGrp="1" noChangeAspect="1"/>
          </p:cNvPicPr>
          <p:nvPr>
            <p:ph sz="half" idx="1"/>
          </p:nvPr>
        </p:nvPicPr>
        <p:blipFill>
          <a:blip r:embed="rId3"/>
          <a:srcRect r="10499" b="1"/>
          <a:stretch>
            <a:fillRect/>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0FF16249-DAA9-BDAB-FC84-921724E18A5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s-MX" sz="1400" b="1"/>
              <a:t>Determinación de Impuestos</a:t>
            </a:r>
          </a:p>
          <a:p>
            <a:pPr marL="0" lvl="1" indent="0">
              <a:buNone/>
            </a:pPr>
            <a:r>
              <a:rPr lang="es-MX" sz="1400"/>
              <a:t>La clasificación precisa de mercancías permite establecer los impuestos correctos que deben aplicarse en cada transacción comercial.</a:t>
            </a:r>
          </a:p>
          <a:p>
            <a:pPr marL="0" indent="0">
              <a:spcBef>
                <a:spcPts val="2500"/>
              </a:spcBef>
              <a:buNone/>
            </a:pPr>
            <a:r>
              <a:rPr lang="es-MX" sz="1400" b="1"/>
              <a:t>Cumplimiento Regulatorio</a:t>
            </a:r>
          </a:p>
          <a:p>
            <a:pPr marL="0" lvl="1" indent="0">
              <a:buNone/>
            </a:pPr>
            <a:r>
              <a:rPr lang="es-MX" sz="1400"/>
              <a:t>Una clasificación adecuada asegura que las mercancías cumplan con todas las regulaciones y normativas pertinentes antes de su importación o exportación.</a:t>
            </a:r>
          </a:p>
          <a:p>
            <a:pPr marL="0" indent="0">
              <a:spcBef>
                <a:spcPts val="2500"/>
              </a:spcBef>
              <a:buNone/>
            </a:pPr>
            <a:r>
              <a:rPr lang="es-MX" sz="1400" b="1"/>
              <a:t>Facilitación del Comercio Internacional</a:t>
            </a:r>
          </a:p>
          <a:p>
            <a:pPr marL="0" lvl="1" indent="0">
              <a:buNone/>
            </a:pPr>
            <a:r>
              <a:rPr lang="es-MX" sz="1400"/>
              <a:t>La clasificación correcta de mercancías facilita el comercio internacional, permitiendo un flujo más ágil de productos a través de las fronteras.</a:t>
            </a:r>
          </a:p>
          <a:p>
            <a:pPr marL="0" indent="0">
              <a:spcBef>
                <a:spcPts val="2500"/>
              </a:spcBef>
              <a:buNone/>
            </a:pPr>
            <a:r>
              <a:rPr lang="es-MX" sz="1400" b="1"/>
              <a:t>Evitar Retrasos y Sanciones</a:t>
            </a:r>
          </a:p>
          <a:p>
            <a:pPr marL="0" lvl="1" indent="0">
              <a:buNone/>
            </a:pPr>
            <a:r>
              <a:rPr lang="es-MX" sz="1400"/>
              <a:t>Una correcta clasificación ayuda a prevenir retrasos en el proceso aduanero y evita sanciones financieras que pueden surgir por errores.</a:t>
            </a:r>
            <a:endParaRPr lang="es-CL" sz="1400"/>
          </a:p>
        </p:txBody>
      </p:sp>
    </p:spTree>
    <p:extLst>
      <p:ext uri="{BB962C8B-B14F-4D97-AF65-F5344CB8AC3E}">
        <p14:creationId xmlns:p14="http://schemas.microsoft.com/office/powerpoint/2010/main" val="2587647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3A7796-180D-437D-DE8A-4AE8AF41FD8F}"/>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Regulaciones internacionales y nacionales</a:t>
            </a:r>
          </a:p>
        </p:txBody>
      </p:sp>
      <p:sp>
        <p:nvSpPr>
          <p:cNvPr id="4" name="Marcador de contenido 3">
            <a:extLst>
              <a:ext uri="{FF2B5EF4-FFF2-40B4-BE49-F238E27FC236}">
                <a16:creationId xmlns:a16="http://schemas.microsoft.com/office/drawing/2014/main" id="{4EAB1DD6-5275-C44C-1F2A-42EA1879BA7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Regulaciones Internacionales</a:t>
            </a:r>
          </a:p>
          <a:p>
            <a:pPr marL="0" lvl="1" indent="0">
              <a:buNone/>
            </a:pPr>
            <a:r>
              <a:rPr lang="es-MX" sz="1400"/>
              <a:t>Las regulaciones internacionales son fundamentales para la clasificación de mercancías y aseguran el comercio fluido entre países.</a:t>
            </a:r>
          </a:p>
          <a:p>
            <a:pPr marL="0" indent="0">
              <a:spcBef>
                <a:spcPts val="2500"/>
              </a:spcBef>
              <a:buNone/>
            </a:pPr>
            <a:r>
              <a:rPr lang="es-MX" sz="1400" b="1"/>
              <a:t>Normativas de la OMA</a:t>
            </a:r>
          </a:p>
          <a:p>
            <a:pPr marL="0" lvl="1" indent="0">
              <a:buNone/>
            </a:pPr>
            <a:r>
              <a:rPr lang="es-MX" sz="1400"/>
              <a:t>La Organización Mundial de Aduanas (OMA) establece directrices que los países deben seguir para una clasificación adecuada de mercancías.</a:t>
            </a:r>
          </a:p>
          <a:p>
            <a:pPr marL="0" indent="0">
              <a:spcBef>
                <a:spcPts val="2500"/>
              </a:spcBef>
              <a:buNone/>
            </a:pPr>
            <a:r>
              <a:rPr lang="es-MX" sz="1400" b="1"/>
              <a:t>Leyes Locales</a:t>
            </a:r>
          </a:p>
          <a:p>
            <a:pPr marL="0" lvl="1" indent="0">
              <a:buNone/>
            </a:pPr>
            <a:r>
              <a:rPr lang="es-MX" sz="1400"/>
              <a:t>Conocer las leyes locales es esencial para cumplir con todos los requisitos legales en la clasificación de mercancías.</a:t>
            </a:r>
            <a:endParaRPr lang="es-CL" sz="1400"/>
          </a:p>
        </p:txBody>
      </p:sp>
      <p:pic>
        <p:nvPicPr>
          <p:cNvPr id="5" name="Marcador de contenido 4" descr="&quot;Concepto de inmigración con pasaporte, globo terráqueo, bandera de los Estados Unidos y balanza de justicia&quot;.">
            <a:extLst>
              <a:ext uri="{FF2B5EF4-FFF2-40B4-BE49-F238E27FC236}">
                <a16:creationId xmlns:a16="http://schemas.microsoft.com/office/drawing/2014/main" id="{7811FEB7-134E-4C27-B5DF-7A8216306244}"/>
              </a:ext>
            </a:extLst>
          </p:cNvPr>
          <p:cNvPicPr>
            <a:picLocks noGrp="1" noChangeAspect="1"/>
          </p:cNvPicPr>
          <p:nvPr>
            <p:ph sz="half" idx="1"/>
          </p:nvPr>
        </p:nvPicPr>
        <p:blipFill>
          <a:blip r:embed="rId3"/>
          <a:srcRect l="31830" r="9869" b="2"/>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6015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D875CF7E-C908-8CC0-00C7-5714EEA849C5}"/>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90000"/>
              </a:lnSpc>
            </a:pPr>
            <a:r>
              <a:rPr lang="en-US" sz="3100"/>
              <a:t>Consecuencias de una clasificación incorrecta</a:t>
            </a:r>
          </a:p>
        </p:txBody>
      </p:sp>
      <p:pic>
        <p:nvPicPr>
          <p:cNvPr id="5" name="Marcador de contenido 4" descr="Cajas y transportador de rodillos">
            <a:extLst>
              <a:ext uri="{FF2B5EF4-FFF2-40B4-BE49-F238E27FC236}">
                <a16:creationId xmlns:a16="http://schemas.microsoft.com/office/drawing/2014/main" id="{D115C5D6-A781-4822-8544-72235651A9E0}"/>
              </a:ext>
            </a:extLst>
          </p:cNvPr>
          <p:cNvPicPr>
            <a:picLocks noGrp="1" noChangeAspect="1"/>
          </p:cNvPicPr>
          <p:nvPr>
            <p:ph sz="half" idx="1"/>
          </p:nvPr>
        </p:nvPicPr>
        <p:blipFill>
          <a:blip r:embed="rId3"/>
          <a:srcRect r="-2" b="559"/>
          <a:stretch>
            <a:fillRect/>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4D048CDB-3E90-A54C-7AAD-36A8883A24B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s-MX" sz="1400" b="1"/>
              <a:t>Impacto Financiero</a:t>
            </a:r>
          </a:p>
          <a:p>
            <a:pPr marL="0" lvl="1" indent="0">
              <a:buNone/>
            </a:pPr>
            <a:r>
              <a:rPr lang="es-MX" sz="1400"/>
              <a:t>La clasificación incorrecta puede acarrear multas significativas que afectan la salud financiera de una empresa.</a:t>
            </a:r>
          </a:p>
          <a:p>
            <a:pPr marL="0" indent="0">
              <a:spcBef>
                <a:spcPts val="2500"/>
              </a:spcBef>
              <a:buNone/>
            </a:pPr>
            <a:r>
              <a:rPr lang="es-MX" sz="1400" b="1"/>
              <a:t>Retrasos Aduaneros</a:t>
            </a:r>
          </a:p>
          <a:p>
            <a:pPr marL="0" lvl="1" indent="0">
              <a:buNone/>
            </a:pPr>
            <a:r>
              <a:rPr lang="es-MX" sz="1400"/>
              <a:t>Los errores en la clasificación pueden causar retrasos en el despacho aduanero, lo que afecta la cadena de suministro.</a:t>
            </a:r>
          </a:p>
          <a:p>
            <a:pPr marL="0" indent="0">
              <a:spcBef>
                <a:spcPts val="2500"/>
              </a:spcBef>
              <a:buNone/>
            </a:pPr>
            <a:r>
              <a:rPr lang="es-MX" sz="1400" b="1"/>
              <a:t>Confiscación de Mercancías</a:t>
            </a:r>
          </a:p>
          <a:p>
            <a:pPr marL="0" lvl="1" indent="0">
              <a:buNone/>
            </a:pPr>
            <a:r>
              <a:rPr lang="es-MX" sz="1400"/>
              <a:t>Una clasificación incorrecta puede resultar en la confiscación de mercancías, lo que puede ser devastador para una empresa.</a:t>
            </a:r>
          </a:p>
          <a:p>
            <a:pPr marL="0" indent="0">
              <a:spcBef>
                <a:spcPts val="2500"/>
              </a:spcBef>
              <a:buNone/>
            </a:pPr>
            <a:r>
              <a:rPr lang="es-MX" sz="1400" b="1"/>
              <a:t>Reputación Empresarial</a:t>
            </a:r>
          </a:p>
          <a:p>
            <a:pPr marL="0" lvl="1" indent="0">
              <a:buNone/>
            </a:pPr>
            <a:r>
              <a:rPr lang="es-MX" sz="1400"/>
              <a:t>Una clasificación incorrecta puede dañar la reputación de una empresa y su capacidad para hacer negocios internacionalmente.</a:t>
            </a:r>
            <a:endParaRPr lang="es-CL" sz="1400"/>
          </a:p>
        </p:txBody>
      </p:sp>
    </p:spTree>
    <p:extLst>
      <p:ext uri="{BB962C8B-B14F-4D97-AF65-F5344CB8AC3E}">
        <p14:creationId xmlns:p14="http://schemas.microsoft.com/office/powerpoint/2010/main" val="1084279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ED686B8C-4FFB-C076-3D87-CADCCEB054E8}"/>
              </a:ext>
            </a:extLst>
          </p:cNvPr>
          <p:cNvSpPr>
            <a:spLocks noGrp="1"/>
          </p:cNvSpPr>
          <p:nvPr>
            <p:ph type="ctrTitle"/>
          </p:nvPr>
        </p:nvSpPr>
        <p:spPr>
          <a:xfrm>
            <a:off x="559219" y="1115844"/>
            <a:ext cx="7680960" cy="4631911"/>
          </a:xfrm>
        </p:spPr>
        <p:txBody>
          <a:bodyPr anchor="b">
            <a:normAutofit/>
          </a:bodyPr>
          <a:lstStyle/>
          <a:p>
            <a:r>
              <a:rPr lang="es-CL" sz="6500"/>
              <a:t>Sistema armonizado de clasificación de mercancías</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706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AC6593E-283E-47E8-F655-BBFD722657F7}"/>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Qué es el sistema armonizado (SA)</a:t>
            </a:r>
          </a:p>
        </p:txBody>
      </p:sp>
      <p:sp>
        <p:nvSpPr>
          <p:cNvPr id="4" name="Marcador de contenido 3">
            <a:extLst>
              <a:ext uri="{FF2B5EF4-FFF2-40B4-BE49-F238E27FC236}">
                <a16:creationId xmlns:a16="http://schemas.microsoft.com/office/drawing/2014/main" id="{A9DE09C3-23F3-096B-EF31-FC7E739F48D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Sistema de clasificación global</a:t>
            </a:r>
          </a:p>
          <a:p>
            <a:pPr marL="0" lvl="1" indent="0">
              <a:buNone/>
            </a:pPr>
            <a:r>
              <a:rPr lang="es-MX" sz="1400"/>
              <a:t>El Sistema Armonizado es un estándar internacional para clasificar mercancías de manera uniforme en el comercio mundial, facilitando la identificación de productos.</a:t>
            </a:r>
          </a:p>
          <a:p>
            <a:pPr marL="0" indent="0">
              <a:spcBef>
                <a:spcPts val="2500"/>
              </a:spcBef>
              <a:buNone/>
            </a:pPr>
            <a:r>
              <a:rPr lang="es-MX" sz="1400" b="1"/>
              <a:t>Simplificación del comercio internacional</a:t>
            </a:r>
          </a:p>
          <a:p>
            <a:pPr marL="0" lvl="1" indent="0">
              <a:buNone/>
            </a:pPr>
            <a:r>
              <a:rPr lang="es-MX" sz="1400"/>
              <a:t>Con el uso del Sistema Armonizado, más de 200 países pueden simplificar sus procesos comerciales, promoviendo el intercambio de bienes a nivel global.</a:t>
            </a:r>
          </a:p>
          <a:p>
            <a:pPr marL="0" indent="0">
              <a:spcBef>
                <a:spcPts val="2500"/>
              </a:spcBef>
              <a:buNone/>
            </a:pPr>
            <a:r>
              <a:rPr lang="es-MX" sz="1400" b="1"/>
              <a:t>Uniformidad en la clasificación</a:t>
            </a:r>
          </a:p>
          <a:p>
            <a:pPr marL="0" lvl="1" indent="0">
              <a:buNone/>
            </a:pPr>
            <a:r>
              <a:rPr lang="es-MX" sz="1400"/>
              <a:t>El SA asegura que las mercancías sean clasificadas de manera uniforme, lo que mejora la transparencia y eficiencia en el comercio internacional.</a:t>
            </a:r>
            <a:endParaRPr lang="es-CL" sz="1400"/>
          </a:p>
        </p:txBody>
      </p:sp>
      <p:pic>
        <p:nvPicPr>
          <p:cNvPr id="5" name="Marcador de contenido 4" descr="El planeta tierra se libera de una caja de madera. Protección global o concepto de marketing global. Render 3D de muy alta resolución. Mapa de textura de la Tierra suministrado Cortesía del Proyecto Tierra Visible de la NASA.">
            <a:extLst>
              <a:ext uri="{FF2B5EF4-FFF2-40B4-BE49-F238E27FC236}">
                <a16:creationId xmlns:a16="http://schemas.microsoft.com/office/drawing/2014/main" id="{4A4E8FF6-E158-4014-B695-D2AC09ECE43B}"/>
              </a:ext>
            </a:extLst>
          </p:cNvPr>
          <p:cNvPicPr>
            <a:picLocks noGrp="1" noChangeAspect="1"/>
          </p:cNvPicPr>
          <p:nvPr>
            <p:ph sz="half" idx="1"/>
          </p:nvPr>
        </p:nvPicPr>
        <p:blipFill>
          <a:blip r:embed="rId3"/>
          <a:srcRect l="16770" r="21425"/>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108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048CB57-2228-DA18-8557-16C6FB3A126F}"/>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Estructura y funcionamiento del sistema armonizado</a:t>
            </a:r>
          </a:p>
        </p:txBody>
      </p:sp>
      <p:pic>
        <p:nvPicPr>
          <p:cNvPr id="5" name="Marcador de contenido 4" descr="Vista superior de cubos conectados con líneas negras">
            <a:extLst>
              <a:ext uri="{FF2B5EF4-FFF2-40B4-BE49-F238E27FC236}">
                <a16:creationId xmlns:a16="http://schemas.microsoft.com/office/drawing/2014/main" id="{400D19CB-827A-4F04-B140-5C8D1EB7732F}"/>
              </a:ext>
            </a:extLst>
          </p:cNvPr>
          <p:cNvPicPr>
            <a:picLocks noGrp="1" noChangeAspect="1"/>
          </p:cNvPicPr>
          <p:nvPr>
            <p:ph sz="half" idx="1"/>
          </p:nvPr>
        </p:nvPicPr>
        <p:blipFill>
          <a:blip r:embed="rId3"/>
          <a:srcRect l="23954" r="14173"/>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838C84A2-8BB5-45E0-84E3-2F9B0156020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s-MX" sz="1400" b="1"/>
              <a:t>Códigos de seis dígitos</a:t>
            </a:r>
          </a:p>
          <a:p>
            <a:pPr marL="0" lvl="1" indent="0">
              <a:buNone/>
            </a:pPr>
            <a:r>
              <a:rPr lang="es-MX" sz="1400"/>
              <a:t>El sistema armonizado utiliza códigos de seis dígitos para clasificar mercancías, permitiendo una identificación precisa y uniforme a nivel internacional.</a:t>
            </a:r>
          </a:p>
          <a:p>
            <a:pPr marL="0" indent="0">
              <a:spcBef>
                <a:spcPts val="2500"/>
              </a:spcBef>
              <a:buNone/>
            </a:pPr>
            <a:r>
              <a:rPr lang="es-MX" sz="1400" b="1"/>
              <a:t>Organización del sistema</a:t>
            </a:r>
          </a:p>
          <a:p>
            <a:pPr marL="0" lvl="1" indent="0">
              <a:buNone/>
            </a:pPr>
            <a:r>
              <a:rPr lang="es-MX" sz="1400"/>
              <a:t>El sistema se organiza en capítulos, secciones y subpartidas, facilitando así la búsqueda y clasificación de productos en el comercio internacional.</a:t>
            </a:r>
          </a:p>
          <a:p>
            <a:pPr marL="0" indent="0">
              <a:spcBef>
                <a:spcPts val="2500"/>
              </a:spcBef>
              <a:buNone/>
            </a:pPr>
            <a:r>
              <a:rPr lang="es-MX" sz="1400" b="1"/>
              <a:t>Regulaciones nacionales</a:t>
            </a:r>
          </a:p>
          <a:p>
            <a:pPr marL="0" lvl="1" indent="0">
              <a:buNone/>
            </a:pPr>
            <a:r>
              <a:rPr lang="es-MX" sz="1400"/>
              <a:t>Cada país tiene la opción de añadir códigos adicionales para adaptarse a sus regulaciones nacionales, proporcionando flexibilidad en la clasificación.</a:t>
            </a:r>
            <a:endParaRPr lang="es-CL" sz="1400"/>
          </a:p>
        </p:txBody>
      </p:sp>
    </p:spTree>
    <p:extLst>
      <p:ext uri="{BB962C8B-B14F-4D97-AF65-F5344CB8AC3E}">
        <p14:creationId xmlns:p14="http://schemas.microsoft.com/office/powerpoint/2010/main" val="13055440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2536</Words>
  <Application>Microsoft Office PowerPoint</Application>
  <PresentationFormat>Panorámica</PresentationFormat>
  <Paragraphs>175</Paragraphs>
  <Slides>23</Slides>
  <Notes>23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Aptos</vt:lpstr>
      <vt:lpstr>Arial</vt:lpstr>
      <vt:lpstr>Bierstadt</vt:lpstr>
      <vt:lpstr>Grandview Display</vt:lpstr>
      <vt:lpstr>DashVTI</vt:lpstr>
      <vt:lpstr>Métodos para clasificar correctamente una mercancía</vt:lpstr>
      <vt:lpstr>Puntos Clave de la Presentación</vt:lpstr>
      <vt:lpstr>Introducción a la clasificación de mercancías</vt:lpstr>
      <vt:lpstr>Importancia de la clasificación de mercancías</vt:lpstr>
      <vt:lpstr>Regulaciones internacionales y nacionales</vt:lpstr>
      <vt:lpstr>Consecuencias de una clasificación incorrecta</vt:lpstr>
      <vt:lpstr>Sistema armonizado de clasificación de mercancías</vt:lpstr>
      <vt:lpstr>Qué es el sistema armonizado (SA)</vt:lpstr>
      <vt:lpstr>Estructura y funcionamiento del sistema armonizado</vt:lpstr>
      <vt:lpstr>Beneficios del uso del sistema armonizado</vt:lpstr>
      <vt:lpstr>Métodos de clasificación arancelaria</vt:lpstr>
      <vt:lpstr>Clasificación por descripción de la mercancía</vt:lpstr>
      <vt:lpstr>Clasificación por uso y función de la mercancía</vt:lpstr>
      <vt:lpstr>Clasificación por composición de la mercancía</vt:lpstr>
      <vt:lpstr>Herramientas y recursos para la clasificación de mercancías</vt:lpstr>
      <vt:lpstr>Bases de datos y software de clasificación</vt:lpstr>
      <vt:lpstr>Consultas a expertos y agencias aduaneras</vt:lpstr>
      <vt:lpstr>Documentación y guías oficiales</vt:lpstr>
      <vt:lpstr>Casos prácticos y ejemplos</vt:lpstr>
      <vt:lpstr>Ejemplos de clasificación de mercancías comunes</vt:lpstr>
      <vt:lpstr>Estudios de casos de clasificación complicada</vt:lpstr>
      <vt:lpstr>Resolución de problemas y disputas de clasificación</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carlos lastra</dc:creator>
  <cp:lastModifiedBy>carlos lastra</cp:lastModifiedBy>
  <cp:revision>1</cp:revision>
  <dcterms:created xsi:type="dcterms:W3CDTF">2025-07-02T22:05:16Z</dcterms:created>
  <dcterms:modified xsi:type="dcterms:W3CDTF">2025-07-02T22:08:19Z</dcterms:modified>
</cp:coreProperties>
</file>