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ales actores del comercio exterior: Una visión integral" id="{695AFCA0-7C91-46FD-8109-075C6985D687}">
          <p14:sldIdLst>
            <p14:sldId id="2561"/>
            <p14:sldId id="2562"/>
          </p14:sldIdLst>
        </p14:section>
        <p14:section name="Gobiernos y políticas comerciales" id="{DCA78818-D6A5-493F-9B9F-D5C2B64EA015}">
          <p14:sldIdLst>
            <p14:sldId id="2563"/>
            <p14:sldId id="2564"/>
            <p14:sldId id="2565"/>
            <p14:sldId id="2566"/>
          </p14:sldIdLst>
        </p14:section>
        <p14:section name="Empresas exportadoras e importadoras" id="{FD8295A5-68D3-4616-BD7C-7A9059473660}">
          <p14:sldIdLst>
            <p14:sldId id="2567"/>
            <p14:sldId id="2568"/>
            <p14:sldId id="2569"/>
            <p14:sldId id="2570"/>
          </p14:sldIdLst>
        </p14:section>
        <p14:section name="Organismos internacionales y su influencia" id="{98BCED18-2AB9-4E9E-A905-98D4EDE47E9C}">
          <p14:sldIdLst>
            <p14:sldId id="2571"/>
            <p14:sldId id="2572"/>
            <p14:sldId id="2573"/>
            <p14:sldId id="2574"/>
          </p14:sldIdLst>
        </p14:section>
        <p14:section name="Agentes y facilitadores del comercio" id="{6D363271-299E-47B6-825E-871CFB7B92DD}">
          <p14:sldIdLst>
            <p14:sldId id="2575"/>
            <p14:sldId id="2576"/>
            <p14:sldId id="2577"/>
            <p14:sldId id="2578"/>
          </p14:sldIdLst>
        </p14:section>
        <p14:section name="Impacto en la economía global y local" id="{067C2DF8-D6DA-445A-A53B-0E6F295F8E1D}">
          <p14:sldIdLst>
            <p14:sldId id="2579"/>
            <p14:sldId id="2580"/>
            <p14:sldId id="2581"/>
            <p14:sldId id="2582"/>
          </p14:sldIdLst>
        </p14:section>
        <p14:section name="Conclusión" id="{016650D8-8169-42D0-AD5A-781B7927A899}">
          <p14:sldIdLst>
            <p14:sldId id="25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53ADD-57A7-4391-BF17-0ADDC42F6946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56D3638B-CC28-4405-A545-C2367B9210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Importancia del Desarrollo Sostenible</a:t>
          </a:r>
        </a:p>
      </dgm:t>
    </dgm:pt>
    <dgm:pt modelId="{70FFA2C5-42A5-43C3-9A7D-BF969C5EFC61}" type="parTrans" cxnId="{9A76C05A-7463-4E07-917D-8FB71AF4142B}">
      <dgm:prSet/>
      <dgm:spPr/>
      <dgm:t>
        <a:bodyPr/>
        <a:lstStyle/>
        <a:p>
          <a:endParaRPr lang="es-CL"/>
        </a:p>
      </dgm:t>
    </dgm:pt>
    <dgm:pt modelId="{748D06DA-E091-4883-B521-F9EB504E4839}" type="sibTrans" cxnId="{9A76C05A-7463-4E07-917D-8FB71AF4142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17F246E0-8B7D-4437-9A2B-B6F2174E06E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desarrollo sostenible es esencial para garantizar un futuro viable, equilibrando el crecimiento económico, la equidad social y la sostenibilidad ambiental.</a:t>
          </a:r>
        </a:p>
      </dgm:t>
    </dgm:pt>
    <dgm:pt modelId="{3A7EF85F-E695-44EE-8F7D-35B975B977A2}" type="parTrans" cxnId="{46D4C260-3ED4-41DA-AB6F-339C253D4ED1}">
      <dgm:prSet/>
      <dgm:spPr/>
      <dgm:t>
        <a:bodyPr/>
        <a:lstStyle/>
        <a:p>
          <a:endParaRPr lang="es-CL"/>
        </a:p>
      </dgm:t>
    </dgm:pt>
    <dgm:pt modelId="{7A256789-E4C9-4B47-A654-C753D11C5B16}" type="sibTrans" cxnId="{46D4C260-3ED4-41DA-AB6F-339C253D4ED1}">
      <dgm:prSet/>
      <dgm:spPr/>
      <dgm:t>
        <a:bodyPr/>
        <a:lstStyle/>
        <a:p>
          <a:endParaRPr lang="es-CL"/>
        </a:p>
      </dgm:t>
    </dgm:pt>
    <dgm:pt modelId="{E18EB070-F6C8-4233-88FD-2EEEACD688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Beneficios del Comercio Justo</a:t>
          </a:r>
        </a:p>
      </dgm:t>
    </dgm:pt>
    <dgm:pt modelId="{ED0A40BC-1067-4224-87A9-8EDBFB8DF844}" type="parTrans" cxnId="{ABA52CD4-1775-4263-B554-3418D688BF81}">
      <dgm:prSet/>
      <dgm:spPr/>
      <dgm:t>
        <a:bodyPr/>
        <a:lstStyle/>
        <a:p>
          <a:endParaRPr lang="es-CL"/>
        </a:p>
      </dgm:t>
    </dgm:pt>
    <dgm:pt modelId="{B614FFA4-E53F-4D9F-A972-4B9E6A1E49C1}" type="sibTrans" cxnId="{ABA52CD4-1775-4263-B554-3418D688BF8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9765E200-BF74-4BAC-B94E-4BF95D7B023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comercio justo beneficia a las comunidades locales al asegurar salarios justos y condiciones de trabajo dignas, fomentando un desarrollo económico inclusivo.</a:t>
          </a:r>
        </a:p>
      </dgm:t>
    </dgm:pt>
    <dgm:pt modelId="{AD06357F-D268-42D7-9A06-0FE11223AC81}" type="parTrans" cxnId="{5FC87BFC-EEB3-4246-AE97-5DE63BBCADCB}">
      <dgm:prSet/>
      <dgm:spPr/>
      <dgm:t>
        <a:bodyPr/>
        <a:lstStyle/>
        <a:p>
          <a:endParaRPr lang="es-CL"/>
        </a:p>
      </dgm:t>
    </dgm:pt>
    <dgm:pt modelId="{B265BE41-FAE6-4110-B98F-25FC778FF5C6}" type="sibTrans" cxnId="{5FC87BFC-EEB3-4246-AE97-5DE63BBCADCB}">
      <dgm:prSet/>
      <dgm:spPr/>
      <dgm:t>
        <a:bodyPr/>
        <a:lstStyle/>
        <a:p>
          <a:endParaRPr lang="es-CL"/>
        </a:p>
      </dgm:t>
    </dgm:pt>
    <dgm:pt modelId="{1563FA48-B7F9-46FA-A777-A1001A0331C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Prácticas Comerciales Responsables</a:t>
          </a:r>
        </a:p>
      </dgm:t>
    </dgm:pt>
    <dgm:pt modelId="{EF4B883B-0BC6-46A9-8BD9-F602DC1310CF}" type="parTrans" cxnId="{E5B5ADA4-B1DC-4E74-8C78-9A9AC087C95F}">
      <dgm:prSet/>
      <dgm:spPr/>
      <dgm:t>
        <a:bodyPr/>
        <a:lstStyle/>
        <a:p>
          <a:endParaRPr lang="es-CL"/>
        </a:p>
      </dgm:t>
    </dgm:pt>
    <dgm:pt modelId="{3A7DEF02-3538-405C-AA53-5B90B5942DB3}" type="sibTrans" cxnId="{E5B5ADA4-B1DC-4E74-8C78-9A9AC087C95F}">
      <dgm:prSet/>
      <dgm:spPr/>
      <dgm:t>
        <a:bodyPr/>
        <a:lstStyle/>
        <a:p>
          <a:endParaRPr lang="es-CL"/>
        </a:p>
      </dgm:t>
    </dgm:pt>
    <dgm:pt modelId="{8067E15C-7D20-40AA-A510-2115C1AFD7C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Adoptar prácticas comerciales responsables ayuda a las empresas a ser más sostenibles, respetando el medio ambiente y apoyando la economía local.</a:t>
          </a:r>
        </a:p>
      </dgm:t>
    </dgm:pt>
    <dgm:pt modelId="{2D13937F-690B-4661-BCE2-7C036EE49995}" type="parTrans" cxnId="{A8FF3E82-3A16-4AD9-A071-278A553E2917}">
      <dgm:prSet/>
      <dgm:spPr/>
      <dgm:t>
        <a:bodyPr/>
        <a:lstStyle/>
        <a:p>
          <a:endParaRPr lang="es-CL"/>
        </a:p>
      </dgm:t>
    </dgm:pt>
    <dgm:pt modelId="{B9C4D8EA-026B-44CD-8011-7D96D268DE2E}" type="sibTrans" cxnId="{A8FF3E82-3A16-4AD9-A071-278A553E2917}">
      <dgm:prSet/>
      <dgm:spPr/>
      <dgm:t>
        <a:bodyPr/>
        <a:lstStyle/>
        <a:p>
          <a:endParaRPr lang="es-CL"/>
        </a:p>
      </dgm:t>
    </dgm:pt>
    <dgm:pt modelId="{ECE6A70F-D657-4F6C-9DCF-C825F5A82995}" type="pres">
      <dgm:prSet presAssocID="{BBC53ADD-57A7-4391-BF17-0ADDC42F6946}" presName="Root" presStyleCnt="0">
        <dgm:presLayoutVars>
          <dgm:dir/>
          <dgm:resizeHandles val="exact"/>
        </dgm:presLayoutVars>
      </dgm:prSet>
      <dgm:spPr/>
    </dgm:pt>
    <dgm:pt modelId="{1D1A782B-E171-4905-B4ED-22D261968BF3}" type="pres">
      <dgm:prSet presAssocID="{56D3638B-CC28-4405-A545-C2367B92102B}" presName="Composite" presStyleCnt="0"/>
      <dgm:spPr/>
    </dgm:pt>
    <dgm:pt modelId="{7BF3B3D4-EF90-429D-B1C4-BA5023154BB9}" type="pres">
      <dgm:prSet presAssocID="{56D3638B-CC28-4405-A545-C2367B92102B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30565" b="4"/>
          <a:stretch/>
        </a:blipFill>
      </dgm:spPr>
      <dgm:extLst>
        <a:ext uri="{E40237B7-FDA0-4F09-8148-C483321AD2D9}">
          <dgm14:cNvPr xmlns:dgm14="http://schemas.microsoft.com/office/drawing/2010/diagram" id="0" name="" descr="Dos hombres con camisetas de trabajo parados al aire libre, con césped, arbustos y árboles detrás, mirando el contenido de la carpeta sostenida por un hombre"/>
        </a:ext>
      </dgm:extLst>
    </dgm:pt>
    <dgm:pt modelId="{38ED9C22-6B63-4074-817E-CDB4C632A634}" type="pres">
      <dgm:prSet presAssocID="{56D3638B-CC28-4405-A545-C2367B92102B}" presName="Subtitle" presStyleLbl="revTx" presStyleIdx="0" presStyleCnt="6">
        <dgm:presLayoutVars>
          <dgm:chMax val="0"/>
          <dgm:bulletEnabled/>
        </dgm:presLayoutVars>
      </dgm:prSet>
      <dgm:spPr/>
    </dgm:pt>
    <dgm:pt modelId="{11CBD3FE-52EB-48D7-9ACF-0CF2EEE3933F}" type="pres">
      <dgm:prSet presAssocID="{56D3638B-CC28-4405-A545-C2367B92102B}" presName="Description" presStyleLbl="revTx" presStyleIdx="1" presStyleCnt="6">
        <dgm:presLayoutVars>
          <dgm:bulletEnabled/>
        </dgm:presLayoutVars>
      </dgm:prSet>
      <dgm:spPr/>
    </dgm:pt>
    <dgm:pt modelId="{BBB3DF9C-372A-4837-8B68-4E0B2A6DEE2E}" type="pres">
      <dgm:prSet presAssocID="{748D06DA-E091-4883-B521-F9EB504E4839}" presName="sibTrans" presStyleLbl="sibTrans2D1" presStyleIdx="0" presStyleCnt="0"/>
      <dgm:spPr/>
    </dgm:pt>
    <dgm:pt modelId="{9B1B35F2-AF6E-406E-B947-950756DDDCB1}" type="pres">
      <dgm:prSet presAssocID="{E18EB070-F6C8-4233-88FD-2EEEACD68873}" presName="Composite" presStyleCnt="0"/>
      <dgm:spPr/>
    </dgm:pt>
    <dgm:pt modelId="{D8935F31-77A5-4888-B6F6-2D0FE414AF42}" type="pres">
      <dgm:prSet presAssocID="{E18EB070-F6C8-4233-88FD-2EEEACD6887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7" r="4" b="9696"/>
          <a:stretch/>
        </a:blipFill>
      </dgm:spPr>
      <dgm:extLst>
        <a:ext uri="{E40237B7-FDA0-4F09-8148-C483321AD2D9}">
          <dgm14:cNvPr xmlns:dgm14="http://schemas.microsoft.com/office/drawing/2010/diagram" id="0" name="" descr="Un primer plano de una recolectora de té irreconocible que lleva una gran bolsa de hojas de té recién recogidas en Kerala, India."/>
        </a:ext>
      </dgm:extLst>
    </dgm:pt>
    <dgm:pt modelId="{47FA40E5-9AA1-479C-A8F2-87574014AA88}" type="pres">
      <dgm:prSet presAssocID="{E18EB070-F6C8-4233-88FD-2EEEACD68873}" presName="Subtitle" presStyleLbl="revTx" presStyleIdx="2" presStyleCnt="6">
        <dgm:presLayoutVars>
          <dgm:chMax val="0"/>
          <dgm:bulletEnabled/>
        </dgm:presLayoutVars>
      </dgm:prSet>
      <dgm:spPr/>
    </dgm:pt>
    <dgm:pt modelId="{CC5D8044-09EA-4F03-BA92-81FCC7329793}" type="pres">
      <dgm:prSet presAssocID="{E18EB070-F6C8-4233-88FD-2EEEACD68873}" presName="Description" presStyleLbl="revTx" presStyleIdx="3" presStyleCnt="6">
        <dgm:presLayoutVars>
          <dgm:bulletEnabled/>
        </dgm:presLayoutVars>
      </dgm:prSet>
      <dgm:spPr/>
    </dgm:pt>
    <dgm:pt modelId="{C4B77DC4-1D31-45A8-995A-9F8AE0236844}" type="pres">
      <dgm:prSet presAssocID="{B614FFA4-E53F-4D9F-A972-4B9E6A1E49C1}" presName="sibTrans" presStyleLbl="sibTrans2D1" presStyleIdx="0" presStyleCnt="0"/>
      <dgm:spPr/>
    </dgm:pt>
    <dgm:pt modelId="{FC195568-8E18-4257-8C21-4593003636E2}" type="pres">
      <dgm:prSet presAssocID="{1563FA48-B7F9-46FA-A777-A1001A0331C9}" presName="Composite" presStyleCnt="0"/>
      <dgm:spPr/>
    </dgm:pt>
    <dgm:pt modelId="{65F02704-911A-4475-892D-A9C27D9B28D1}" type="pres">
      <dgm:prSet presAssocID="{1563FA48-B7F9-46FA-A777-A1001A0331C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7991" b="4"/>
          <a:stretch/>
        </a:blipFill>
      </dgm:spPr>
      <dgm:extLst>
        <a:ext uri="{E40237B7-FDA0-4F09-8148-C483321AD2D9}">
          <dgm14:cNvPr xmlns:dgm14="http://schemas.microsoft.com/office/drawing/2010/diagram" id="0" name="" descr="La niña está dibujando sobre la sostenibilidad. Composición horizontal con espacio de copia."/>
        </a:ext>
      </dgm:extLst>
    </dgm:pt>
    <dgm:pt modelId="{BE7143BB-9A19-45BA-9F06-FF5DC49DEBEB}" type="pres">
      <dgm:prSet presAssocID="{1563FA48-B7F9-46FA-A777-A1001A0331C9}" presName="Subtitle" presStyleLbl="revTx" presStyleIdx="4" presStyleCnt="6">
        <dgm:presLayoutVars>
          <dgm:chMax val="0"/>
          <dgm:bulletEnabled/>
        </dgm:presLayoutVars>
      </dgm:prSet>
      <dgm:spPr/>
    </dgm:pt>
    <dgm:pt modelId="{8EDBDDC1-22F1-4F71-AFA2-D8BAAD80A354}" type="pres">
      <dgm:prSet presAssocID="{1563FA48-B7F9-46FA-A777-A1001A0331C9}" presName="Description" presStyleLbl="revTx" presStyleIdx="5" presStyleCnt="6">
        <dgm:presLayoutVars>
          <dgm:bulletEnabled/>
        </dgm:presLayoutVars>
      </dgm:prSet>
      <dgm:spPr/>
    </dgm:pt>
  </dgm:ptLst>
  <dgm:cxnLst>
    <dgm:cxn modelId="{13179318-BF88-4496-A129-55C9C643B892}" type="presOf" srcId="{748D06DA-E091-4883-B521-F9EB504E4839}" destId="{BBB3DF9C-372A-4837-8B68-4E0B2A6DEE2E}" srcOrd="0" destOrd="0" presId="urn:microsoft.com/office/officeart/2024/3/layout/verticalVisualTextBlock1"/>
    <dgm:cxn modelId="{46D4C260-3ED4-41DA-AB6F-339C253D4ED1}" srcId="{56D3638B-CC28-4405-A545-C2367B92102B}" destId="{17F246E0-8B7D-4437-9A2B-B6F2174E06EE}" srcOrd="0" destOrd="0" parTransId="{3A7EF85F-E695-44EE-8F7D-35B975B977A2}" sibTransId="{7A256789-E4C9-4B47-A654-C753D11C5B16}"/>
    <dgm:cxn modelId="{8AF88572-8B09-4905-860F-05BAE7755C18}" type="presOf" srcId="{1563FA48-B7F9-46FA-A777-A1001A0331C9}" destId="{BE7143BB-9A19-45BA-9F06-FF5DC49DEBEB}" srcOrd="0" destOrd="0" presId="urn:microsoft.com/office/officeart/2024/3/layout/verticalVisualTextBlock1"/>
    <dgm:cxn modelId="{EF1C5A53-31C8-4ADF-A7B6-FD9542553C25}" type="presOf" srcId="{E18EB070-F6C8-4233-88FD-2EEEACD68873}" destId="{47FA40E5-9AA1-479C-A8F2-87574014AA88}" srcOrd="0" destOrd="0" presId="urn:microsoft.com/office/officeart/2024/3/layout/verticalVisualTextBlock1"/>
    <dgm:cxn modelId="{9A76C05A-7463-4E07-917D-8FB71AF4142B}" srcId="{BBC53ADD-57A7-4391-BF17-0ADDC42F6946}" destId="{56D3638B-CC28-4405-A545-C2367B92102B}" srcOrd="0" destOrd="0" parTransId="{70FFA2C5-42A5-43C3-9A7D-BF969C5EFC61}" sibTransId="{748D06DA-E091-4883-B521-F9EB504E4839}"/>
    <dgm:cxn modelId="{A8FF3E82-3A16-4AD9-A071-278A553E2917}" srcId="{1563FA48-B7F9-46FA-A777-A1001A0331C9}" destId="{8067E15C-7D20-40AA-A510-2115C1AFD7CC}" srcOrd="0" destOrd="0" parTransId="{2D13937F-690B-4661-BCE2-7C036EE49995}" sibTransId="{B9C4D8EA-026B-44CD-8011-7D96D268DE2E}"/>
    <dgm:cxn modelId="{E5B5ADA4-B1DC-4E74-8C78-9A9AC087C95F}" srcId="{BBC53ADD-57A7-4391-BF17-0ADDC42F6946}" destId="{1563FA48-B7F9-46FA-A777-A1001A0331C9}" srcOrd="2" destOrd="0" parTransId="{EF4B883B-0BC6-46A9-8BD9-F602DC1310CF}" sibTransId="{3A7DEF02-3538-405C-AA53-5B90B5942DB3}"/>
    <dgm:cxn modelId="{158DDAA4-7DAB-464E-8996-D4D57AF9C66C}" type="presOf" srcId="{9765E200-BF74-4BAC-B94E-4BF95D7B023E}" destId="{CC5D8044-09EA-4F03-BA92-81FCC7329793}" srcOrd="0" destOrd="0" presId="urn:microsoft.com/office/officeart/2024/3/layout/verticalVisualTextBlock1"/>
    <dgm:cxn modelId="{7386B3BD-569B-4D2D-9BED-57BA57106726}" type="presOf" srcId="{BBC53ADD-57A7-4391-BF17-0ADDC42F6946}" destId="{ECE6A70F-D657-4F6C-9DCF-C825F5A82995}" srcOrd="0" destOrd="0" presId="urn:microsoft.com/office/officeart/2024/3/layout/verticalVisualTextBlock1"/>
    <dgm:cxn modelId="{860E7CC9-D4E5-4AF3-80E2-719C69355305}" type="presOf" srcId="{56D3638B-CC28-4405-A545-C2367B92102B}" destId="{38ED9C22-6B63-4074-817E-CDB4C632A634}" srcOrd="0" destOrd="0" presId="urn:microsoft.com/office/officeart/2024/3/layout/verticalVisualTextBlock1"/>
    <dgm:cxn modelId="{BF9EB2D1-2D77-49A4-BCBA-5C8AAAD718EA}" type="presOf" srcId="{B614FFA4-E53F-4D9F-A972-4B9E6A1E49C1}" destId="{C4B77DC4-1D31-45A8-995A-9F8AE0236844}" srcOrd="0" destOrd="0" presId="urn:microsoft.com/office/officeart/2024/3/layout/verticalVisualTextBlock1"/>
    <dgm:cxn modelId="{ABA52CD4-1775-4263-B554-3418D688BF81}" srcId="{BBC53ADD-57A7-4391-BF17-0ADDC42F6946}" destId="{E18EB070-F6C8-4233-88FD-2EEEACD68873}" srcOrd="1" destOrd="0" parTransId="{ED0A40BC-1067-4224-87A9-8EDBFB8DF844}" sibTransId="{B614FFA4-E53F-4D9F-A972-4B9E6A1E49C1}"/>
    <dgm:cxn modelId="{CB2BBBEE-B6CA-48B3-9F42-EA444F35BDC8}" type="presOf" srcId="{8067E15C-7D20-40AA-A510-2115C1AFD7CC}" destId="{8EDBDDC1-22F1-4F71-AFA2-D8BAAD80A354}" srcOrd="0" destOrd="0" presId="urn:microsoft.com/office/officeart/2024/3/layout/verticalVisualTextBlock1"/>
    <dgm:cxn modelId="{0C23AEF3-FFA9-4297-B157-C5C941FD9B96}" type="presOf" srcId="{17F246E0-8B7D-4437-9A2B-B6F2174E06EE}" destId="{11CBD3FE-52EB-48D7-9ACF-0CF2EEE3933F}" srcOrd="0" destOrd="0" presId="urn:microsoft.com/office/officeart/2024/3/layout/verticalVisualTextBlock1"/>
    <dgm:cxn modelId="{5FC87BFC-EEB3-4246-AE97-5DE63BBCADCB}" srcId="{E18EB070-F6C8-4233-88FD-2EEEACD68873}" destId="{9765E200-BF74-4BAC-B94E-4BF95D7B023E}" srcOrd="0" destOrd="0" parTransId="{AD06357F-D268-42D7-9A06-0FE11223AC81}" sibTransId="{B265BE41-FAE6-4110-B98F-25FC778FF5C6}"/>
    <dgm:cxn modelId="{062FE393-9A4A-4B78-9B65-55FFF395F2B5}" type="presParOf" srcId="{ECE6A70F-D657-4F6C-9DCF-C825F5A82995}" destId="{1D1A782B-E171-4905-B4ED-22D261968BF3}" srcOrd="0" destOrd="0" presId="urn:microsoft.com/office/officeart/2024/3/layout/verticalVisualTextBlock1"/>
    <dgm:cxn modelId="{093F63B6-6BB5-4CCE-8548-C7FAA11D0B66}" type="presParOf" srcId="{1D1A782B-E171-4905-B4ED-22D261968BF3}" destId="{7BF3B3D4-EF90-429D-B1C4-BA5023154BB9}" srcOrd="0" destOrd="0" presId="urn:microsoft.com/office/officeart/2024/3/layout/verticalVisualTextBlock1"/>
    <dgm:cxn modelId="{6734C458-7120-4088-A5AA-A3D0E5D663AD}" type="presParOf" srcId="{1D1A782B-E171-4905-B4ED-22D261968BF3}" destId="{38ED9C22-6B63-4074-817E-CDB4C632A634}" srcOrd="1" destOrd="0" presId="urn:microsoft.com/office/officeart/2024/3/layout/verticalVisualTextBlock1"/>
    <dgm:cxn modelId="{DB569CD9-F109-431F-9637-D60576F2CACE}" type="presParOf" srcId="{1D1A782B-E171-4905-B4ED-22D261968BF3}" destId="{11CBD3FE-52EB-48D7-9ACF-0CF2EEE3933F}" srcOrd="2" destOrd="0" presId="urn:microsoft.com/office/officeart/2024/3/layout/verticalVisualTextBlock1"/>
    <dgm:cxn modelId="{BB43397D-85D9-48C4-BB76-C75B39BFDFA8}" type="presParOf" srcId="{ECE6A70F-D657-4F6C-9DCF-C825F5A82995}" destId="{BBB3DF9C-372A-4837-8B68-4E0B2A6DEE2E}" srcOrd="1" destOrd="0" presId="urn:microsoft.com/office/officeart/2024/3/layout/verticalVisualTextBlock1"/>
    <dgm:cxn modelId="{F46DFA3E-73F8-4A83-8A85-BCAC50F81295}" type="presParOf" srcId="{ECE6A70F-D657-4F6C-9DCF-C825F5A82995}" destId="{9B1B35F2-AF6E-406E-B947-950756DDDCB1}" srcOrd="2" destOrd="0" presId="urn:microsoft.com/office/officeart/2024/3/layout/verticalVisualTextBlock1"/>
    <dgm:cxn modelId="{E447A906-ECD6-42CC-B06D-4C182D92FA3B}" type="presParOf" srcId="{9B1B35F2-AF6E-406E-B947-950756DDDCB1}" destId="{D8935F31-77A5-4888-B6F6-2D0FE414AF42}" srcOrd="0" destOrd="0" presId="urn:microsoft.com/office/officeart/2024/3/layout/verticalVisualTextBlock1"/>
    <dgm:cxn modelId="{BB9DBE65-918C-4A75-84DD-E9375C9AC63D}" type="presParOf" srcId="{9B1B35F2-AF6E-406E-B947-950756DDDCB1}" destId="{47FA40E5-9AA1-479C-A8F2-87574014AA88}" srcOrd="1" destOrd="0" presId="urn:microsoft.com/office/officeart/2024/3/layout/verticalVisualTextBlock1"/>
    <dgm:cxn modelId="{7A5C4C69-9FE2-48A5-9992-6F63316F9C19}" type="presParOf" srcId="{9B1B35F2-AF6E-406E-B947-950756DDDCB1}" destId="{CC5D8044-09EA-4F03-BA92-81FCC7329793}" srcOrd="2" destOrd="0" presId="urn:microsoft.com/office/officeart/2024/3/layout/verticalVisualTextBlock1"/>
    <dgm:cxn modelId="{34199F9F-62B3-4ADF-A056-4B379EF7D70B}" type="presParOf" srcId="{ECE6A70F-D657-4F6C-9DCF-C825F5A82995}" destId="{C4B77DC4-1D31-45A8-995A-9F8AE0236844}" srcOrd="3" destOrd="0" presId="urn:microsoft.com/office/officeart/2024/3/layout/verticalVisualTextBlock1"/>
    <dgm:cxn modelId="{A4CBC6FE-848D-4553-97C1-B6AD2D0FB69A}" type="presParOf" srcId="{ECE6A70F-D657-4F6C-9DCF-C825F5A82995}" destId="{FC195568-8E18-4257-8C21-4593003636E2}" srcOrd="4" destOrd="0" presId="urn:microsoft.com/office/officeart/2024/3/layout/verticalVisualTextBlock1"/>
    <dgm:cxn modelId="{277A3D2D-1B76-45F1-ACA9-25D2306C3717}" type="presParOf" srcId="{FC195568-8E18-4257-8C21-4593003636E2}" destId="{65F02704-911A-4475-892D-A9C27D9B28D1}" srcOrd="0" destOrd="0" presId="urn:microsoft.com/office/officeart/2024/3/layout/verticalVisualTextBlock1"/>
    <dgm:cxn modelId="{7060604A-A1AB-4D66-A85F-B32781DE19B1}" type="presParOf" srcId="{FC195568-8E18-4257-8C21-4593003636E2}" destId="{BE7143BB-9A19-45BA-9F06-FF5DC49DEBEB}" srcOrd="1" destOrd="0" presId="urn:microsoft.com/office/officeart/2024/3/layout/verticalVisualTextBlock1"/>
    <dgm:cxn modelId="{FC7D0E0A-03C0-4C00-88F9-9B59E58A1447}" type="presParOf" srcId="{FC195568-8E18-4257-8C21-4593003636E2}" destId="{8EDBDDC1-22F1-4F71-AFA2-D8BAAD80A354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88161-D31D-4EED-9C18-F05109D6430E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35CFD-B46A-4B15-80FF-7E70A443A6A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Roles interconectados</a:t>
          </a:r>
          <a:endParaRPr lang="en-US"/>
        </a:p>
      </dgm:t>
    </dgm:pt>
    <dgm:pt modelId="{00408926-3805-4CAB-B51A-26B5DBC24956}" type="parTrans" cxnId="{90F9B6CC-2F3A-4CB3-9738-CA5C080D5059}">
      <dgm:prSet/>
      <dgm:spPr/>
      <dgm:t>
        <a:bodyPr/>
        <a:lstStyle/>
        <a:p>
          <a:endParaRPr lang="en-US"/>
        </a:p>
      </dgm:t>
    </dgm:pt>
    <dgm:pt modelId="{4EDFE156-060B-4FFC-8203-30D8480AD173}" type="sibTrans" cxnId="{90F9B6CC-2F3A-4CB3-9738-CA5C080D505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3E35BB2-2FB3-44AF-B737-7443DB6994EA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Los actores del comercio exterior están interconectados, lo que significa que sus funciones afectan a todo el sistema comercial global.</a:t>
          </a:r>
          <a:endParaRPr lang="en-US"/>
        </a:p>
      </dgm:t>
    </dgm:pt>
    <dgm:pt modelId="{5D6120FF-36F6-4CBE-B3B1-652F3F1E9B94}" type="parTrans" cxnId="{937E1419-DD0C-4EB7-9672-4A1A519D4E9F}">
      <dgm:prSet/>
      <dgm:spPr/>
      <dgm:t>
        <a:bodyPr/>
        <a:lstStyle/>
        <a:p>
          <a:endParaRPr lang="en-US"/>
        </a:p>
      </dgm:t>
    </dgm:pt>
    <dgm:pt modelId="{BEE6939B-FA14-471C-A61C-181C481EB87D}" type="sibTrans" cxnId="{937E1419-DD0C-4EB7-9672-4A1A519D4E9F}">
      <dgm:prSet/>
      <dgm:spPr/>
      <dgm:t>
        <a:bodyPr/>
        <a:lstStyle/>
        <a:p>
          <a:endParaRPr lang="en-US"/>
        </a:p>
      </dgm:t>
    </dgm:pt>
    <dgm:pt modelId="{A2393B47-D219-4F3D-89DF-2B76D19665B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Importancia de la comprensión</a:t>
          </a:r>
          <a:endParaRPr lang="en-US"/>
        </a:p>
      </dgm:t>
    </dgm:pt>
    <dgm:pt modelId="{2865ED11-F2BE-4D94-9A1F-AA75816B53BE}" type="parTrans" cxnId="{57EB2038-3AA1-40CA-B523-EDAD7C99FB8B}">
      <dgm:prSet/>
      <dgm:spPr/>
      <dgm:t>
        <a:bodyPr/>
        <a:lstStyle/>
        <a:p>
          <a:endParaRPr lang="en-US"/>
        </a:p>
      </dgm:t>
    </dgm:pt>
    <dgm:pt modelId="{18A2BFE3-8248-4CBE-8703-1F11457C1B6E}" type="sibTrans" cxnId="{57EB2038-3AA1-40CA-B523-EDAD7C99FB8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B637DE7-ECE1-4B8D-8614-40557590EAF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Comprender las dinámicas del comercio exterior es esencial para que los responsables de políticas y organizaciones tomen decisiones informadas.</a:t>
          </a:r>
          <a:endParaRPr lang="en-US"/>
        </a:p>
      </dgm:t>
    </dgm:pt>
    <dgm:pt modelId="{0AF4447D-275B-43AA-8D83-473B0173925C}" type="parTrans" cxnId="{5A682255-38FE-441B-9F67-4B51AAB637B6}">
      <dgm:prSet/>
      <dgm:spPr/>
      <dgm:t>
        <a:bodyPr/>
        <a:lstStyle/>
        <a:p>
          <a:endParaRPr lang="en-US"/>
        </a:p>
      </dgm:t>
    </dgm:pt>
    <dgm:pt modelId="{B1F8EBB7-5927-43F2-97C0-940958F11C76}" type="sibTrans" cxnId="{5A682255-38FE-441B-9F67-4B51AAB637B6}">
      <dgm:prSet/>
      <dgm:spPr/>
      <dgm:t>
        <a:bodyPr/>
        <a:lstStyle/>
        <a:p>
          <a:endParaRPr lang="en-US"/>
        </a:p>
      </dgm:t>
    </dgm:pt>
    <dgm:pt modelId="{530A79B9-99AF-4240-817E-B21F133EBF7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Impacto en el comercio mundial</a:t>
          </a:r>
          <a:endParaRPr lang="en-US"/>
        </a:p>
      </dgm:t>
    </dgm:pt>
    <dgm:pt modelId="{3F42D4BF-9183-4E96-83B4-3BA54F83C7BA}" type="parTrans" cxnId="{94FE6642-19F9-42AD-9CC3-8ADE29094D2B}">
      <dgm:prSet/>
      <dgm:spPr/>
      <dgm:t>
        <a:bodyPr/>
        <a:lstStyle/>
        <a:p>
          <a:endParaRPr lang="en-US"/>
        </a:p>
      </dgm:t>
    </dgm:pt>
    <dgm:pt modelId="{BE562FD1-9AE6-4C4D-BA9D-CB5F313E8E37}" type="sibTrans" cxnId="{94FE6642-19F9-42AD-9CC3-8ADE29094D2B}">
      <dgm:prSet/>
      <dgm:spPr/>
      <dgm:t>
        <a:bodyPr/>
        <a:lstStyle/>
        <a:p>
          <a:endParaRPr lang="en-US"/>
        </a:p>
      </dgm:t>
    </dgm:pt>
    <dgm:pt modelId="{24C83521-985B-402B-9C84-87EB81AF9BEE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funcionamiento fluido del comercio mundial depende de la colaboración y el entendimiento entre los actores involucrados.</a:t>
          </a:r>
          <a:endParaRPr lang="en-US"/>
        </a:p>
      </dgm:t>
    </dgm:pt>
    <dgm:pt modelId="{4977ACE8-B6F8-4A5D-8BAA-73A068566723}" type="parTrans" cxnId="{C9D1D47C-8DD4-488E-9F3F-AA0A02FE4393}">
      <dgm:prSet/>
      <dgm:spPr/>
      <dgm:t>
        <a:bodyPr/>
        <a:lstStyle/>
        <a:p>
          <a:endParaRPr lang="en-US"/>
        </a:p>
      </dgm:t>
    </dgm:pt>
    <dgm:pt modelId="{F0C088EE-AD53-4CDB-8995-7B5E134DD744}" type="sibTrans" cxnId="{C9D1D47C-8DD4-488E-9F3F-AA0A02FE4393}">
      <dgm:prSet/>
      <dgm:spPr/>
      <dgm:t>
        <a:bodyPr/>
        <a:lstStyle/>
        <a:p>
          <a:endParaRPr lang="en-US"/>
        </a:p>
      </dgm:t>
    </dgm:pt>
    <dgm:pt modelId="{C6A4B4D7-2F60-4114-851F-59B1C5C03707}" type="pres">
      <dgm:prSet presAssocID="{3A688161-D31D-4EED-9C18-F05109D6430E}" presName="Name0" presStyleCnt="0">
        <dgm:presLayoutVars>
          <dgm:dir/>
          <dgm:resizeHandles val="exact"/>
        </dgm:presLayoutVars>
      </dgm:prSet>
      <dgm:spPr/>
    </dgm:pt>
    <dgm:pt modelId="{EFDB7D18-CF10-4C02-B48C-E0F371E49CBA}" type="pres">
      <dgm:prSet presAssocID="{09435CFD-B46A-4B15-80FF-7E70A443A6A2}" presName="compNode" presStyleCnt="0"/>
      <dgm:spPr/>
    </dgm:pt>
    <dgm:pt modelId="{A51C1A81-CEA6-4018-806E-E3DAFFED7BDA}" type="pres">
      <dgm:prSet presAssocID="{09435CFD-B46A-4B15-80FF-7E70A443A6A2}" presName="pictRect" presStyleLbl="revTx" presStyleIdx="0" presStyleCnt="6">
        <dgm:presLayoutVars>
          <dgm:chMax val="0"/>
          <dgm:bulletEnabled/>
        </dgm:presLayoutVars>
      </dgm:prSet>
      <dgm:spPr/>
    </dgm:pt>
    <dgm:pt modelId="{FC321838-08E9-4E86-A030-C173FD81D117}" type="pres">
      <dgm:prSet presAssocID="{09435CFD-B46A-4B15-80FF-7E70A443A6A2}" presName="textRect" presStyleLbl="revTx" presStyleIdx="1" presStyleCnt="6">
        <dgm:presLayoutVars>
          <dgm:bulletEnabled/>
        </dgm:presLayoutVars>
      </dgm:prSet>
      <dgm:spPr/>
    </dgm:pt>
    <dgm:pt modelId="{4139A7D3-1DEA-409A-91F7-8B248D8A3157}" type="pres">
      <dgm:prSet presAssocID="{4EDFE156-060B-4FFC-8203-30D8480AD173}" presName="sibTrans" presStyleLbl="sibTrans2D1" presStyleIdx="0" presStyleCnt="0"/>
      <dgm:spPr/>
    </dgm:pt>
    <dgm:pt modelId="{B5332DB4-CB21-4555-8D08-696AF62E2A82}" type="pres">
      <dgm:prSet presAssocID="{A2393B47-D219-4F3D-89DF-2B76D19665B2}" presName="compNode" presStyleCnt="0"/>
      <dgm:spPr/>
    </dgm:pt>
    <dgm:pt modelId="{6198F094-A2E0-4C00-B7BB-4F2461CCBAE7}" type="pres">
      <dgm:prSet presAssocID="{A2393B47-D219-4F3D-89DF-2B76D19665B2}" presName="pictRect" presStyleLbl="revTx" presStyleIdx="2" presStyleCnt="6">
        <dgm:presLayoutVars>
          <dgm:chMax val="0"/>
          <dgm:bulletEnabled/>
        </dgm:presLayoutVars>
      </dgm:prSet>
      <dgm:spPr/>
    </dgm:pt>
    <dgm:pt modelId="{3DDDA94B-D6FE-480A-B718-83D0580515FD}" type="pres">
      <dgm:prSet presAssocID="{A2393B47-D219-4F3D-89DF-2B76D19665B2}" presName="textRect" presStyleLbl="revTx" presStyleIdx="3" presStyleCnt="6">
        <dgm:presLayoutVars>
          <dgm:bulletEnabled/>
        </dgm:presLayoutVars>
      </dgm:prSet>
      <dgm:spPr/>
    </dgm:pt>
    <dgm:pt modelId="{9BADEA64-06DD-4B51-8D86-DD9A1C91176C}" type="pres">
      <dgm:prSet presAssocID="{18A2BFE3-8248-4CBE-8703-1F11457C1B6E}" presName="sibTrans" presStyleLbl="sibTrans2D1" presStyleIdx="0" presStyleCnt="0"/>
      <dgm:spPr/>
    </dgm:pt>
    <dgm:pt modelId="{606DEE01-E444-45C0-A4C2-C58DEEB7F322}" type="pres">
      <dgm:prSet presAssocID="{530A79B9-99AF-4240-817E-B21F133EBF71}" presName="compNode" presStyleCnt="0"/>
      <dgm:spPr/>
    </dgm:pt>
    <dgm:pt modelId="{39C7D9C2-9B3D-4B5B-AC13-FD4D93A87EEB}" type="pres">
      <dgm:prSet presAssocID="{530A79B9-99AF-4240-817E-B21F133EBF71}" presName="pictRect" presStyleLbl="revTx" presStyleIdx="4" presStyleCnt="6">
        <dgm:presLayoutVars>
          <dgm:chMax val="0"/>
          <dgm:bulletEnabled/>
        </dgm:presLayoutVars>
      </dgm:prSet>
      <dgm:spPr/>
    </dgm:pt>
    <dgm:pt modelId="{5CA395DE-5A93-408D-81C3-C250A814DDE2}" type="pres">
      <dgm:prSet presAssocID="{530A79B9-99AF-4240-817E-B21F133EBF71}" presName="textRect" presStyleLbl="revTx" presStyleIdx="5" presStyleCnt="6">
        <dgm:presLayoutVars>
          <dgm:bulletEnabled/>
        </dgm:presLayoutVars>
      </dgm:prSet>
      <dgm:spPr/>
    </dgm:pt>
  </dgm:ptLst>
  <dgm:cxnLst>
    <dgm:cxn modelId="{7D756505-4AED-4D92-A05F-AB53972F5C47}" type="presOf" srcId="{4EDFE156-060B-4FFC-8203-30D8480AD173}" destId="{4139A7D3-1DEA-409A-91F7-8B248D8A3157}" srcOrd="0" destOrd="0" presId="urn:microsoft.com/office/officeart/2024/3/layout/hArchList1"/>
    <dgm:cxn modelId="{E6ECF10F-6B20-4CC0-A413-3A1620E8FF7A}" type="presOf" srcId="{530A79B9-99AF-4240-817E-B21F133EBF71}" destId="{39C7D9C2-9B3D-4B5B-AC13-FD4D93A87EEB}" srcOrd="0" destOrd="0" presId="urn:microsoft.com/office/officeart/2024/3/layout/hArchList1"/>
    <dgm:cxn modelId="{937E1419-DD0C-4EB7-9672-4A1A519D4E9F}" srcId="{09435CFD-B46A-4B15-80FF-7E70A443A6A2}" destId="{A3E35BB2-2FB3-44AF-B737-7443DB6994EA}" srcOrd="0" destOrd="0" parTransId="{5D6120FF-36F6-4CBE-B3B1-652F3F1E9B94}" sibTransId="{BEE6939B-FA14-471C-A61C-181C481EB87D}"/>
    <dgm:cxn modelId="{57EB2038-3AA1-40CA-B523-EDAD7C99FB8B}" srcId="{3A688161-D31D-4EED-9C18-F05109D6430E}" destId="{A2393B47-D219-4F3D-89DF-2B76D19665B2}" srcOrd="1" destOrd="0" parTransId="{2865ED11-F2BE-4D94-9A1F-AA75816B53BE}" sibTransId="{18A2BFE3-8248-4CBE-8703-1F11457C1B6E}"/>
    <dgm:cxn modelId="{94FE6642-19F9-42AD-9CC3-8ADE29094D2B}" srcId="{3A688161-D31D-4EED-9C18-F05109D6430E}" destId="{530A79B9-99AF-4240-817E-B21F133EBF71}" srcOrd="2" destOrd="0" parTransId="{3F42D4BF-9183-4E96-83B4-3BA54F83C7BA}" sibTransId="{BE562FD1-9AE6-4C4D-BA9D-CB5F313E8E37}"/>
    <dgm:cxn modelId="{719FAE42-CF3F-4F28-B5B5-E228F496F206}" type="presOf" srcId="{18A2BFE3-8248-4CBE-8703-1F11457C1B6E}" destId="{9BADEA64-06DD-4B51-8D86-DD9A1C91176C}" srcOrd="0" destOrd="0" presId="urn:microsoft.com/office/officeart/2024/3/layout/hArchList1"/>
    <dgm:cxn modelId="{6EAD0363-E181-4C80-857C-621CC96CD741}" type="presOf" srcId="{A2393B47-D219-4F3D-89DF-2B76D19665B2}" destId="{6198F094-A2E0-4C00-B7BB-4F2461CCBAE7}" srcOrd="0" destOrd="0" presId="urn:microsoft.com/office/officeart/2024/3/layout/hArchList1"/>
    <dgm:cxn modelId="{5A682255-38FE-441B-9F67-4B51AAB637B6}" srcId="{A2393B47-D219-4F3D-89DF-2B76D19665B2}" destId="{DB637DE7-ECE1-4B8D-8614-40557590EAFB}" srcOrd="0" destOrd="0" parTransId="{0AF4447D-275B-43AA-8D83-473B0173925C}" sibTransId="{B1F8EBB7-5927-43F2-97C0-940958F11C76}"/>
    <dgm:cxn modelId="{C79AF275-EA60-4A6F-94BF-77292F22B682}" type="presOf" srcId="{3A688161-D31D-4EED-9C18-F05109D6430E}" destId="{C6A4B4D7-2F60-4114-851F-59B1C5C03707}" srcOrd="0" destOrd="0" presId="urn:microsoft.com/office/officeart/2024/3/layout/hArchList1"/>
    <dgm:cxn modelId="{C9D1D47C-8DD4-488E-9F3F-AA0A02FE4393}" srcId="{530A79B9-99AF-4240-817E-B21F133EBF71}" destId="{24C83521-985B-402B-9C84-87EB81AF9BEE}" srcOrd="0" destOrd="0" parTransId="{4977ACE8-B6F8-4A5D-8BAA-73A068566723}" sibTransId="{F0C088EE-AD53-4CDB-8995-7B5E134DD744}"/>
    <dgm:cxn modelId="{AEED058F-1A71-49EA-9237-50FD70064D39}" type="presOf" srcId="{A3E35BB2-2FB3-44AF-B737-7443DB6994EA}" destId="{FC321838-08E9-4E86-A030-C173FD81D117}" srcOrd="0" destOrd="0" presId="urn:microsoft.com/office/officeart/2024/3/layout/hArchList1"/>
    <dgm:cxn modelId="{8BEA6D95-F8B4-4668-9DC0-18474F195DB1}" type="presOf" srcId="{24C83521-985B-402B-9C84-87EB81AF9BEE}" destId="{5CA395DE-5A93-408D-81C3-C250A814DDE2}" srcOrd="0" destOrd="0" presId="urn:microsoft.com/office/officeart/2024/3/layout/hArchList1"/>
    <dgm:cxn modelId="{AEEF5F97-72FA-4B65-A838-B149F2BE6275}" type="presOf" srcId="{DB637DE7-ECE1-4B8D-8614-40557590EAFB}" destId="{3DDDA94B-D6FE-480A-B718-83D0580515FD}" srcOrd="0" destOrd="0" presId="urn:microsoft.com/office/officeart/2024/3/layout/hArchList1"/>
    <dgm:cxn modelId="{94BFCA97-5369-4281-8667-176CB3FFACFA}" type="presOf" srcId="{09435CFD-B46A-4B15-80FF-7E70A443A6A2}" destId="{A51C1A81-CEA6-4018-806E-E3DAFFED7BDA}" srcOrd="0" destOrd="0" presId="urn:microsoft.com/office/officeart/2024/3/layout/hArchList1"/>
    <dgm:cxn modelId="{90F9B6CC-2F3A-4CB3-9738-CA5C080D5059}" srcId="{3A688161-D31D-4EED-9C18-F05109D6430E}" destId="{09435CFD-B46A-4B15-80FF-7E70A443A6A2}" srcOrd="0" destOrd="0" parTransId="{00408926-3805-4CAB-B51A-26B5DBC24956}" sibTransId="{4EDFE156-060B-4FFC-8203-30D8480AD173}"/>
    <dgm:cxn modelId="{704CF2AC-45AB-4E8A-B4E9-DF397D64BDC2}" type="presParOf" srcId="{C6A4B4D7-2F60-4114-851F-59B1C5C03707}" destId="{EFDB7D18-CF10-4C02-B48C-E0F371E49CBA}" srcOrd="0" destOrd="0" presId="urn:microsoft.com/office/officeart/2024/3/layout/hArchList1"/>
    <dgm:cxn modelId="{4A80BD08-6FEE-453A-A0FF-B4FE9570A2ED}" type="presParOf" srcId="{EFDB7D18-CF10-4C02-B48C-E0F371E49CBA}" destId="{A51C1A81-CEA6-4018-806E-E3DAFFED7BDA}" srcOrd="0" destOrd="0" presId="urn:microsoft.com/office/officeart/2024/3/layout/hArchList1"/>
    <dgm:cxn modelId="{6C8B465D-1482-4670-AE70-DC963CBFCF9B}" type="presParOf" srcId="{EFDB7D18-CF10-4C02-B48C-E0F371E49CBA}" destId="{FC321838-08E9-4E86-A030-C173FD81D117}" srcOrd="1" destOrd="0" presId="urn:microsoft.com/office/officeart/2024/3/layout/hArchList1"/>
    <dgm:cxn modelId="{B6C1C633-372E-4BA8-9CAB-F93585CE687C}" type="presParOf" srcId="{C6A4B4D7-2F60-4114-851F-59B1C5C03707}" destId="{4139A7D3-1DEA-409A-91F7-8B248D8A3157}" srcOrd="1" destOrd="0" presId="urn:microsoft.com/office/officeart/2024/3/layout/hArchList1"/>
    <dgm:cxn modelId="{6F4C6A9E-71A5-4490-BD2D-F556C5693C63}" type="presParOf" srcId="{C6A4B4D7-2F60-4114-851F-59B1C5C03707}" destId="{B5332DB4-CB21-4555-8D08-696AF62E2A82}" srcOrd="2" destOrd="0" presId="urn:microsoft.com/office/officeart/2024/3/layout/hArchList1"/>
    <dgm:cxn modelId="{09ECDECA-F97E-4017-9504-EE49C54C4F92}" type="presParOf" srcId="{B5332DB4-CB21-4555-8D08-696AF62E2A82}" destId="{6198F094-A2E0-4C00-B7BB-4F2461CCBAE7}" srcOrd="0" destOrd="0" presId="urn:microsoft.com/office/officeart/2024/3/layout/hArchList1"/>
    <dgm:cxn modelId="{A18938D0-C31A-4ABB-8629-C12B8423EA0A}" type="presParOf" srcId="{B5332DB4-CB21-4555-8D08-696AF62E2A82}" destId="{3DDDA94B-D6FE-480A-B718-83D0580515FD}" srcOrd="1" destOrd="0" presId="urn:microsoft.com/office/officeart/2024/3/layout/hArchList1"/>
    <dgm:cxn modelId="{6F7ED9A1-019C-4030-B820-36D47F62C934}" type="presParOf" srcId="{C6A4B4D7-2F60-4114-851F-59B1C5C03707}" destId="{9BADEA64-06DD-4B51-8D86-DD9A1C91176C}" srcOrd="3" destOrd="0" presId="urn:microsoft.com/office/officeart/2024/3/layout/hArchList1"/>
    <dgm:cxn modelId="{1C0DFA42-A55E-4FF8-A96D-316E945052EC}" type="presParOf" srcId="{C6A4B4D7-2F60-4114-851F-59B1C5C03707}" destId="{606DEE01-E444-45C0-A4C2-C58DEEB7F322}" srcOrd="4" destOrd="0" presId="urn:microsoft.com/office/officeart/2024/3/layout/hArchList1"/>
    <dgm:cxn modelId="{D3B54A75-7875-4B79-B6DA-8F8E86DD538F}" type="presParOf" srcId="{606DEE01-E444-45C0-A4C2-C58DEEB7F322}" destId="{39C7D9C2-9B3D-4B5B-AC13-FD4D93A87EEB}" srcOrd="0" destOrd="0" presId="urn:microsoft.com/office/officeart/2024/3/layout/hArchList1"/>
    <dgm:cxn modelId="{1DE3D726-F411-4FD1-B537-ABB63A067A59}" type="presParOf" srcId="{606DEE01-E444-45C0-A4C2-C58DEEB7F322}" destId="{5CA395DE-5A93-408D-81C3-C250A814DDE2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B3D4-EF90-429D-B1C4-BA5023154BB9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30565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D9C22-6B63-4074-817E-CDB4C632A634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Importancia del Desarrollo Sostenible</a:t>
          </a:r>
        </a:p>
      </dsp:txBody>
      <dsp:txXfrm>
        <a:off x="1860960" y="0"/>
        <a:ext cx="5170775" cy="346241"/>
      </dsp:txXfrm>
    </dsp:sp>
    <dsp:sp modelId="{11CBD3FE-52EB-48D7-9ACF-0CF2EEE3933F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desarrollo sostenible es esencial para garantizar un futuro viable, equilibrando el crecimiento económico, la equidad social y la sostenibilidad ambiental.</a:t>
          </a:r>
        </a:p>
      </dsp:txBody>
      <dsp:txXfrm>
        <a:off x="1860960" y="346241"/>
        <a:ext cx="5170775" cy="1334718"/>
      </dsp:txXfrm>
    </dsp:sp>
    <dsp:sp modelId="{D8935F31-77A5-4888-B6F6-2D0FE414AF42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7" r="4" b="969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A40E5-9AA1-479C-A8F2-87574014AA88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Beneficios del Comercio Justo</a:t>
          </a:r>
        </a:p>
      </dsp:txBody>
      <dsp:txXfrm>
        <a:off x="1860960" y="1815436"/>
        <a:ext cx="5170775" cy="346241"/>
      </dsp:txXfrm>
    </dsp:sp>
    <dsp:sp modelId="{CC5D8044-09EA-4F03-BA92-81FCC7329793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comercio justo beneficia a las comunidades locales al asegurar salarios justos y condiciones de trabajo dignas, fomentando un desarrollo económico inclusivo.</a:t>
          </a:r>
        </a:p>
      </dsp:txBody>
      <dsp:txXfrm>
        <a:off x="1860960" y="2161678"/>
        <a:ext cx="5170775" cy="1334718"/>
      </dsp:txXfrm>
    </dsp:sp>
    <dsp:sp modelId="{65F02704-911A-4475-892D-A9C27D9B28D1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7991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143BB-9A19-45BA-9F06-FF5DC49DEBEB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Prácticas Comerciales Responsables</a:t>
          </a:r>
        </a:p>
      </dsp:txBody>
      <dsp:txXfrm>
        <a:off x="1860960" y="3630873"/>
        <a:ext cx="5170775" cy="346241"/>
      </dsp:txXfrm>
    </dsp:sp>
    <dsp:sp modelId="{8EDBDDC1-22F1-4F71-AFA2-D8BAAD80A354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Adoptar prácticas comerciales responsables ayuda a las empresas a ser más sostenibles, respetando el medio ambiente y apoyando la economía local.</a:t>
          </a:r>
        </a:p>
      </dsp:txBody>
      <dsp:txXfrm>
        <a:off x="1860960" y="3977114"/>
        <a:ext cx="5170775" cy="133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C1A81-CEA6-4018-806E-E3DAFFED7BDA}">
      <dsp:nvSpPr>
        <dsp:cNvPr id="0" name=""/>
        <dsp:cNvSpPr/>
      </dsp:nvSpPr>
      <dsp:spPr>
        <a:xfrm>
          <a:off x="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Roles interconectados</a:t>
          </a:r>
          <a:endParaRPr lang="en-US" sz="1800" kern="1200"/>
        </a:p>
      </dsp:txBody>
      <dsp:txXfrm>
        <a:off x="0" y="0"/>
        <a:ext cx="3486150" cy="600834"/>
      </dsp:txXfrm>
    </dsp:sp>
    <dsp:sp modelId="{FC321838-08E9-4E86-A030-C173FD81D117}">
      <dsp:nvSpPr>
        <dsp:cNvPr id="0" name=""/>
        <dsp:cNvSpPr/>
      </dsp:nvSpPr>
      <dsp:spPr>
        <a:xfrm>
          <a:off x="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actores del comercio exterior están interconectados, lo que significa que sus funciones afectan a todo el sistema comercial global.</a:t>
          </a:r>
          <a:endParaRPr lang="en-US" sz="1400" kern="1200"/>
        </a:p>
      </dsp:txBody>
      <dsp:txXfrm>
        <a:off x="0" y="600834"/>
        <a:ext cx="3486150" cy="1868045"/>
      </dsp:txXfrm>
    </dsp:sp>
    <dsp:sp modelId="{6198F094-A2E0-4C00-B7BB-4F2461CCBAE7}">
      <dsp:nvSpPr>
        <dsp:cNvPr id="0" name=""/>
        <dsp:cNvSpPr/>
      </dsp:nvSpPr>
      <dsp:spPr>
        <a:xfrm>
          <a:off x="3834765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Importancia de la comprensión</a:t>
          </a:r>
          <a:endParaRPr lang="en-US" sz="1800" kern="1200"/>
        </a:p>
      </dsp:txBody>
      <dsp:txXfrm>
        <a:off x="3834765" y="0"/>
        <a:ext cx="3486150" cy="600834"/>
      </dsp:txXfrm>
    </dsp:sp>
    <dsp:sp modelId="{3DDDA94B-D6FE-480A-B718-83D0580515FD}">
      <dsp:nvSpPr>
        <dsp:cNvPr id="0" name=""/>
        <dsp:cNvSpPr/>
      </dsp:nvSpPr>
      <dsp:spPr>
        <a:xfrm>
          <a:off x="3834765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Comprender las dinámicas del comercio exterior es esencial para que los responsables de políticas y organizaciones tomen decisiones informadas.</a:t>
          </a:r>
          <a:endParaRPr lang="en-US" sz="1400" kern="1200"/>
        </a:p>
      </dsp:txBody>
      <dsp:txXfrm>
        <a:off x="3834765" y="600834"/>
        <a:ext cx="3486150" cy="1868045"/>
      </dsp:txXfrm>
    </dsp:sp>
    <dsp:sp modelId="{39C7D9C2-9B3D-4B5B-AC13-FD4D93A87EEB}">
      <dsp:nvSpPr>
        <dsp:cNvPr id="0" name=""/>
        <dsp:cNvSpPr/>
      </dsp:nvSpPr>
      <dsp:spPr>
        <a:xfrm>
          <a:off x="766953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Impacto en el comercio mundial</a:t>
          </a:r>
          <a:endParaRPr lang="en-US" sz="1800" kern="1200"/>
        </a:p>
      </dsp:txBody>
      <dsp:txXfrm>
        <a:off x="7669530" y="0"/>
        <a:ext cx="3486150" cy="600834"/>
      </dsp:txXfrm>
    </dsp:sp>
    <dsp:sp modelId="{5CA395DE-5A93-408D-81C3-C250A814DDE2}">
      <dsp:nvSpPr>
        <dsp:cNvPr id="0" name=""/>
        <dsp:cNvSpPr/>
      </dsp:nvSpPr>
      <dsp:spPr>
        <a:xfrm>
          <a:off x="766953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El funcionamiento fluido del comercio mundial depende de la colaboración y el entendimiento entre los actores involucrados.</a:t>
          </a:r>
          <a:endParaRPr lang="en-US" sz="1400" kern="1200"/>
        </a:p>
      </dsp:txBody>
      <dsp:txXfrm>
        <a:off x="7669530" y="600834"/>
        <a:ext cx="3486150" cy="186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FE69-A486-401F-9514-2320240A4FDD}" type="datetimeFigureOut">
              <a:rPr lang="es-CL" smtClean="0"/>
              <a:t>02-07-2025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452A5-5EE2-4D7B-985E-F339E2A7A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99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contenido generado por IA puede ser incorrecto.
---
El comercio exterior es un componente vital de la economía global, involucrando a diversos actores que influyen en su funcionamiento. Esta presentación ofrecerá una visión general de los principales actores, sus roles y el impacto que tienen en el comercio internacional.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5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empresas deben desarrollar estrategias efectivas para entrar en mercados internacionales, como asociaciones, adquisiciones o franquicias. Estas estrategias son esenciales para el crecimiento y la sostenibilidad en un entorno global competitivo.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73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Los organismos internacionales juegan un papel crucial en la regulación y promoción del comercio global. Estudiaremos las principales organizaciones y su influencia en las políticas comerciales y en el desarrollo económico.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86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OMC se encarga de supervisar y facilitar el comercio internacional. Su objetivo es asegurar que las actividades comerciales se realicen de manera justa y que se minimicen las barreras al comercio entre países.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00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Banco Mundial y el FMI juegan roles importantes en el financiamiento y apoyo a los países en desarrollo. Sus políticas y programas ayudan a estabilizar economías y a fomentar un entorno favorable para el comercio.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10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organizaciones regionales, como la Unión Europea y el Tratado de Libre Comercio de América del Norte, facilitan el comercio entre países de una misma región. Analizaremos su impacto en el comercio y la cooperación económica.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055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Varios agentes y facilitadores son esenciales para la operación eficiente del comercio exterior. Esta sección abordará los roles de agentes de aduanas, consultores y las instituciones financieras que apoyan el comercio internacional.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35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agentes de aduanas son responsables de asegurar que las mercancías cumplan con las regulaciones aduaneras. También manejan el proceso logístico para garantizar que los productos lleguen a su destino de manera eficiente.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56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consultores comerciales ayudan a las empresas a navegar por el complejo paisaje del comercio internacional. Proporcionan asesoría sobre regulaciones, mercados y estrategias de entrada, lo que es crucial para el éxito en el exterior.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49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instituciones financieras son fundamentales para proporcionar el capital necesario para las operaciones de comercio exterior. Además, las aseguradoras ayudan a mitigar los riesgos asociados con el transporte de mercancías a nivel internacional.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9141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comercio exterior tiene efectos profundos en la economía tanto global como local. Discutiremos cómo el incremento del comercio puede beneficiar a las economías y las consideraciones de sostenibilidad que surgen.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35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En esta presentación, abordaremos cinco secciones clave. Comenzaremos con el rol de los gobiernos y sus políticas comerciales, luego analizaremos las funciones de las empresas exportadoras e importadoras. También exploraremos el impacto de los organismos internacionales y el papel de los agentes y facilitadores del comercio. Por último, discutiremos el impacto del comercio exterior en la economía global y local.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5869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comercio internacional impulsa el crecimiento económico y la creación de empleo a nivel global. La interdependencia económica entre países puede estimular la innovación y la competitividad, beneficiando a todos los involucrados.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9836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comercio exterior no solo beneficia a las economías nacionales, sino que también tiene un impacto significativo en las comunidades locales. Desde la creación de empleos hasta el acceso a bienes y servicios, el comercio puede transformar economías locales.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38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En el contexto actual, el desarrollo sostenible y el comercio justo son consideraciones críticas. Discutiremos cómo las prácticas comerciales responsables pueden promover un crecimiento económico que respete el medio ambiente y beneficie a las comunidades locales.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413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En resumen, los actores del comercio exterior desempeñan roles interconectados que son fundamentales para el funcionamiento del comercio mundial. Comprender estas dinámicas es esencial para los responsables de políticas, empresas y organizaciones internacionales.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14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Los gobiernos juegan un papel fundamental en la configuración del comercio exterior a través de políticas y regulaciones. Analizaremos cómo las decisiones gubernamentales pueden facilitar o restringir el comercio internacional, impactando en la economía de un país.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50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gobiernos establecen el marco regulatorio que rige el comercio internacional. Esto incluye la creación de leyes y regulaciones que afectan las importaciones y exportaciones, así como la promoción de políticas que fomenten el comercio justo y sostenible.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34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políticas arancelarias incluyen impuestos sobre las importaciones, mientras que las políticas no arancelarias abarcan regulaciones como cuotas y normas de calidad. Ambas afectan directamente la competitividad de los productos en el mercado internacional.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509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tratados y acuerdos comerciales son esenciales para facilitar el comercio entre países. Estos acuerdos pueden reducir aranceles, eliminar barreras comerciales y establecer reglas claras para el comercio, promoviendo así la colaboración económica internacional.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933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Las empresas que participan en el comercio internacional son clave para el movimiento de bienes y servicios. En esta sección, exploraremos las funciones de estas empresas y sus estrategias para ingresar y expandirse en mercados internacionales.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69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empresas exportadoras son responsables de llevar productos al mercado internacional. Esto incluye la investigación de mercados, el cumplimiento de regulaciones internacionales y el establecimiento de relaciones comerciales con socios extranjeros.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37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empresas importadoras desempeñan un papel crucial al traer bienes de otros países. Su función incluye la identificación de proveedores, la negociación de precios y el manejo de la logística de transporte y aduanas.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287-ED26-419A-93D0-F56DA63902E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64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7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FCD4F8-A890-D042-4254-EFA6AC7F0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69" y="978407"/>
            <a:ext cx="4983480" cy="39763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5600"/>
              <a:t>Principales actores del comercio exterior: Una visión integral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355434-86B2-F38D-985F-66D98985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869" y="5275825"/>
            <a:ext cx="4983481" cy="1070177"/>
          </a:xfrm>
        </p:spPr>
        <p:txBody>
          <a:bodyPr anchor="t">
            <a:normAutofit/>
          </a:bodyPr>
          <a:lstStyle/>
          <a:p>
            <a:r>
              <a:rPr lang="es-CL" sz="2400"/>
              <a:t>Explorando los influentes en el comercio internacional</a:t>
            </a:r>
          </a:p>
        </p:txBody>
      </p:sp>
      <p:pic>
        <p:nvPicPr>
          <p:cNvPr id="4" name="Imagen 3" descr="Contenedores de transporte de carga en una pila y en un semirremolque en un puerto">
            <a:extLst>
              <a:ext uri="{FF2B5EF4-FFF2-40B4-BE49-F238E27FC236}">
                <a16:creationId xmlns:a16="http://schemas.microsoft.com/office/drawing/2014/main" id="{0E258367-0A5B-4519-8AE9-9C30B83D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04" r="4135" b="1"/>
          <a:stretch>
            <a:fillRect/>
          </a:stretch>
        </p:blipFill>
        <p:spPr>
          <a:xfrm>
            <a:off x="525664" y="508090"/>
            <a:ext cx="5570336" cy="58379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493" y="508090"/>
            <a:ext cx="498348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8E275C-9143-63DB-9A78-F576FEB6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Estrategias de entrada y expansión en mercados internacionales</a:t>
            </a:r>
          </a:p>
        </p:txBody>
      </p:sp>
      <p:pic>
        <p:nvPicPr>
          <p:cNvPr id="5" name="Marcador de contenido 4" descr="Un globo terráqueo construido con piezas de rompecabezas que contienen todas las palabras de negocios. Se destacan las piezas separadas con &quot;redes sociales&quot;">
            <a:extLst>
              <a:ext uri="{FF2B5EF4-FFF2-40B4-BE49-F238E27FC236}">
                <a16:creationId xmlns:a16="http://schemas.microsoft.com/office/drawing/2014/main" id="{49341E8D-DAD8-4C7E-8932-30DD6C0B06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2979" r="14591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E56CDB-405F-7B7F-9E0B-167F7D2DF94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Asociaciones Estratégicas</a:t>
            </a:r>
          </a:p>
          <a:p>
            <a:pPr marL="0" lvl="1" indent="0">
              <a:buNone/>
            </a:pPr>
            <a:r>
              <a:rPr lang="es-MX" sz="1400"/>
              <a:t>Las asociaciones estratégicas permiten a las empresas compartir recursos y conocimientos, facilitando su entrada en nuevos mercados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Adquisiciones de Empresas</a:t>
            </a:r>
          </a:p>
          <a:p>
            <a:pPr marL="0" lvl="1" indent="0">
              <a:buNone/>
            </a:pPr>
            <a:r>
              <a:rPr lang="es-MX" sz="1400"/>
              <a:t>Las adquisiciones son una forma eficaz de entrar en mercados internacionales al adquirir empresas locales con experiencia en el mercado.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Franquicias Globales</a:t>
            </a:r>
          </a:p>
          <a:p>
            <a:pPr marL="0" lvl="1" indent="0">
              <a:buNone/>
            </a:pPr>
            <a:r>
              <a:rPr lang="es-MX" sz="1400"/>
              <a:t>Las franquicias permiten a las empresas expandirse rápidamente en mercados internacionales al licenciar su modelo de negocio a socios locales.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813937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6AF237-BE10-4762-E5DC-BD803C1CE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Organismos internacionales y su influencia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28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42B300-D0BE-F76D-CA6E-618F7CB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Organización Mundial del Comercio (OMC)</a:t>
            </a:r>
          </a:p>
        </p:txBody>
      </p:sp>
      <p:pic>
        <p:nvPicPr>
          <p:cNvPr id="5" name="Marcador de contenido 4" descr="Banderas nacionales en papeles arrugados.">
            <a:extLst>
              <a:ext uri="{FF2B5EF4-FFF2-40B4-BE49-F238E27FC236}">
                <a16:creationId xmlns:a16="http://schemas.microsoft.com/office/drawing/2014/main" id="{79E489CD-C6F4-48D9-A3D9-DAB4875E34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761" r="24967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BFDBEA-5C04-506A-D71B-6E5AFEE33E6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Supervisión del Comercio Internacional</a:t>
            </a:r>
          </a:p>
          <a:p>
            <a:pPr marL="0" lvl="1" indent="0">
              <a:buNone/>
            </a:pPr>
            <a:r>
              <a:rPr lang="es-MX" sz="1400"/>
              <a:t>La OMC supervisa el comercio internacional, promoviendo normas y regulaciones que aseguran la transparencia en las transacciones comerciales.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Facilitación del Comercio</a:t>
            </a:r>
          </a:p>
          <a:p>
            <a:pPr marL="0" lvl="1" indent="0">
              <a:buNone/>
            </a:pPr>
            <a:r>
              <a:rPr lang="es-MX" sz="1400"/>
              <a:t>Facilita el comercio internacional al reducir las barreras y estándares para fomentar un entorno comercial abierto y competitivo.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Justicia Comercial</a:t>
            </a:r>
          </a:p>
          <a:p>
            <a:pPr marL="0" lvl="1" indent="0">
              <a:buNone/>
            </a:pPr>
            <a:r>
              <a:rPr lang="es-MX" sz="1400"/>
              <a:t>La OMC se esfuerza por garantizar que las actividades comerciales se realicen de manera justa, evitando prácticas desleales entre los países.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4052613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EA1D5-0E77-68DE-1048-EEC66AE4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Banco Mundial y Fondo Monetario Internacional (FMI)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D7F24B-9C22-02BE-E3D3-D086745E926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Rol del Banco Mundial</a:t>
            </a:r>
          </a:p>
          <a:p>
            <a:pPr marL="0" lvl="1" indent="0">
              <a:buNone/>
            </a:pPr>
            <a:r>
              <a:rPr lang="es-MX" sz="1400"/>
              <a:t>El Banco Mundial proporciona financiamiento y asistencia técnica a los países en desarrollo para reducir la pobreza y mejorar el desarrollo económico.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Funciones del FMI</a:t>
            </a:r>
          </a:p>
          <a:p>
            <a:pPr marL="0" lvl="1" indent="0">
              <a:buNone/>
            </a:pPr>
            <a:r>
              <a:rPr lang="es-MX" sz="1400"/>
              <a:t>El FMI ayuda a estabilizar las economías de los países en desarrollo mediante el monitoreo y el apoyo financiero en tiempos de crisis.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Fomento del Comercio</a:t>
            </a:r>
          </a:p>
          <a:p>
            <a:pPr marL="0" lvl="1" indent="0">
              <a:buNone/>
            </a:pPr>
            <a:r>
              <a:rPr lang="es-MX" sz="1400"/>
              <a:t>Ambas instituciones trabajan juntas para crear un entorno favorable para el comercio internacional, promoviendo el crecimiento y desarrollo sostenible.</a:t>
            </a:r>
            <a:endParaRPr lang="es-CL" sz="1400"/>
          </a:p>
        </p:txBody>
      </p:sp>
      <p:pic>
        <p:nvPicPr>
          <p:cNvPr id="5" name="Marcador de contenido 4" descr="Negocios Globales">
            <a:extLst>
              <a:ext uri="{FF2B5EF4-FFF2-40B4-BE49-F238E27FC236}">
                <a16:creationId xmlns:a16="http://schemas.microsoft.com/office/drawing/2014/main" id="{DB66C0F7-379C-4993-83CB-596423B88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877" r="8749" b="-3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9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31FD06-A6DD-BBDC-FA2C-0535BF84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Organizaciones regionales y su impacto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25B77-DFE1-60A1-7EF2-14AAD7CECB8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Facilitación del Comercio</a:t>
            </a:r>
          </a:p>
          <a:p>
            <a:pPr marL="0" lvl="1" indent="0">
              <a:buNone/>
            </a:pPr>
            <a:r>
              <a:rPr lang="es-MX" sz="1400"/>
              <a:t>Las organizaciones regionales juegan un papel crucial en facilitar el comercio entre países, eliminando barreras comerciales y promoviendo acuerdos beneficiosos.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Cooperación Económica</a:t>
            </a:r>
          </a:p>
          <a:p>
            <a:pPr marL="0" lvl="1" indent="0">
              <a:buNone/>
            </a:pPr>
            <a:r>
              <a:rPr lang="es-MX" sz="1400"/>
              <a:t>Estas organizaciones fomentan la cooperación económica, permitiendo a los países trabajar juntos para mejorar sus economías y estabilidad.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Impacto en el Crecimiento</a:t>
            </a:r>
          </a:p>
          <a:p>
            <a:pPr marL="0" lvl="1" indent="0">
              <a:buNone/>
            </a:pPr>
            <a:r>
              <a:rPr lang="es-MX" sz="1400"/>
              <a:t>El impacto de las organizaciones regionales se refleja en el crecimiento económico, aumentando la inversión y el comercio intra-regional.</a:t>
            </a:r>
            <a:endParaRPr lang="es-CL" sz="1400"/>
          </a:p>
        </p:txBody>
      </p:sp>
      <p:pic>
        <p:nvPicPr>
          <p:cNvPr id="5" name="Marcador de contenido 4" descr="Concepto de conexión con chinchetas en un mapa del mundo">
            <a:extLst>
              <a:ext uri="{FF2B5EF4-FFF2-40B4-BE49-F238E27FC236}">
                <a16:creationId xmlns:a16="http://schemas.microsoft.com/office/drawing/2014/main" id="{25A795F0-CA58-4906-B82C-E8B903C6B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291" r="26111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7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DF2350-7C08-C2D4-267A-A178F171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Agentes y facilitadores del comercio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2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3A19BF-3FD0-A547-0B67-98A12453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Agentes de aduanas y logística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E76B8-444F-0F4F-A533-E788506423E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Regulaciones</a:t>
            </a:r>
          </a:p>
          <a:p>
            <a:pPr marL="0" lvl="1" indent="0">
              <a:buNone/>
            </a:pPr>
            <a:r>
              <a:rPr lang="es-MX" sz="1400"/>
              <a:t>Los agentes de aduanas aseguran que las mercancías cumplan con todas las regulaciones aduaneras para facilitar el comercio internacional.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Logística Eficiente</a:t>
            </a:r>
          </a:p>
          <a:p>
            <a:pPr marL="0" lvl="1" indent="0">
              <a:buNone/>
            </a:pPr>
            <a:r>
              <a:rPr lang="es-MX" sz="1400"/>
              <a:t>Los agentes manejan la logística para garantizar que los productos lleguen a su destino de manera eficiente y oportuna.</a:t>
            </a:r>
            <a:endParaRPr lang="es-CL" sz="1400"/>
          </a:p>
        </p:txBody>
      </p:sp>
      <p:pic>
        <p:nvPicPr>
          <p:cNvPr id="5" name="Marcador de contenido 4" descr="Hombres trabajando en el puerto">
            <a:extLst>
              <a:ext uri="{FF2B5EF4-FFF2-40B4-BE49-F238E27FC236}">
                <a16:creationId xmlns:a16="http://schemas.microsoft.com/office/drawing/2014/main" id="{8804F59E-2C25-422C-9C44-74B5F41150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4817" r="1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9BA1CC-3414-A215-62D9-94373682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Consultores y asesores comerciales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C03D1C-D639-EBF3-FEDC-06F0C613800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Navegación en Comercio Internacional</a:t>
            </a:r>
          </a:p>
          <a:p>
            <a:pPr marL="0" lvl="1" indent="0">
              <a:buNone/>
            </a:pPr>
            <a:r>
              <a:rPr lang="es-MX" sz="1400"/>
              <a:t>Los consultores comerciales ayudan a las empresas a comprender el complejo paisaje del comercio internacional, facilitando su expansión global.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Asesoría sobre Regulaciones</a:t>
            </a:r>
          </a:p>
          <a:p>
            <a:pPr marL="0" lvl="1" indent="0">
              <a:buNone/>
            </a:pPr>
            <a:r>
              <a:rPr lang="es-MX" sz="1400"/>
              <a:t>Brindan asesoría sobre regulaciones comerciales, lo que es esencial para cumplir con las normativas en mercados extranjeros.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Estrategias de Entrada al Mercado</a:t>
            </a:r>
          </a:p>
          <a:p>
            <a:pPr marL="0" lvl="1" indent="0">
              <a:buNone/>
            </a:pPr>
            <a:r>
              <a:rPr lang="es-MX" sz="1400"/>
              <a:t>Desarrollan estrategias de entrada al mercado para maximizar las oportunidades de éxito en el comercio internacional.</a:t>
            </a:r>
            <a:endParaRPr lang="es-CL" sz="1400"/>
          </a:p>
        </p:txBody>
      </p:sp>
      <p:pic>
        <p:nvPicPr>
          <p:cNvPr id="5" name="Marcador de contenido 4" descr="Empleado asiático verificando datos antes de enviarlos a su gerente">
            <a:extLst>
              <a:ext uri="{FF2B5EF4-FFF2-40B4-BE49-F238E27FC236}">
                <a16:creationId xmlns:a16="http://schemas.microsoft.com/office/drawing/2014/main" id="{9AEDDDA3-1485-4AF1-A9FC-410FA07FCE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780" r="44622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7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FEA399-D03E-B21A-FE75-20333433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Instituciones financieras y aseguradoras</a:t>
            </a:r>
          </a:p>
        </p:txBody>
      </p:sp>
      <p:pic>
        <p:nvPicPr>
          <p:cNvPr id="5" name="Marcador de contenido 4" descr="Finanzas, tecnología, fintech, banca electrónica, conexión a la red">
            <a:extLst>
              <a:ext uri="{FF2B5EF4-FFF2-40B4-BE49-F238E27FC236}">
                <a16:creationId xmlns:a16="http://schemas.microsoft.com/office/drawing/2014/main" id="{6E9D955C-645F-4B09-B244-112CB98A0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811" r="14051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CB1AF-22F1-3E94-0F2A-16F673845D9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Capital para Comercio Exterior</a:t>
            </a:r>
          </a:p>
          <a:p>
            <a:pPr marL="0" lvl="1" indent="0">
              <a:buNone/>
            </a:pPr>
            <a:r>
              <a:rPr lang="es-MX" sz="1400"/>
              <a:t>Las instituciones financieras son esenciales para proporcionar el capital necesario para las operaciones de comercio exterior, facilitando el intercambio global.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Mitigación de Riesgos</a:t>
            </a:r>
          </a:p>
          <a:p>
            <a:pPr marL="0" lvl="1" indent="0">
              <a:buNone/>
            </a:pPr>
            <a:r>
              <a:rPr lang="es-MX" sz="1400"/>
              <a:t>Las aseguradoras desempeñan un papel crucial en mitigar los riesgos asociados con el transporte de mercancías a nivel internacional, protegiendo a las empresas.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668277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C7B972-E8D1-D119-5805-0DB7B36A6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Impacto en la economía global y local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2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A3814-EB33-26AF-F8C8-A5708186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Puntos Clave de la Presentación</a:t>
            </a:r>
          </a:p>
        </p:txBody>
      </p:sp>
      <p:pic>
        <p:nvPicPr>
          <p:cNvPr id="5" name="Marcador de contenido 4" descr="La Tierra como una partícula con oro y azul">
            <a:extLst>
              <a:ext uri="{FF2B5EF4-FFF2-40B4-BE49-F238E27FC236}">
                <a16:creationId xmlns:a16="http://schemas.microsoft.com/office/drawing/2014/main" id="{C369756E-90ED-4143-9573-07FD5CCC9A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047" r="29680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44D386-E217-047D-C855-6CD7307429B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Gobiernos y políticas comerciales</a:t>
            </a:r>
          </a:p>
          <a:p>
            <a:r>
              <a:rPr lang="en-US"/>
              <a:t>Empresas exportadoras e importadoras</a:t>
            </a:r>
          </a:p>
          <a:p>
            <a:r>
              <a:rPr lang="en-US"/>
              <a:t>Organismos internacionales y su influencia</a:t>
            </a:r>
          </a:p>
          <a:p>
            <a:r>
              <a:rPr lang="en-US"/>
              <a:t>Agentes y facilitadores del comercio</a:t>
            </a:r>
          </a:p>
          <a:p>
            <a:r>
              <a:rPr lang="en-US"/>
              <a:t>Impacto en la economía global y local</a:t>
            </a:r>
          </a:p>
        </p:txBody>
      </p:sp>
    </p:spTree>
    <p:extLst>
      <p:ext uri="{BB962C8B-B14F-4D97-AF65-F5344CB8AC3E}">
        <p14:creationId xmlns:p14="http://schemas.microsoft.com/office/powerpoint/2010/main" val="3475419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D0FBF9-0AAF-4630-B9C7-4804A2AE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Efectos en la economía global</a:t>
            </a:r>
          </a:p>
        </p:txBody>
      </p:sp>
      <p:pic>
        <p:nvPicPr>
          <p:cNvPr id="5" name="Marcador de contenido 4" descr="Ilustración abstracta en 3D. Ilustración sobre logística y transporte marítimo.">
            <a:extLst>
              <a:ext uri="{FF2B5EF4-FFF2-40B4-BE49-F238E27FC236}">
                <a16:creationId xmlns:a16="http://schemas.microsoft.com/office/drawing/2014/main" id="{C26F0551-5D60-4558-AFE2-4689AEA39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913" r="28849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6BE608-6923-8657-949A-F1FF6683F38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Crecimiento Económico Global</a:t>
            </a:r>
          </a:p>
          <a:p>
            <a:pPr marL="0" lvl="1" indent="0">
              <a:buNone/>
            </a:pPr>
            <a:r>
              <a:rPr lang="es-MX" sz="1400"/>
              <a:t>El comercio internacional es un motor clave del crecimiento económico, generando oportunidades de empleo y desarrollo en diversas naciones.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Interdependencia Económica</a:t>
            </a:r>
          </a:p>
          <a:p>
            <a:pPr marL="0" lvl="1" indent="0">
              <a:buNone/>
            </a:pPr>
            <a:r>
              <a:rPr lang="es-MX" sz="1400"/>
              <a:t>La interdependencia económica fomenta la colaboración y el intercambio entre países, lo que puede llevar a un aumento en la innovación y la competitividad.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Beneficios del Comercio Internacional</a:t>
            </a:r>
          </a:p>
          <a:p>
            <a:pPr marL="0" lvl="1" indent="0">
              <a:buNone/>
            </a:pPr>
            <a:r>
              <a:rPr lang="es-MX" sz="1400"/>
              <a:t>El comercio internacional beneficia a todas las naciones involucradas al permitir el acceso a nuevos mercados y recursos.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320492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47A16D-65F6-5D0D-5FDB-76C743C1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en las economías locales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61CE06-E86D-4D48-6EE0-6C532B7ED81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Creación de Empleos</a:t>
            </a:r>
          </a:p>
          <a:p>
            <a:pPr marL="0" lvl="1" indent="0">
              <a:buNone/>
            </a:pPr>
            <a:r>
              <a:rPr lang="es-MX" sz="1400"/>
              <a:t>El comercio exterior genera nuevas oportunidades de empleo en las comunidades locales, mejorando el nivel de vida de los residentes.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Acceso a Bienes y Servicios</a:t>
            </a:r>
          </a:p>
          <a:p>
            <a:pPr marL="0" lvl="1" indent="0">
              <a:buNone/>
            </a:pPr>
            <a:r>
              <a:rPr lang="es-MX" sz="1400"/>
              <a:t>El comercio exterior amplía el acceso a una variedad de bienes y servicios, enriqueciendo la vida diaria de las comunidades locales.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Transformación Económica</a:t>
            </a:r>
          </a:p>
          <a:p>
            <a:pPr marL="0" lvl="1" indent="0">
              <a:buNone/>
            </a:pPr>
            <a:r>
              <a:rPr lang="es-MX" sz="1400"/>
              <a:t>El comercio puede transformar las economías locales al fomentar el crecimiento y la inversión, creando un entorno más próspero.</a:t>
            </a:r>
            <a:endParaRPr lang="es-CL" sz="1400"/>
          </a:p>
        </p:txBody>
      </p:sp>
      <p:pic>
        <p:nvPicPr>
          <p:cNvPr id="5" name="Marcador de contenido 4" descr="Frutas tropicales en cestas que se venden en la calle del casco antiguo de Hanoi">
            <a:extLst>
              <a:ext uri="{FF2B5EF4-FFF2-40B4-BE49-F238E27FC236}">
                <a16:creationId xmlns:a16="http://schemas.microsoft.com/office/drawing/2014/main" id="{F77AA25B-D4FD-4CE8-A866-61C03E456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3722" r="19977" b="2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BE5859-E6F7-70C8-C639-143621EF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4000"/>
              <a:t>Desarrollo sostenible y comercio justo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228A3E12-0F00-4F75-A17B-AA241F293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3026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18408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45" y="3079474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531562-3C77-5106-8E77-D78FB032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25880"/>
            <a:ext cx="11155680" cy="1408176"/>
          </a:xfrm>
        </p:spPr>
        <p:txBody>
          <a:bodyPr anchor="b">
            <a:normAutofit/>
          </a:bodyPr>
          <a:lstStyle/>
          <a:p>
            <a:r>
              <a:rPr lang="es-CL" sz="6800"/>
              <a:t>Conclusión</a:t>
            </a: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A335FD56-D17C-6F80-91E3-C018E5FC3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2138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21208" y="3785616"/>
          <a:ext cx="1115568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080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543914-22F4-248C-E073-48057EEA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Gobiernos y políticas comerciales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31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28541B-BB4F-C185-C19F-82796C00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 de los gobiernos en el comercio exterior</a:t>
            </a:r>
          </a:p>
        </p:txBody>
      </p:sp>
      <p:pic>
        <p:nvPicPr>
          <p:cNvPr id="5" name="Marcador de contenido 4" descr="Mercado bajista - Recesión">
            <a:extLst>
              <a:ext uri="{FF2B5EF4-FFF2-40B4-BE49-F238E27FC236}">
                <a16:creationId xmlns:a16="http://schemas.microsoft.com/office/drawing/2014/main" id="{E313234F-CCC2-4C15-ACBA-D9D663595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021" r="20474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198BAC-EF35-953F-FA52-545DD1AB360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Marco Regulador del Comercio</a:t>
            </a:r>
          </a:p>
          <a:p>
            <a:pPr marL="0" lvl="1" indent="0">
              <a:buNone/>
            </a:pPr>
            <a:r>
              <a:rPr lang="es-MX" sz="1400"/>
              <a:t>Los gobiernos crean un marco regulatorio que establece leyes y regulaciones para el comercio internacional, influenciando las operaciones comerciales.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Políticas de Comercio Justo</a:t>
            </a:r>
          </a:p>
          <a:p>
            <a:pPr marL="0" lvl="1" indent="0">
              <a:buNone/>
            </a:pPr>
            <a:r>
              <a:rPr lang="es-MX" sz="1400"/>
              <a:t>Promover políticas que fomenten el comercio justo y sostenible es fundamental para asegurar un comercio equitativo en el mercado global.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Impacto en Importaciones y Exportaciones</a:t>
            </a:r>
          </a:p>
          <a:p>
            <a:pPr marL="0" lvl="1" indent="0">
              <a:buNone/>
            </a:pPr>
            <a:r>
              <a:rPr lang="es-MX" sz="1400"/>
              <a:t>Las regulaciones gubernamentales afectan directamente las importaciones y exportaciones, modificando el flujo de bienes y servicios entre países.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03309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55561A-2E54-C40C-04AF-AA1EEEE8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Políticas arancelarias y no arancelarias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FCBBD9-2642-EA61-29C8-2155348176B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Políticas Arancelarias</a:t>
            </a:r>
          </a:p>
          <a:p>
            <a:pPr marL="0" lvl="1" indent="0">
              <a:buNone/>
            </a:pPr>
            <a:r>
              <a:rPr lang="es-MX" sz="1400"/>
              <a:t>Las políticas arancelarias son impuestos aplicados a las importaciones, impactando el costo de productos extranjeros en el mercado local.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Políticas No Arancelarias</a:t>
            </a:r>
          </a:p>
          <a:p>
            <a:pPr marL="0" lvl="1" indent="0">
              <a:buNone/>
            </a:pPr>
            <a:r>
              <a:rPr lang="es-MX" sz="1400"/>
              <a:t>Las políticas no arancelarias incluyen regulaciones como cuotas y normas de calidad que afectan la entrada de productos al mercado.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Impacto en la Competitividad</a:t>
            </a:r>
          </a:p>
          <a:p>
            <a:pPr marL="0" lvl="1" indent="0">
              <a:buNone/>
            </a:pPr>
            <a:r>
              <a:rPr lang="es-MX" sz="1400"/>
              <a:t>Ambas políticas arancelarias y no arancelarias influyen en la competitividad de los productos en el mercado internacional.</a:t>
            </a:r>
            <a:endParaRPr lang="es-CL" sz="1400"/>
          </a:p>
        </p:txBody>
      </p:sp>
      <p:pic>
        <p:nvPicPr>
          <p:cNvPr id="5" name="Marcador de contenido 4" descr="Exposición múltiple, bolígrafo en el papel, todos los logotipos en los contenedores de carga eliminados.">
            <a:extLst>
              <a:ext uri="{FF2B5EF4-FFF2-40B4-BE49-F238E27FC236}">
                <a16:creationId xmlns:a16="http://schemas.microsoft.com/office/drawing/2014/main" id="{923522D8-AFE2-4236-BA99-A0370CEE3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972" r="23430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3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4D0D87-EE4A-883A-BA18-161F5EF4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Tratados y acuerdos comerciales internacionales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Marcador de contenido 4" descr="Apretón de manos sobre las banderas de la UE. Vista superior.">
            <a:extLst>
              <a:ext uri="{FF2B5EF4-FFF2-40B4-BE49-F238E27FC236}">
                <a16:creationId xmlns:a16="http://schemas.microsoft.com/office/drawing/2014/main" id="{CDD69EC0-740B-4CD5-99FF-3087A6B1B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0613" r="-1" b="-1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CA944A-1B61-1459-FFAE-D7C8A117562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Facilitación del Comercio Internacional</a:t>
            </a:r>
          </a:p>
          <a:p>
            <a:pPr marL="0" lvl="1" indent="0">
              <a:buNone/>
            </a:pPr>
            <a:r>
              <a:rPr lang="es-MX" sz="1400"/>
              <a:t>Los tratados comerciales son cruciales para facilitar el comercio entre naciones, promoviendo un entorno comercial más fluido y eficiente.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Reducción de Aranceles</a:t>
            </a:r>
          </a:p>
          <a:p>
            <a:pPr marL="0" lvl="1" indent="0">
              <a:buNone/>
            </a:pPr>
            <a:r>
              <a:rPr lang="es-MX" sz="1400"/>
              <a:t>Estos acuerdos pueden reducir aranceles, lo que permite que los bienes se intercambien a precios más competitivos.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Eliminación de Barreras Comerciales</a:t>
            </a:r>
          </a:p>
          <a:p>
            <a:pPr marL="0" lvl="1" indent="0">
              <a:buNone/>
            </a:pPr>
            <a:r>
              <a:rPr lang="es-MX" sz="1400"/>
              <a:t>Los tratados también buscan eliminar barreras comerciales, promoviendo un comercio más libre y accesible entre los países.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Colaboración Económica Internacional</a:t>
            </a:r>
          </a:p>
          <a:p>
            <a:pPr marL="0" lvl="1" indent="0">
              <a:buNone/>
            </a:pPr>
            <a:r>
              <a:rPr lang="es-MX" sz="1400"/>
              <a:t>Al establecer reglas claras para el comercio, se fomenta la colaboración y la confianza entre las naciones.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4228178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23EA11-9451-D565-C2A1-86719A593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Empresas exportadoras e importadoras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8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E4CA01-84DB-2B75-CBA1-C8C01B76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Funciones de las empresas exportadoras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Marcador de contenido 4" descr="Vista aérea de un buque portacontenedores">
            <a:extLst>
              <a:ext uri="{FF2B5EF4-FFF2-40B4-BE49-F238E27FC236}">
                <a16:creationId xmlns:a16="http://schemas.microsoft.com/office/drawing/2014/main" id="{F06BB592-737E-41FA-A2CA-668ABB59A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9581" b="2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0266D6-9419-5D92-8FA1-C782F84F098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Llevar productos al mercado internacional</a:t>
            </a:r>
          </a:p>
          <a:p>
            <a:pPr marL="0" lvl="1" indent="0">
              <a:buNone/>
            </a:pPr>
            <a:r>
              <a:rPr lang="es-MX" sz="1400"/>
              <a:t>Las empresas exportadoras desempeñan un papel crucial al llevar productos de un país a mercados internacionales, facilitando el comercio global.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Investigación de mercados</a:t>
            </a:r>
          </a:p>
          <a:p>
            <a:pPr marL="0" lvl="1" indent="0">
              <a:buNone/>
            </a:pPr>
            <a:r>
              <a:rPr lang="es-MX" sz="1400"/>
              <a:t>La investigación de mercados es esencial para entender la demanda y preferencias en el mercado internacional antes de exportar productos.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regulaciones</a:t>
            </a:r>
          </a:p>
          <a:p>
            <a:pPr marL="0" lvl="1" indent="0">
              <a:buNone/>
            </a:pPr>
            <a:r>
              <a:rPr lang="es-MX" sz="1400"/>
              <a:t>Las empresas exportadoras deben cumplir con las regulaciones internacionales para garantizar que sus productos sean aceptados en mercados extranjeros.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Establecimiento de relaciones comerciales</a:t>
            </a:r>
          </a:p>
          <a:p>
            <a:pPr marL="0" lvl="1" indent="0">
              <a:buNone/>
            </a:pPr>
            <a:r>
              <a:rPr lang="es-MX" sz="1400"/>
              <a:t>El establecimiento de relaciones sólidas con socios comerciales extranjeros es fundamental para el éxito en los mercados internacionales.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828068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B5C05B-E2F3-EB85-38BC-87BB4F2B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Funciones de las empresas importadoras</a:t>
            </a:r>
          </a:p>
        </p:txBody>
      </p:sp>
      <p:pic>
        <p:nvPicPr>
          <p:cNvPr id="5" name="Marcador de contenido 4" descr="Concepto de comercio mundial. Globo terráqueo rodeado de contenedores marítimos. Textura de la Tierra proporcionada por visibleearth.nasa.govImágenes similares:">
            <a:extLst>
              <a:ext uri="{FF2B5EF4-FFF2-40B4-BE49-F238E27FC236}">
                <a16:creationId xmlns:a16="http://schemas.microsoft.com/office/drawing/2014/main" id="{6DBCE89C-3B77-4A3D-9F6D-5DBDF1F4B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6290" r="23754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0D70F7-9D83-4DE9-A282-E67D143D4D9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Identificación de Proveedores</a:t>
            </a:r>
          </a:p>
          <a:p>
            <a:pPr marL="0" lvl="1" indent="0">
              <a:buNone/>
            </a:pPr>
            <a:r>
              <a:rPr lang="es-MX" sz="1400"/>
              <a:t>Las empresas importadoras deben investigar y seleccionar proveedores de confianza en otros países para asegurar la calidad de los productos.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Negociación de Precios</a:t>
            </a:r>
          </a:p>
          <a:p>
            <a:pPr marL="0" lvl="1" indent="0">
              <a:buNone/>
            </a:pPr>
            <a:r>
              <a:rPr lang="es-MX" sz="1400"/>
              <a:t>Una de las funciones clave es negociar precios competitivos con proveedores para maximizar la rentabilidad de los productos importados.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Logística y Transporte</a:t>
            </a:r>
          </a:p>
          <a:p>
            <a:pPr marL="0" lvl="1" indent="0">
              <a:buNone/>
            </a:pPr>
            <a:r>
              <a:rPr lang="es-MX" sz="1400"/>
              <a:t>Las empresas importadoras manejan la logística de transporte y las operaciones aduaneras para asegurar la llegada eficiente de los productos.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44623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2537</Words>
  <Application>Microsoft Office PowerPoint</Application>
  <PresentationFormat>Panorámica</PresentationFormat>
  <Paragraphs>171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Arial</vt:lpstr>
      <vt:lpstr>Bierstadt</vt:lpstr>
      <vt:lpstr>GestaltVTI</vt:lpstr>
      <vt:lpstr>Principales actores del comercio exterior: Una visión integral</vt:lpstr>
      <vt:lpstr>Puntos Clave de la Presentación</vt:lpstr>
      <vt:lpstr>Gobiernos y políticas comerciales</vt:lpstr>
      <vt:lpstr>Rol de los gobiernos en el comercio exterior</vt:lpstr>
      <vt:lpstr>Políticas arancelarias y no arancelarias</vt:lpstr>
      <vt:lpstr>Tratados y acuerdos comerciales internacionales</vt:lpstr>
      <vt:lpstr>Empresas exportadoras e importadoras</vt:lpstr>
      <vt:lpstr>Funciones de las empresas exportadoras</vt:lpstr>
      <vt:lpstr>Funciones de las empresas importadoras</vt:lpstr>
      <vt:lpstr>Estrategias de entrada y expansión en mercados internacionales</vt:lpstr>
      <vt:lpstr>Organismos internacionales y su influencia</vt:lpstr>
      <vt:lpstr>Organización Mundial del Comercio (OMC)</vt:lpstr>
      <vt:lpstr>Banco Mundial y Fondo Monetario Internacional (FMI)</vt:lpstr>
      <vt:lpstr>Organizaciones regionales y su impacto</vt:lpstr>
      <vt:lpstr>Agentes y facilitadores del comercio</vt:lpstr>
      <vt:lpstr>Agentes de aduanas y logística</vt:lpstr>
      <vt:lpstr>Consultores y asesores comerciales</vt:lpstr>
      <vt:lpstr>Instituciones financieras y aseguradoras</vt:lpstr>
      <vt:lpstr>Impacto en la economía global y local</vt:lpstr>
      <vt:lpstr>Efectos en la economía global</vt:lpstr>
      <vt:lpstr>Impacto en las economías locales</vt:lpstr>
      <vt:lpstr>Desarrollo sostenible y comercio justo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lastra</dc:creator>
  <cp:lastModifiedBy>carlos lastra</cp:lastModifiedBy>
  <cp:revision>1</cp:revision>
  <dcterms:created xsi:type="dcterms:W3CDTF">2025-07-02T20:44:52Z</dcterms:created>
  <dcterms:modified xsi:type="dcterms:W3CDTF">2025-07-02T20:48:09Z</dcterms:modified>
</cp:coreProperties>
</file>