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  <p:sldId id="2584" r:id="rId25"/>
    <p:sldId id="2585" r:id="rId26"/>
    <p:sldId id="2586" r:id="rId27"/>
    <p:sldId id="2587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ceso de exportación paso a paso: Guía completa" id="{449B9D68-6B9D-495C-8CFD-430D82916531}">
          <p14:sldIdLst>
            <p14:sldId id="2561"/>
            <p14:sldId id="2562"/>
          </p14:sldIdLst>
        </p14:section>
        <p14:section name="Investigación y planificación" id="{102D7D81-9CF9-4592-BD0F-CEDD37010100}">
          <p14:sldIdLst>
            <p14:sldId id="2563"/>
            <p14:sldId id="2564"/>
            <p14:sldId id="2565"/>
            <p14:sldId id="2566"/>
          </p14:sldIdLst>
        </p14:section>
        <p14:section name="Cumplimiento legal y regulatorio" id="{FBC49521-8B14-423C-92A1-A4154AD4D501}">
          <p14:sldIdLst>
            <p14:sldId id="2567"/>
            <p14:sldId id="2568"/>
            <p14:sldId id="2569"/>
            <p14:sldId id="2570"/>
          </p14:sldIdLst>
        </p14:section>
        <p14:section name="Preparación de productos para exportación" id="{A59E2AC5-5B39-4321-A81C-AFBBAAE37DDC}">
          <p14:sldIdLst>
            <p14:sldId id="2571"/>
            <p14:sldId id="2572"/>
            <p14:sldId id="2573"/>
            <p14:sldId id="2574"/>
          </p14:sldIdLst>
        </p14:section>
        <p14:section name="Logística y transporte" id="{B189F4DA-3F7A-4A63-BE5C-C5DFB2E05563}">
          <p14:sldIdLst>
            <p14:sldId id="2575"/>
            <p14:sldId id="2576"/>
            <p14:sldId id="2577"/>
            <p14:sldId id="2578"/>
          </p14:sldIdLst>
        </p14:section>
        <p14:section name="Financiación y cobros" id="{34508BFF-ABF3-42D9-B654-B6DD754121EF}">
          <p14:sldIdLst>
            <p14:sldId id="2579"/>
            <p14:sldId id="2580"/>
            <p14:sldId id="2581"/>
            <p14:sldId id="2582"/>
          </p14:sldIdLst>
        </p14:section>
        <p14:section name="Marketing y ventas internacionales" id="{19236108-7FE4-4A45-9DED-45CBCF3A49E6}">
          <p14:sldIdLst>
            <p14:sldId id="2583"/>
            <p14:sldId id="2584"/>
            <p14:sldId id="2585"/>
            <p14:sldId id="2586"/>
          </p14:sldIdLst>
        </p14:section>
        <p14:section name="Conclusión" id="{64669CB7-C415-4906-93F6-B0A926C16FFE}">
          <p14:sldIdLst>
            <p14:sldId id="25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72FDA-D57C-416C-B03B-F7139CB5C9F8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262D0C8B-E273-4FB7-9E8D-D6DC2020568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Importancia de la Documentación</a:t>
          </a:r>
        </a:p>
      </dgm:t>
    </dgm:pt>
    <dgm:pt modelId="{A126BCF1-C00D-449C-8110-884E970C9C97}" type="parTrans" cxnId="{E90F4B33-5E56-4181-B447-BC9F364F7339}">
      <dgm:prSet/>
      <dgm:spPr/>
      <dgm:t>
        <a:bodyPr/>
        <a:lstStyle/>
        <a:p>
          <a:endParaRPr lang="es-CL"/>
        </a:p>
      </dgm:t>
    </dgm:pt>
    <dgm:pt modelId="{AD55523A-9118-46D0-8F95-8A4EB760F032}" type="sibTrans" cxnId="{E90F4B33-5E56-4181-B447-BC9F364F733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A30D8CB7-8B7E-4D1E-B93F-136645C5F7A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 documentación adecuada es fundamental para garantizar un proceso de exportación sin inconvenientes y cumplimiento legal.</a:t>
          </a:r>
        </a:p>
      </dgm:t>
    </dgm:pt>
    <dgm:pt modelId="{B465AEC5-A441-41D7-A1C7-16C77961454D}" type="parTrans" cxnId="{1472CCC6-6266-4FFC-A271-893614B665C1}">
      <dgm:prSet/>
      <dgm:spPr/>
      <dgm:t>
        <a:bodyPr/>
        <a:lstStyle/>
        <a:p>
          <a:endParaRPr lang="es-CL"/>
        </a:p>
      </dgm:t>
    </dgm:pt>
    <dgm:pt modelId="{10289F37-4258-43E1-B0E0-DCAEC83F8C25}" type="sibTrans" cxnId="{1472CCC6-6266-4FFC-A271-893614B665C1}">
      <dgm:prSet/>
      <dgm:spPr/>
      <dgm:t>
        <a:bodyPr/>
        <a:lstStyle/>
        <a:p>
          <a:endParaRPr lang="es-CL"/>
        </a:p>
      </dgm:t>
    </dgm:pt>
    <dgm:pt modelId="{333A4F9B-1CC2-48D2-9B90-0FEABA0E61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Tipos de Documentos</a:t>
          </a:r>
        </a:p>
      </dgm:t>
    </dgm:pt>
    <dgm:pt modelId="{B132FA07-AB22-4DC3-873F-651E2D065CF9}" type="parTrans" cxnId="{8EDE01D6-901A-49A1-8089-0F21D13B0CC9}">
      <dgm:prSet/>
      <dgm:spPr/>
      <dgm:t>
        <a:bodyPr/>
        <a:lstStyle/>
        <a:p>
          <a:endParaRPr lang="es-CL"/>
        </a:p>
      </dgm:t>
    </dgm:pt>
    <dgm:pt modelId="{F267CBC4-1411-46BA-BE7E-38E3CD97A54B}" type="sibTrans" cxnId="{8EDE01D6-901A-49A1-8089-0F21D13B0CC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FEA570B6-4F15-4B7E-8143-CBD4AFEA2CC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Los documentos necesarios incluyen facturas comerciales, listas de empaque y certificados de origen, cada uno con un propósito específico.</a:t>
          </a:r>
        </a:p>
      </dgm:t>
    </dgm:pt>
    <dgm:pt modelId="{42507EBB-46BD-4CF1-96CA-26502D42BEC5}" type="parTrans" cxnId="{8E70DE7D-D8E8-43AE-A7AD-ADB0BD4E4E3A}">
      <dgm:prSet/>
      <dgm:spPr/>
      <dgm:t>
        <a:bodyPr/>
        <a:lstStyle/>
        <a:p>
          <a:endParaRPr lang="es-CL"/>
        </a:p>
      </dgm:t>
    </dgm:pt>
    <dgm:pt modelId="{9074DC7A-B5F6-4E71-98FE-1F75A273B535}" type="sibTrans" cxnId="{8E70DE7D-D8E8-43AE-A7AD-ADB0BD4E4E3A}">
      <dgm:prSet/>
      <dgm:spPr/>
      <dgm:t>
        <a:bodyPr/>
        <a:lstStyle/>
        <a:p>
          <a:endParaRPr lang="es-CL"/>
        </a:p>
      </dgm:t>
    </dgm:pt>
    <dgm:pt modelId="{185A069F-F496-426A-B174-4983342E0BA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Cumplimiento Normativo</a:t>
          </a:r>
        </a:p>
      </dgm:t>
    </dgm:pt>
    <dgm:pt modelId="{0AF2BF4B-D42E-4EC3-BF74-0C71A9101B34}" type="parTrans" cxnId="{DD76ABB3-BD49-412D-96CA-A603AC0493E6}">
      <dgm:prSet/>
      <dgm:spPr/>
      <dgm:t>
        <a:bodyPr/>
        <a:lstStyle/>
        <a:p>
          <a:endParaRPr lang="es-CL"/>
        </a:p>
      </dgm:t>
    </dgm:pt>
    <dgm:pt modelId="{96912213-FE14-4118-A8A4-1457FD7F7163}" type="sibTrans" cxnId="{DD76ABB3-BD49-412D-96CA-A603AC0493E6}">
      <dgm:prSet/>
      <dgm:spPr/>
      <dgm:t>
        <a:bodyPr/>
        <a:lstStyle/>
        <a:p>
          <a:endParaRPr lang="es-CL"/>
        </a:p>
      </dgm:t>
    </dgm:pt>
    <dgm:pt modelId="{C9843EC5-E097-4D0E-B11F-B3F97406E71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Cada documento debe ser preciso y cumplir con las normativas del país receptor para evitar retrasos o problemas en la exportación.</a:t>
          </a:r>
        </a:p>
      </dgm:t>
    </dgm:pt>
    <dgm:pt modelId="{7A910061-FD82-4208-8BE9-10B846451318}" type="parTrans" cxnId="{F519A866-E294-40BF-AB75-BE05DA2B3FFB}">
      <dgm:prSet/>
      <dgm:spPr/>
      <dgm:t>
        <a:bodyPr/>
        <a:lstStyle/>
        <a:p>
          <a:endParaRPr lang="es-CL"/>
        </a:p>
      </dgm:t>
    </dgm:pt>
    <dgm:pt modelId="{71FA7640-8098-45F3-83BC-7269A96EA5F9}" type="sibTrans" cxnId="{F519A866-E294-40BF-AB75-BE05DA2B3FFB}">
      <dgm:prSet/>
      <dgm:spPr/>
      <dgm:t>
        <a:bodyPr/>
        <a:lstStyle/>
        <a:p>
          <a:endParaRPr lang="es-CL"/>
        </a:p>
      </dgm:t>
    </dgm:pt>
    <dgm:pt modelId="{F7D8D20F-B4B2-4B1C-B17D-8603ACDC6529}" type="pres">
      <dgm:prSet presAssocID="{C5872FDA-D57C-416C-B03B-F7139CB5C9F8}" presName="Root" presStyleCnt="0">
        <dgm:presLayoutVars>
          <dgm:dir/>
          <dgm:resizeHandles val="exact"/>
        </dgm:presLayoutVars>
      </dgm:prSet>
      <dgm:spPr/>
    </dgm:pt>
    <dgm:pt modelId="{0458066C-7453-423D-B2BD-22EBF676298D}" type="pres">
      <dgm:prSet presAssocID="{262D0C8B-E273-4FB7-9E8D-D6DC20205685}" presName="Composite" presStyleCnt="0"/>
      <dgm:spPr/>
    </dgm:pt>
    <dgm:pt modelId="{005DF08B-FA82-4AD3-BE91-A42A0C2ECCE3}" type="pres">
      <dgm:prSet presAssocID="{262D0C8B-E273-4FB7-9E8D-D6DC20205685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4"/>
          <a:stretch/>
        </a:blipFill>
      </dgm:spPr>
      <dgm:extLst>
        <a:ext uri="{E40237B7-FDA0-4F09-8148-C483321AD2D9}">
          <dgm14:cNvPr xmlns:dgm14="http://schemas.microsoft.com/office/drawing/2010/diagram" id="0" name="" descr="Ilustración 3D."/>
        </a:ext>
      </dgm:extLst>
    </dgm:pt>
    <dgm:pt modelId="{D218AD30-2695-4F78-96CB-9F496365F21E}" type="pres">
      <dgm:prSet presAssocID="{262D0C8B-E273-4FB7-9E8D-D6DC20205685}" presName="Subtitle" presStyleLbl="revTx" presStyleIdx="0" presStyleCnt="6">
        <dgm:presLayoutVars>
          <dgm:chMax val="0"/>
          <dgm:bulletEnabled/>
        </dgm:presLayoutVars>
      </dgm:prSet>
      <dgm:spPr/>
    </dgm:pt>
    <dgm:pt modelId="{70BA8FA7-3873-4F5B-A6CC-A337CE317A3A}" type="pres">
      <dgm:prSet presAssocID="{262D0C8B-E273-4FB7-9E8D-D6DC20205685}" presName="Description" presStyleLbl="revTx" presStyleIdx="1" presStyleCnt="6">
        <dgm:presLayoutVars>
          <dgm:bulletEnabled/>
        </dgm:presLayoutVars>
      </dgm:prSet>
      <dgm:spPr/>
    </dgm:pt>
    <dgm:pt modelId="{9ADC7685-C6CD-428A-82C2-40DEAD4BDAD9}" type="pres">
      <dgm:prSet presAssocID="{AD55523A-9118-46D0-8F95-8A4EB760F032}" presName="sibTrans" presStyleLbl="sibTrans2D1" presStyleIdx="0" presStyleCnt="0"/>
      <dgm:spPr/>
    </dgm:pt>
    <dgm:pt modelId="{2850D4E0-505B-4D43-A33B-D0CF5309ABF2}" type="pres">
      <dgm:prSet presAssocID="{333A4F9B-1CC2-48D2-9B90-0FEABA0E615D}" presName="Composite" presStyleCnt="0"/>
      <dgm:spPr/>
    </dgm:pt>
    <dgm:pt modelId="{0A7651C1-AFAE-44E8-AE8A-467B217CB3E6}" type="pres">
      <dgm:prSet presAssocID="{333A4F9B-1CC2-48D2-9B90-0FEABA0E615D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-4" b="-2"/>
          <a:stretch/>
        </a:blipFill>
      </dgm:spPr>
      <dgm:extLst>
        <a:ext uri="{E40237B7-FDA0-4F09-8148-C483321AD2D9}">
          <dgm14:cNvPr xmlns:dgm14="http://schemas.microsoft.com/office/drawing/2010/diagram" id="0" name="" descr="Libro de recibos sobre fondo blanco"/>
        </a:ext>
      </dgm:extLst>
    </dgm:pt>
    <dgm:pt modelId="{106C1628-1810-4CDC-B28D-C050594DC15E}" type="pres">
      <dgm:prSet presAssocID="{333A4F9B-1CC2-48D2-9B90-0FEABA0E615D}" presName="Subtitle" presStyleLbl="revTx" presStyleIdx="2" presStyleCnt="6">
        <dgm:presLayoutVars>
          <dgm:chMax val="0"/>
          <dgm:bulletEnabled/>
        </dgm:presLayoutVars>
      </dgm:prSet>
      <dgm:spPr/>
    </dgm:pt>
    <dgm:pt modelId="{532D78EF-8134-43F1-A37B-95690DE97DA5}" type="pres">
      <dgm:prSet presAssocID="{333A4F9B-1CC2-48D2-9B90-0FEABA0E615D}" presName="Description" presStyleLbl="revTx" presStyleIdx="3" presStyleCnt="6">
        <dgm:presLayoutVars>
          <dgm:bulletEnabled/>
        </dgm:presLayoutVars>
      </dgm:prSet>
      <dgm:spPr/>
    </dgm:pt>
    <dgm:pt modelId="{48A9E04B-78D5-4FA7-8A39-71E93E66679E}" type="pres">
      <dgm:prSet presAssocID="{F267CBC4-1411-46BA-BE7E-38E3CD97A54B}" presName="sibTrans" presStyleLbl="sibTrans2D1" presStyleIdx="0" presStyleCnt="0"/>
      <dgm:spPr/>
    </dgm:pt>
    <dgm:pt modelId="{395B4D78-2C14-439C-B1A2-D936CFDF7D4C}" type="pres">
      <dgm:prSet presAssocID="{185A069F-F496-426A-B174-4983342E0BAE}" presName="Composite" presStyleCnt="0"/>
      <dgm:spPr/>
    </dgm:pt>
    <dgm:pt modelId="{D0E196E2-6D18-475B-872A-6C2AB21382FD}" type="pres">
      <dgm:prSet presAssocID="{185A069F-F496-426A-B174-4983342E0BAE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30740" b="4"/>
          <a:stretch/>
        </a:blipFill>
      </dgm:spPr>
      <dgm:extLst>
        <a:ext uri="{E40237B7-FDA0-4F09-8148-C483321AD2D9}">
          <dgm14:cNvPr xmlns:dgm14="http://schemas.microsoft.com/office/drawing/2010/diagram" id="0" name="" descr="Bolígrafo colocado encima de una línea de firma"/>
        </a:ext>
      </dgm:extLst>
    </dgm:pt>
    <dgm:pt modelId="{50F94C0D-E744-44D5-B160-504D98D50E3A}" type="pres">
      <dgm:prSet presAssocID="{185A069F-F496-426A-B174-4983342E0BAE}" presName="Subtitle" presStyleLbl="revTx" presStyleIdx="4" presStyleCnt="6">
        <dgm:presLayoutVars>
          <dgm:chMax val="0"/>
          <dgm:bulletEnabled/>
        </dgm:presLayoutVars>
      </dgm:prSet>
      <dgm:spPr/>
    </dgm:pt>
    <dgm:pt modelId="{0CCE9ED8-3D87-4437-80A2-AF47CA2A1F28}" type="pres">
      <dgm:prSet presAssocID="{185A069F-F496-426A-B174-4983342E0BAE}" presName="Description" presStyleLbl="revTx" presStyleIdx="5" presStyleCnt="6">
        <dgm:presLayoutVars>
          <dgm:bulletEnabled/>
        </dgm:presLayoutVars>
      </dgm:prSet>
      <dgm:spPr/>
    </dgm:pt>
  </dgm:ptLst>
  <dgm:cxnLst>
    <dgm:cxn modelId="{66310709-1B87-4B21-910C-64D0DA363162}" type="presOf" srcId="{C5872FDA-D57C-416C-B03B-F7139CB5C9F8}" destId="{F7D8D20F-B4B2-4B1C-B17D-8603ACDC6529}" srcOrd="0" destOrd="0" presId="urn:microsoft.com/office/officeart/2024/3/layout/verticalVisualTextBlock1"/>
    <dgm:cxn modelId="{DADEC324-FE06-4061-89B8-5A8AEFABCCF6}" type="presOf" srcId="{A30D8CB7-8B7E-4D1E-B93F-136645C5F7AB}" destId="{70BA8FA7-3873-4F5B-A6CC-A337CE317A3A}" srcOrd="0" destOrd="0" presId="urn:microsoft.com/office/officeart/2024/3/layout/verticalVisualTextBlock1"/>
    <dgm:cxn modelId="{E90F4B33-5E56-4181-B447-BC9F364F7339}" srcId="{C5872FDA-D57C-416C-B03B-F7139CB5C9F8}" destId="{262D0C8B-E273-4FB7-9E8D-D6DC20205685}" srcOrd="0" destOrd="0" parTransId="{A126BCF1-C00D-449C-8110-884E970C9C97}" sibTransId="{AD55523A-9118-46D0-8F95-8A4EB760F032}"/>
    <dgm:cxn modelId="{9373D53B-C331-457C-8177-FF49F4CBCC8E}" type="presOf" srcId="{AD55523A-9118-46D0-8F95-8A4EB760F032}" destId="{9ADC7685-C6CD-428A-82C2-40DEAD4BDAD9}" srcOrd="0" destOrd="0" presId="urn:microsoft.com/office/officeart/2024/3/layout/verticalVisualTextBlock1"/>
    <dgm:cxn modelId="{C0F6E45C-B5EA-4273-ADC8-F495349C7A08}" type="presOf" srcId="{F267CBC4-1411-46BA-BE7E-38E3CD97A54B}" destId="{48A9E04B-78D5-4FA7-8A39-71E93E66679E}" srcOrd="0" destOrd="0" presId="urn:microsoft.com/office/officeart/2024/3/layout/verticalVisualTextBlock1"/>
    <dgm:cxn modelId="{F519A866-E294-40BF-AB75-BE05DA2B3FFB}" srcId="{185A069F-F496-426A-B174-4983342E0BAE}" destId="{C9843EC5-E097-4D0E-B11F-B3F97406E719}" srcOrd="0" destOrd="0" parTransId="{7A910061-FD82-4208-8BE9-10B846451318}" sibTransId="{71FA7640-8098-45F3-83BC-7269A96EA5F9}"/>
    <dgm:cxn modelId="{8E70DE7D-D8E8-43AE-A7AD-ADB0BD4E4E3A}" srcId="{333A4F9B-1CC2-48D2-9B90-0FEABA0E615D}" destId="{FEA570B6-4F15-4B7E-8143-CBD4AFEA2CC1}" srcOrd="0" destOrd="0" parTransId="{42507EBB-46BD-4CF1-96CA-26502D42BEC5}" sibTransId="{9074DC7A-B5F6-4E71-98FE-1F75A273B535}"/>
    <dgm:cxn modelId="{3EE04291-BFDD-4831-84C5-0AE6BDB9DA4E}" type="presOf" srcId="{185A069F-F496-426A-B174-4983342E0BAE}" destId="{50F94C0D-E744-44D5-B160-504D98D50E3A}" srcOrd="0" destOrd="0" presId="urn:microsoft.com/office/officeart/2024/3/layout/verticalVisualTextBlock1"/>
    <dgm:cxn modelId="{357B009F-4F65-49EC-A1ED-A6123AD5536F}" type="presOf" srcId="{C9843EC5-E097-4D0E-B11F-B3F97406E719}" destId="{0CCE9ED8-3D87-4437-80A2-AF47CA2A1F28}" srcOrd="0" destOrd="0" presId="urn:microsoft.com/office/officeart/2024/3/layout/verticalVisualTextBlock1"/>
    <dgm:cxn modelId="{381450A5-78E4-4909-A2BA-25B9E7C9700E}" type="presOf" srcId="{262D0C8B-E273-4FB7-9E8D-D6DC20205685}" destId="{D218AD30-2695-4F78-96CB-9F496365F21E}" srcOrd="0" destOrd="0" presId="urn:microsoft.com/office/officeart/2024/3/layout/verticalVisualTextBlock1"/>
    <dgm:cxn modelId="{DD76ABB3-BD49-412D-96CA-A603AC0493E6}" srcId="{C5872FDA-D57C-416C-B03B-F7139CB5C9F8}" destId="{185A069F-F496-426A-B174-4983342E0BAE}" srcOrd="2" destOrd="0" parTransId="{0AF2BF4B-D42E-4EC3-BF74-0C71A9101B34}" sibTransId="{96912213-FE14-4118-A8A4-1457FD7F7163}"/>
    <dgm:cxn modelId="{1472CCC6-6266-4FFC-A271-893614B665C1}" srcId="{262D0C8B-E273-4FB7-9E8D-D6DC20205685}" destId="{A30D8CB7-8B7E-4D1E-B93F-136645C5F7AB}" srcOrd="0" destOrd="0" parTransId="{B465AEC5-A441-41D7-A1C7-16C77961454D}" sibTransId="{10289F37-4258-43E1-B0E0-DCAEC83F8C25}"/>
    <dgm:cxn modelId="{8EDE01D6-901A-49A1-8089-0F21D13B0CC9}" srcId="{C5872FDA-D57C-416C-B03B-F7139CB5C9F8}" destId="{333A4F9B-1CC2-48D2-9B90-0FEABA0E615D}" srcOrd="1" destOrd="0" parTransId="{B132FA07-AB22-4DC3-873F-651E2D065CF9}" sibTransId="{F267CBC4-1411-46BA-BE7E-38E3CD97A54B}"/>
    <dgm:cxn modelId="{22FB0CEE-37F3-4BC7-AF74-90BBE5648C25}" type="presOf" srcId="{FEA570B6-4F15-4B7E-8143-CBD4AFEA2CC1}" destId="{532D78EF-8134-43F1-A37B-95690DE97DA5}" srcOrd="0" destOrd="0" presId="urn:microsoft.com/office/officeart/2024/3/layout/verticalVisualTextBlock1"/>
    <dgm:cxn modelId="{02943AFF-0088-4136-984F-978ED3AF2C7A}" type="presOf" srcId="{333A4F9B-1CC2-48D2-9B90-0FEABA0E615D}" destId="{106C1628-1810-4CDC-B28D-C050594DC15E}" srcOrd="0" destOrd="0" presId="urn:microsoft.com/office/officeart/2024/3/layout/verticalVisualTextBlock1"/>
    <dgm:cxn modelId="{D8CF435C-AF7E-4FB9-86DF-BB1A4B84525A}" type="presParOf" srcId="{F7D8D20F-B4B2-4B1C-B17D-8603ACDC6529}" destId="{0458066C-7453-423D-B2BD-22EBF676298D}" srcOrd="0" destOrd="0" presId="urn:microsoft.com/office/officeart/2024/3/layout/verticalVisualTextBlock1"/>
    <dgm:cxn modelId="{2E6956E3-3057-45A5-B8E5-77A65458442F}" type="presParOf" srcId="{0458066C-7453-423D-B2BD-22EBF676298D}" destId="{005DF08B-FA82-4AD3-BE91-A42A0C2ECCE3}" srcOrd="0" destOrd="0" presId="urn:microsoft.com/office/officeart/2024/3/layout/verticalVisualTextBlock1"/>
    <dgm:cxn modelId="{0D9E4673-D614-45CB-8EFD-7DEE1304A42C}" type="presParOf" srcId="{0458066C-7453-423D-B2BD-22EBF676298D}" destId="{D218AD30-2695-4F78-96CB-9F496365F21E}" srcOrd="1" destOrd="0" presId="urn:microsoft.com/office/officeart/2024/3/layout/verticalVisualTextBlock1"/>
    <dgm:cxn modelId="{A6AEB7F4-EE1B-4163-BB12-7D95ED41DA7E}" type="presParOf" srcId="{0458066C-7453-423D-B2BD-22EBF676298D}" destId="{70BA8FA7-3873-4F5B-A6CC-A337CE317A3A}" srcOrd="2" destOrd="0" presId="urn:microsoft.com/office/officeart/2024/3/layout/verticalVisualTextBlock1"/>
    <dgm:cxn modelId="{8DBBD60B-1B03-4DCA-98F0-AD3AE6BFF1D5}" type="presParOf" srcId="{F7D8D20F-B4B2-4B1C-B17D-8603ACDC6529}" destId="{9ADC7685-C6CD-428A-82C2-40DEAD4BDAD9}" srcOrd="1" destOrd="0" presId="urn:microsoft.com/office/officeart/2024/3/layout/verticalVisualTextBlock1"/>
    <dgm:cxn modelId="{33787631-B244-4EF4-B608-1810841E8821}" type="presParOf" srcId="{F7D8D20F-B4B2-4B1C-B17D-8603ACDC6529}" destId="{2850D4E0-505B-4D43-A33B-D0CF5309ABF2}" srcOrd="2" destOrd="0" presId="urn:microsoft.com/office/officeart/2024/3/layout/verticalVisualTextBlock1"/>
    <dgm:cxn modelId="{E34E7585-7AA4-4DF5-8C4A-156BE1A76583}" type="presParOf" srcId="{2850D4E0-505B-4D43-A33B-D0CF5309ABF2}" destId="{0A7651C1-AFAE-44E8-AE8A-467B217CB3E6}" srcOrd="0" destOrd="0" presId="urn:microsoft.com/office/officeart/2024/3/layout/verticalVisualTextBlock1"/>
    <dgm:cxn modelId="{E5671DE3-67B0-4E0A-A921-88DFE16FCAA5}" type="presParOf" srcId="{2850D4E0-505B-4D43-A33B-D0CF5309ABF2}" destId="{106C1628-1810-4CDC-B28D-C050594DC15E}" srcOrd="1" destOrd="0" presId="urn:microsoft.com/office/officeart/2024/3/layout/verticalVisualTextBlock1"/>
    <dgm:cxn modelId="{DE060E7A-3001-4E98-B486-18B98D9E7D39}" type="presParOf" srcId="{2850D4E0-505B-4D43-A33B-D0CF5309ABF2}" destId="{532D78EF-8134-43F1-A37B-95690DE97DA5}" srcOrd="2" destOrd="0" presId="urn:microsoft.com/office/officeart/2024/3/layout/verticalVisualTextBlock1"/>
    <dgm:cxn modelId="{0841C112-8A45-4B40-916D-CFE266AC2890}" type="presParOf" srcId="{F7D8D20F-B4B2-4B1C-B17D-8603ACDC6529}" destId="{48A9E04B-78D5-4FA7-8A39-71E93E66679E}" srcOrd="3" destOrd="0" presId="urn:microsoft.com/office/officeart/2024/3/layout/verticalVisualTextBlock1"/>
    <dgm:cxn modelId="{3F718649-40AE-43AF-845B-A7641C59E207}" type="presParOf" srcId="{F7D8D20F-B4B2-4B1C-B17D-8603ACDC6529}" destId="{395B4D78-2C14-439C-B1A2-D936CFDF7D4C}" srcOrd="4" destOrd="0" presId="urn:microsoft.com/office/officeart/2024/3/layout/verticalVisualTextBlock1"/>
    <dgm:cxn modelId="{700BB603-9E83-43D9-98A2-70FA5CDF53BA}" type="presParOf" srcId="{395B4D78-2C14-439C-B1A2-D936CFDF7D4C}" destId="{D0E196E2-6D18-475B-872A-6C2AB21382FD}" srcOrd="0" destOrd="0" presId="urn:microsoft.com/office/officeart/2024/3/layout/verticalVisualTextBlock1"/>
    <dgm:cxn modelId="{A5DBF85B-DACD-4619-9059-8286E940DCCD}" type="presParOf" srcId="{395B4D78-2C14-439C-B1A2-D936CFDF7D4C}" destId="{50F94C0D-E744-44D5-B160-504D98D50E3A}" srcOrd="1" destOrd="0" presId="urn:microsoft.com/office/officeart/2024/3/layout/verticalVisualTextBlock1"/>
    <dgm:cxn modelId="{72C9C154-45E4-4EB9-8019-2B280AB58ED1}" type="presParOf" srcId="{395B4D78-2C14-439C-B1A2-D936CFDF7D4C}" destId="{0CCE9ED8-3D87-4437-80A2-AF47CA2A1F28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9F44D-1111-459B-A197-E4D8DF58A2AC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97D2A180-57EA-40AB-9FF5-61A0B4FEFBA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Alianzas con Socios Locales</a:t>
          </a:r>
        </a:p>
      </dgm:t>
    </dgm:pt>
    <dgm:pt modelId="{CDFF5DBA-6124-48E9-8BCC-85915AB71FDE}" type="parTrans" cxnId="{124D7CCF-2125-4DE1-B3B3-BF57D1A67391}">
      <dgm:prSet/>
      <dgm:spPr/>
      <dgm:t>
        <a:bodyPr/>
        <a:lstStyle/>
        <a:p>
          <a:endParaRPr lang="es-CL"/>
        </a:p>
      </dgm:t>
    </dgm:pt>
    <dgm:pt modelId="{094C995B-0516-47FA-978C-189A03102169}" type="sibTrans" cxnId="{124D7CCF-2125-4DE1-B3B3-BF57D1A6739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8D2D6852-3A22-49D4-A405-DE96738B772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Formar alianzas estratégicas con socios locales puede facilitar la entrada a nuevos mercados y ofrecer una mejor comprensión cultural y del mercado.</a:t>
          </a:r>
        </a:p>
      </dgm:t>
    </dgm:pt>
    <dgm:pt modelId="{61CA58EE-42A1-49A2-8870-E0685566130C}" type="parTrans" cxnId="{6F0E7B84-C693-48D6-BA63-357027C8DA65}">
      <dgm:prSet/>
      <dgm:spPr/>
      <dgm:t>
        <a:bodyPr/>
        <a:lstStyle/>
        <a:p>
          <a:endParaRPr lang="es-CL"/>
        </a:p>
      </dgm:t>
    </dgm:pt>
    <dgm:pt modelId="{68E115EC-35A3-4EBD-9E77-20CA91850F67}" type="sibTrans" cxnId="{6F0E7B84-C693-48D6-BA63-357027C8DA65}">
      <dgm:prSet/>
      <dgm:spPr/>
      <dgm:t>
        <a:bodyPr/>
        <a:lstStyle/>
        <a:p>
          <a:endParaRPr lang="es-CL"/>
        </a:p>
      </dgm:t>
    </dgm:pt>
    <dgm:pt modelId="{26BD9FF9-799F-4668-8974-A3A52F381D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Presencia Directa</a:t>
          </a:r>
        </a:p>
      </dgm:t>
    </dgm:pt>
    <dgm:pt modelId="{39F357BB-635D-4796-9A1D-479A6EF406E2}" type="parTrans" cxnId="{558408AD-CF25-47DA-9F31-40B2D4A77D6A}">
      <dgm:prSet/>
      <dgm:spPr/>
      <dgm:t>
        <a:bodyPr/>
        <a:lstStyle/>
        <a:p>
          <a:endParaRPr lang="es-CL"/>
        </a:p>
      </dgm:t>
    </dgm:pt>
    <dgm:pt modelId="{E355A2B0-9AE3-41B0-B0DA-3C8A615C0C6B}" type="sibTrans" cxnId="{558408AD-CF25-47DA-9F31-40B2D4A77D6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B9FE7A72-9B17-4344-926B-CBF2D04A436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Establecer una presencia directa en el mercado objetivo permite mayor control sobre la operaciones y una relación más estrecha con los clientes.</a:t>
          </a:r>
        </a:p>
      </dgm:t>
    </dgm:pt>
    <dgm:pt modelId="{B3E57392-23A4-4BC7-9609-DA7C6D850BE0}" type="parTrans" cxnId="{3BCCE987-9E65-47A6-8264-6399181FFCB8}">
      <dgm:prSet/>
      <dgm:spPr/>
      <dgm:t>
        <a:bodyPr/>
        <a:lstStyle/>
        <a:p>
          <a:endParaRPr lang="es-CL"/>
        </a:p>
      </dgm:t>
    </dgm:pt>
    <dgm:pt modelId="{EFCC9A09-3776-4C30-AF4B-EF6AC996F049}" type="sibTrans" cxnId="{3BCCE987-9E65-47A6-8264-6399181FFCB8}">
      <dgm:prSet/>
      <dgm:spPr/>
      <dgm:t>
        <a:bodyPr/>
        <a:lstStyle/>
        <a:p>
          <a:endParaRPr lang="es-CL"/>
        </a:p>
      </dgm:t>
    </dgm:pt>
    <dgm:pt modelId="{3A5BB790-3E34-4967-9699-BA2F092FDB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Adaptación a Características del Mercado</a:t>
          </a:r>
        </a:p>
      </dgm:t>
    </dgm:pt>
    <dgm:pt modelId="{5D537CCA-994B-4D53-AF38-E79EA5204304}" type="parTrans" cxnId="{AE3698AC-9BBA-48D1-83DF-9882A135388C}">
      <dgm:prSet/>
      <dgm:spPr/>
      <dgm:t>
        <a:bodyPr/>
        <a:lstStyle/>
        <a:p>
          <a:endParaRPr lang="es-CL"/>
        </a:p>
      </dgm:t>
    </dgm:pt>
    <dgm:pt modelId="{91FB2D6F-AC34-40DD-B061-4851B51785A1}" type="sibTrans" cxnId="{AE3698AC-9BBA-48D1-83DF-9882A135388C}">
      <dgm:prSet/>
      <dgm:spPr/>
      <dgm:t>
        <a:bodyPr/>
        <a:lstStyle/>
        <a:p>
          <a:endParaRPr lang="es-CL"/>
        </a:p>
      </dgm:t>
    </dgm:pt>
    <dgm:pt modelId="{6D5AF988-FCE7-4977-B660-9292B589541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Cada estrategia de entrada debe ser ajustada a las particularidades del mercado local para maximizar la efectividad y el éxito.</a:t>
          </a:r>
        </a:p>
      </dgm:t>
    </dgm:pt>
    <dgm:pt modelId="{90EC3ABB-6017-4ED9-ABA3-79BC844F1662}" type="parTrans" cxnId="{2CDB36E7-F8AE-4FDD-ADC3-27A6E070787B}">
      <dgm:prSet/>
      <dgm:spPr/>
      <dgm:t>
        <a:bodyPr/>
        <a:lstStyle/>
        <a:p>
          <a:endParaRPr lang="es-CL"/>
        </a:p>
      </dgm:t>
    </dgm:pt>
    <dgm:pt modelId="{DC0BD950-0DCC-47BB-B73B-FEF1DF3E03EF}" type="sibTrans" cxnId="{2CDB36E7-F8AE-4FDD-ADC3-27A6E070787B}">
      <dgm:prSet/>
      <dgm:spPr/>
      <dgm:t>
        <a:bodyPr/>
        <a:lstStyle/>
        <a:p>
          <a:endParaRPr lang="es-CL"/>
        </a:p>
      </dgm:t>
    </dgm:pt>
    <dgm:pt modelId="{7BF01FF7-6B18-4329-8CD9-B24A4B15DB16}" type="pres">
      <dgm:prSet presAssocID="{78B9F44D-1111-459B-A197-E4D8DF58A2AC}" presName="Root" presStyleCnt="0">
        <dgm:presLayoutVars>
          <dgm:dir/>
          <dgm:resizeHandles val="exact"/>
        </dgm:presLayoutVars>
      </dgm:prSet>
      <dgm:spPr/>
    </dgm:pt>
    <dgm:pt modelId="{1D24F317-FC8F-46D0-95F7-E261251554E6}" type="pres">
      <dgm:prSet presAssocID="{97D2A180-57EA-40AB-9FF5-61A0B4FEFBA8}" presName="Composite" presStyleCnt="0"/>
      <dgm:spPr/>
    </dgm:pt>
    <dgm:pt modelId="{441FA34B-A823-4D17-B2CB-CDDE0BE8F56A}" type="pres">
      <dgm:prSet presAssocID="{97D2A180-57EA-40AB-9FF5-61A0B4FEFBA8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17834" b="4"/>
          <a:stretch/>
        </a:blipFill>
      </dgm:spPr>
      <dgm:extLst>
        <a:ext uri="{E40237B7-FDA0-4F09-8148-C483321AD2D9}">
          <dgm14:cNvPr xmlns:dgm14="http://schemas.microsoft.com/office/drawing/2010/diagram" id="0" name="" descr="Directores jóvenes positivos discutiendo el desarrollo de negocios mientras están sentados en la mesa durante la reunión de la junta"/>
        </a:ext>
      </dgm:extLst>
    </dgm:pt>
    <dgm:pt modelId="{27F6C7E5-F34A-4CA3-9074-1EB5E70E566F}" type="pres">
      <dgm:prSet presAssocID="{97D2A180-57EA-40AB-9FF5-61A0B4FEFBA8}" presName="Subtitle" presStyleLbl="revTx" presStyleIdx="0" presStyleCnt="6">
        <dgm:presLayoutVars>
          <dgm:chMax val="0"/>
          <dgm:bulletEnabled/>
        </dgm:presLayoutVars>
      </dgm:prSet>
      <dgm:spPr/>
    </dgm:pt>
    <dgm:pt modelId="{D95CAC90-9CAA-4A18-8850-B5E258A434D1}" type="pres">
      <dgm:prSet presAssocID="{97D2A180-57EA-40AB-9FF5-61A0B4FEFBA8}" presName="Description" presStyleLbl="revTx" presStyleIdx="1" presStyleCnt="6">
        <dgm:presLayoutVars>
          <dgm:bulletEnabled/>
        </dgm:presLayoutVars>
      </dgm:prSet>
      <dgm:spPr/>
    </dgm:pt>
    <dgm:pt modelId="{0405BEE8-9FF9-4DA2-88C8-937AE4349611}" type="pres">
      <dgm:prSet presAssocID="{094C995B-0516-47FA-978C-189A03102169}" presName="sibTrans" presStyleLbl="sibTrans2D1" presStyleIdx="0" presStyleCnt="0"/>
      <dgm:spPr/>
    </dgm:pt>
    <dgm:pt modelId="{565D04D0-3E7E-42DF-B3EC-29E33C3113E3}" type="pres">
      <dgm:prSet presAssocID="{26BD9FF9-799F-4668-8974-A3A52F381D09}" presName="Composite" presStyleCnt="0"/>
      <dgm:spPr/>
    </dgm:pt>
    <dgm:pt modelId="{C9C8E0F7-D8E7-46AA-AC69-45443792D985}" type="pres">
      <dgm:prSet presAssocID="{26BD9FF9-799F-4668-8974-A3A52F381D09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4"/>
          <a:stretch/>
        </a:blipFill>
      </dgm:spPr>
      <dgm:extLst>
        <a:ext uri="{E40237B7-FDA0-4F09-8148-C483321AD2D9}">
          <dgm14:cNvPr xmlns:dgm14="http://schemas.microsoft.com/office/drawing/2010/diagram" id="0" name="" descr="Vista de ángulo bajo de la esquina del edificio contra el cielo azul claro"/>
        </a:ext>
      </dgm:extLst>
    </dgm:pt>
    <dgm:pt modelId="{85F6F157-BEC2-4919-8361-DD0B3ECAD665}" type="pres">
      <dgm:prSet presAssocID="{26BD9FF9-799F-4668-8974-A3A52F381D09}" presName="Subtitle" presStyleLbl="revTx" presStyleIdx="2" presStyleCnt="6">
        <dgm:presLayoutVars>
          <dgm:chMax val="0"/>
          <dgm:bulletEnabled/>
        </dgm:presLayoutVars>
      </dgm:prSet>
      <dgm:spPr/>
    </dgm:pt>
    <dgm:pt modelId="{6411155B-42D8-492F-8D95-B4DE5AC8D2C5}" type="pres">
      <dgm:prSet presAssocID="{26BD9FF9-799F-4668-8974-A3A52F381D09}" presName="Description" presStyleLbl="revTx" presStyleIdx="3" presStyleCnt="6">
        <dgm:presLayoutVars>
          <dgm:bulletEnabled/>
        </dgm:presLayoutVars>
      </dgm:prSet>
      <dgm:spPr/>
    </dgm:pt>
    <dgm:pt modelId="{39826BD8-0981-494D-82E0-021E318FF715}" type="pres">
      <dgm:prSet presAssocID="{E355A2B0-9AE3-41B0-B0DA-3C8A615C0C6B}" presName="sibTrans" presStyleLbl="sibTrans2D1" presStyleIdx="0" presStyleCnt="0"/>
      <dgm:spPr/>
    </dgm:pt>
    <dgm:pt modelId="{DC48A960-F22B-4A6B-B36E-96AB3180400C}" type="pres">
      <dgm:prSet presAssocID="{3A5BB790-3E34-4967-9699-BA2F092FDB31}" presName="Composite" presStyleCnt="0"/>
      <dgm:spPr/>
    </dgm:pt>
    <dgm:pt modelId="{CEB5ECB4-F26E-46E7-84F3-C3217A45A80A}" type="pres">
      <dgm:prSet presAssocID="{3A5BB790-3E34-4967-9699-BA2F092FDB31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3" r="16790" b="4"/>
          <a:stretch/>
        </a:blipFill>
      </dgm:spPr>
      <dgm:extLst>
        <a:ext uri="{E40237B7-FDA0-4F09-8148-C483321AD2D9}">
          <dgm14:cNvPr xmlns:dgm14="http://schemas.microsoft.com/office/drawing/2010/diagram" id="0" name="" descr="Lupa, Negocios, Investigación, Bolsa y Mercado de Valores, Datos"/>
        </a:ext>
      </dgm:extLst>
    </dgm:pt>
    <dgm:pt modelId="{66A7FE61-F1EB-436D-B4E3-B3F003505520}" type="pres">
      <dgm:prSet presAssocID="{3A5BB790-3E34-4967-9699-BA2F092FDB31}" presName="Subtitle" presStyleLbl="revTx" presStyleIdx="4" presStyleCnt="6">
        <dgm:presLayoutVars>
          <dgm:chMax val="0"/>
          <dgm:bulletEnabled/>
        </dgm:presLayoutVars>
      </dgm:prSet>
      <dgm:spPr/>
    </dgm:pt>
    <dgm:pt modelId="{B2553616-C1FC-42CD-9F1F-00F131EF7031}" type="pres">
      <dgm:prSet presAssocID="{3A5BB790-3E34-4967-9699-BA2F092FDB31}" presName="Description" presStyleLbl="revTx" presStyleIdx="5" presStyleCnt="6">
        <dgm:presLayoutVars>
          <dgm:bulletEnabled/>
        </dgm:presLayoutVars>
      </dgm:prSet>
      <dgm:spPr/>
    </dgm:pt>
  </dgm:ptLst>
  <dgm:cxnLst>
    <dgm:cxn modelId="{EDB4C506-D952-402A-A9D2-BD269DDB71C2}" type="presOf" srcId="{8D2D6852-3A22-49D4-A405-DE96738B772F}" destId="{D95CAC90-9CAA-4A18-8850-B5E258A434D1}" srcOrd="0" destOrd="0" presId="urn:microsoft.com/office/officeart/2024/3/layout/verticalVisualTextBlock1"/>
    <dgm:cxn modelId="{271AAD6A-0899-48E5-A9EB-F8471B54FDB5}" type="presOf" srcId="{E355A2B0-9AE3-41B0-B0DA-3C8A615C0C6B}" destId="{39826BD8-0981-494D-82E0-021E318FF715}" srcOrd="0" destOrd="0" presId="urn:microsoft.com/office/officeart/2024/3/layout/verticalVisualTextBlock1"/>
    <dgm:cxn modelId="{6F0E7B84-C693-48D6-BA63-357027C8DA65}" srcId="{97D2A180-57EA-40AB-9FF5-61A0B4FEFBA8}" destId="{8D2D6852-3A22-49D4-A405-DE96738B772F}" srcOrd="0" destOrd="0" parTransId="{61CA58EE-42A1-49A2-8870-E0685566130C}" sibTransId="{68E115EC-35A3-4EBD-9E77-20CA91850F67}"/>
    <dgm:cxn modelId="{3BCCE987-9E65-47A6-8264-6399181FFCB8}" srcId="{26BD9FF9-799F-4668-8974-A3A52F381D09}" destId="{B9FE7A72-9B17-4344-926B-CBF2D04A4364}" srcOrd="0" destOrd="0" parTransId="{B3E57392-23A4-4BC7-9609-DA7C6D850BE0}" sibTransId="{EFCC9A09-3776-4C30-AF4B-EF6AC996F049}"/>
    <dgm:cxn modelId="{0EEC4AA7-77F0-40E0-B876-70B4F7AA93B3}" type="presOf" srcId="{6D5AF988-FCE7-4977-B660-9292B5895419}" destId="{B2553616-C1FC-42CD-9F1F-00F131EF7031}" srcOrd="0" destOrd="0" presId="urn:microsoft.com/office/officeart/2024/3/layout/verticalVisualTextBlock1"/>
    <dgm:cxn modelId="{AE3698AC-9BBA-48D1-83DF-9882A135388C}" srcId="{78B9F44D-1111-459B-A197-E4D8DF58A2AC}" destId="{3A5BB790-3E34-4967-9699-BA2F092FDB31}" srcOrd="2" destOrd="0" parTransId="{5D537CCA-994B-4D53-AF38-E79EA5204304}" sibTransId="{91FB2D6F-AC34-40DD-B061-4851B51785A1}"/>
    <dgm:cxn modelId="{558408AD-CF25-47DA-9F31-40B2D4A77D6A}" srcId="{78B9F44D-1111-459B-A197-E4D8DF58A2AC}" destId="{26BD9FF9-799F-4668-8974-A3A52F381D09}" srcOrd="1" destOrd="0" parTransId="{39F357BB-635D-4796-9A1D-479A6EF406E2}" sibTransId="{E355A2B0-9AE3-41B0-B0DA-3C8A615C0C6B}"/>
    <dgm:cxn modelId="{64C7BEAE-ED31-404B-B406-9A4486CA2B3E}" type="presOf" srcId="{3A5BB790-3E34-4967-9699-BA2F092FDB31}" destId="{66A7FE61-F1EB-436D-B4E3-B3F003505520}" srcOrd="0" destOrd="0" presId="urn:microsoft.com/office/officeart/2024/3/layout/verticalVisualTextBlock1"/>
    <dgm:cxn modelId="{240263B4-78B6-4213-AA78-3A120589FD10}" type="presOf" srcId="{78B9F44D-1111-459B-A197-E4D8DF58A2AC}" destId="{7BF01FF7-6B18-4329-8CD9-B24A4B15DB16}" srcOrd="0" destOrd="0" presId="urn:microsoft.com/office/officeart/2024/3/layout/verticalVisualTextBlock1"/>
    <dgm:cxn modelId="{17FD21C3-F397-457C-AA28-CC7A6F94C827}" type="presOf" srcId="{26BD9FF9-799F-4668-8974-A3A52F381D09}" destId="{85F6F157-BEC2-4919-8361-DD0B3ECAD665}" srcOrd="0" destOrd="0" presId="urn:microsoft.com/office/officeart/2024/3/layout/verticalVisualTextBlock1"/>
    <dgm:cxn modelId="{D834BBC3-B14C-46FE-A9ED-ABE73DA6D772}" type="presOf" srcId="{094C995B-0516-47FA-978C-189A03102169}" destId="{0405BEE8-9FF9-4DA2-88C8-937AE4349611}" srcOrd="0" destOrd="0" presId="urn:microsoft.com/office/officeart/2024/3/layout/verticalVisualTextBlock1"/>
    <dgm:cxn modelId="{124D7CCF-2125-4DE1-B3B3-BF57D1A67391}" srcId="{78B9F44D-1111-459B-A197-E4D8DF58A2AC}" destId="{97D2A180-57EA-40AB-9FF5-61A0B4FEFBA8}" srcOrd="0" destOrd="0" parTransId="{CDFF5DBA-6124-48E9-8BCC-85915AB71FDE}" sibTransId="{094C995B-0516-47FA-978C-189A03102169}"/>
    <dgm:cxn modelId="{B122CBE4-26F6-4E5B-AB72-FDD81B718941}" type="presOf" srcId="{B9FE7A72-9B17-4344-926B-CBF2D04A4364}" destId="{6411155B-42D8-492F-8D95-B4DE5AC8D2C5}" srcOrd="0" destOrd="0" presId="urn:microsoft.com/office/officeart/2024/3/layout/verticalVisualTextBlock1"/>
    <dgm:cxn modelId="{2CDB36E7-F8AE-4FDD-ADC3-27A6E070787B}" srcId="{3A5BB790-3E34-4967-9699-BA2F092FDB31}" destId="{6D5AF988-FCE7-4977-B660-9292B5895419}" srcOrd="0" destOrd="0" parTransId="{90EC3ABB-6017-4ED9-ABA3-79BC844F1662}" sibTransId="{DC0BD950-0DCC-47BB-B73B-FEF1DF3E03EF}"/>
    <dgm:cxn modelId="{74736DED-5405-4A8B-972F-7A70E60DB814}" type="presOf" srcId="{97D2A180-57EA-40AB-9FF5-61A0B4FEFBA8}" destId="{27F6C7E5-F34A-4CA3-9074-1EB5E70E566F}" srcOrd="0" destOrd="0" presId="urn:microsoft.com/office/officeart/2024/3/layout/verticalVisualTextBlock1"/>
    <dgm:cxn modelId="{477A10EE-A581-4DE8-A242-C30C131DD108}" type="presParOf" srcId="{7BF01FF7-6B18-4329-8CD9-B24A4B15DB16}" destId="{1D24F317-FC8F-46D0-95F7-E261251554E6}" srcOrd="0" destOrd="0" presId="urn:microsoft.com/office/officeart/2024/3/layout/verticalVisualTextBlock1"/>
    <dgm:cxn modelId="{16ECDE0C-F068-4430-A32E-750696177E29}" type="presParOf" srcId="{1D24F317-FC8F-46D0-95F7-E261251554E6}" destId="{441FA34B-A823-4D17-B2CB-CDDE0BE8F56A}" srcOrd="0" destOrd="0" presId="urn:microsoft.com/office/officeart/2024/3/layout/verticalVisualTextBlock1"/>
    <dgm:cxn modelId="{4B52AFF6-703A-4E3E-B097-9807F4D3BD76}" type="presParOf" srcId="{1D24F317-FC8F-46D0-95F7-E261251554E6}" destId="{27F6C7E5-F34A-4CA3-9074-1EB5E70E566F}" srcOrd="1" destOrd="0" presId="urn:microsoft.com/office/officeart/2024/3/layout/verticalVisualTextBlock1"/>
    <dgm:cxn modelId="{CD9C0D9C-5F8C-4A9E-82D6-152C5C413743}" type="presParOf" srcId="{1D24F317-FC8F-46D0-95F7-E261251554E6}" destId="{D95CAC90-9CAA-4A18-8850-B5E258A434D1}" srcOrd="2" destOrd="0" presId="urn:microsoft.com/office/officeart/2024/3/layout/verticalVisualTextBlock1"/>
    <dgm:cxn modelId="{56574470-425F-4534-AC19-E18063683BF3}" type="presParOf" srcId="{7BF01FF7-6B18-4329-8CD9-B24A4B15DB16}" destId="{0405BEE8-9FF9-4DA2-88C8-937AE4349611}" srcOrd="1" destOrd="0" presId="urn:microsoft.com/office/officeart/2024/3/layout/verticalVisualTextBlock1"/>
    <dgm:cxn modelId="{B048187C-EC1C-4BDA-8007-829DE78AE099}" type="presParOf" srcId="{7BF01FF7-6B18-4329-8CD9-B24A4B15DB16}" destId="{565D04D0-3E7E-42DF-B3EC-29E33C3113E3}" srcOrd="2" destOrd="0" presId="urn:microsoft.com/office/officeart/2024/3/layout/verticalVisualTextBlock1"/>
    <dgm:cxn modelId="{92E78FC9-F4A2-46E4-95B7-836049B8F10C}" type="presParOf" srcId="{565D04D0-3E7E-42DF-B3EC-29E33C3113E3}" destId="{C9C8E0F7-D8E7-46AA-AC69-45443792D985}" srcOrd="0" destOrd="0" presId="urn:microsoft.com/office/officeart/2024/3/layout/verticalVisualTextBlock1"/>
    <dgm:cxn modelId="{1D06F0FD-8888-4902-B6CE-2F44CD2E3CD3}" type="presParOf" srcId="{565D04D0-3E7E-42DF-B3EC-29E33C3113E3}" destId="{85F6F157-BEC2-4919-8361-DD0B3ECAD665}" srcOrd="1" destOrd="0" presId="urn:microsoft.com/office/officeart/2024/3/layout/verticalVisualTextBlock1"/>
    <dgm:cxn modelId="{6DF9774C-E79E-4871-9D17-53473E09E6D8}" type="presParOf" srcId="{565D04D0-3E7E-42DF-B3EC-29E33C3113E3}" destId="{6411155B-42D8-492F-8D95-B4DE5AC8D2C5}" srcOrd="2" destOrd="0" presId="urn:microsoft.com/office/officeart/2024/3/layout/verticalVisualTextBlock1"/>
    <dgm:cxn modelId="{97AC9F3D-CFB8-4ECB-814E-A9658C62C347}" type="presParOf" srcId="{7BF01FF7-6B18-4329-8CD9-B24A4B15DB16}" destId="{39826BD8-0981-494D-82E0-021E318FF715}" srcOrd="3" destOrd="0" presId="urn:microsoft.com/office/officeart/2024/3/layout/verticalVisualTextBlock1"/>
    <dgm:cxn modelId="{BE9E3829-546D-4149-B464-47D7F7B8D9FA}" type="presParOf" srcId="{7BF01FF7-6B18-4329-8CD9-B24A4B15DB16}" destId="{DC48A960-F22B-4A6B-B36E-96AB3180400C}" srcOrd="4" destOrd="0" presId="urn:microsoft.com/office/officeart/2024/3/layout/verticalVisualTextBlock1"/>
    <dgm:cxn modelId="{B5B5DDEA-075E-4D01-91FF-8444F50BDBA1}" type="presParOf" srcId="{DC48A960-F22B-4A6B-B36E-96AB3180400C}" destId="{CEB5ECB4-F26E-46E7-84F3-C3217A45A80A}" srcOrd="0" destOrd="0" presId="urn:microsoft.com/office/officeart/2024/3/layout/verticalVisualTextBlock1"/>
    <dgm:cxn modelId="{68BEDA25-4255-49C9-95F0-C49E537018E1}" type="presParOf" srcId="{DC48A960-F22B-4A6B-B36E-96AB3180400C}" destId="{66A7FE61-F1EB-436D-B4E3-B3F003505520}" srcOrd="1" destOrd="0" presId="urn:microsoft.com/office/officeart/2024/3/layout/verticalVisualTextBlock1"/>
    <dgm:cxn modelId="{618A1E15-51F6-44AE-8832-6B1073EDBA4C}" type="presParOf" srcId="{DC48A960-F22B-4A6B-B36E-96AB3180400C}" destId="{B2553616-C1FC-42CD-9F1F-00F131EF7031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CFA4C3-3DC6-45E1-BA42-6C78DCDF53E1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5E037F-6FED-45F5-AD06-11624900F4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Complejidad del Proceso de Exportación</a:t>
          </a:r>
          <a:endParaRPr lang="en-US"/>
        </a:p>
      </dgm:t>
    </dgm:pt>
    <dgm:pt modelId="{8EBC3C19-2782-4080-A5A7-AE78D5E77C3F}" type="parTrans" cxnId="{20FF1FE7-6D01-4C56-A20B-DAC5058DD859}">
      <dgm:prSet/>
      <dgm:spPr/>
      <dgm:t>
        <a:bodyPr/>
        <a:lstStyle/>
        <a:p>
          <a:endParaRPr lang="en-US"/>
        </a:p>
      </dgm:t>
    </dgm:pt>
    <dgm:pt modelId="{8E61ACF9-D65E-48B4-AFF7-3C82E07EB397}" type="sibTrans" cxnId="{20FF1FE7-6D01-4C56-A20B-DAC5058DD85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AF8729A-424F-4EF4-B9C8-0B98D02DFA9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El proceso de exportación implica varios pasos que requieren atención cuidadosa a los detalles y cumplimiento de regulaciones específicas.</a:t>
          </a:r>
          <a:endParaRPr lang="en-US"/>
        </a:p>
      </dgm:t>
    </dgm:pt>
    <dgm:pt modelId="{27CC999D-51CC-4B36-98F7-ECE47C75D91A}" type="parTrans" cxnId="{A8EF547F-87C8-4B74-ADFD-5D0CC43F312D}">
      <dgm:prSet/>
      <dgm:spPr/>
      <dgm:t>
        <a:bodyPr/>
        <a:lstStyle/>
        <a:p>
          <a:endParaRPr lang="en-US"/>
        </a:p>
      </dgm:t>
    </dgm:pt>
    <dgm:pt modelId="{2AB4A1AA-E7EC-45BB-9791-6DF09C030AF1}" type="sibTrans" cxnId="{A8EF547F-87C8-4B74-ADFD-5D0CC43F312D}">
      <dgm:prSet/>
      <dgm:spPr/>
      <dgm:t>
        <a:bodyPr/>
        <a:lstStyle/>
        <a:p>
          <a:endParaRPr lang="en-US"/>
        </a:p>
      </dgm:t>
    </dgm:pt>
    <dgm:pt modelId="{E209518D-AB76-4A4A-B45F-A2CD0882C3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Investigación y Cumplimiento</a:t>
          </a:r>
          <a:endParaRPr lang="en-US"/>
        </a:p>
      </dgm:t>
    </dgm:pt>
    <dgm:pt modelId="{5D73A72D-5F4A-4D45-83F0-45949E686C61}" type="parTrans" cxnId="{966B5E23-666D-41B3-A997-575D6428C4CE}">
      <dgm:prSet/>
      <dgm:spPr/>
      <dgm:t>
        <a:bodyPr/>
        <a:lstStyle/>
        <a:p>
          <a:endParaRPr lang="en-US"/>
        </a:p>
      </dgm:t>
    </dgm:pt>
    <dgm:pt modelId="{FA162ABD-C067-4524-AC7B-83C2DEAF85C1}" type="sibTrans" cxnId="{966B5E23-666D-41B3-A997-575D6428C4C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A474C77-E61B-41A1-9CA0-EC3B14B41238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Realizar una investigación exhaustiva y cumplir con las regulaciones es fundamental para el éxito en el mercado internacional.</a:t>
          </a:r>
          <a:endParaRPr lang="en-US"/>
        </a:p>
      </dgm:t>
    </dgm:pt>
    <dgm:pt modelId="{4D56A7AC-9723-47B1-A47F-A75AE150E6EA}" type="parTrans" cxnId="{4F2EC3BE-0B5D-42BD-B2D8-413C2313934C}">
      <dgm:prSet/>
      <dgm:spPr/>
      <dgm:t>
        <a:bodyPr/>
        <a:lstStyle/>
        <a:p>
          <a:endParaRPr lang="en-US"/>
        </a:p>
      </dgm:t>
    </dgm:pt>
    <dgm:pt modelId="{E9590A1A-4152-48BD-9016-D2F796A457EE}" type="sibTrans" cxnId="{4F2EC3BE-0B5D-42BD-B2D8-413C2313934C}">
      <dgm:prSet/>
      <dgm:spPr/>
      <dgm:t>
        <a:bodyPr/>
        <a:lstStyle/>
        <a:p>
          <a:endParaRPr lang="en-US"/>
        </a:p>
      </dgm:t>
    </dgm:pt>
    <dgm:pt modelId="{48AB294F-382C-45EA-9407-1C40F952C74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Estrategia de Marketing</a:t>
          </a:r>
          <a:endParaRPr lang="en-US"/>
        </a:p>
      </dgm:t>
    </dgm:pt>
    <dgm:pt modelId="{D6DE46A7-3197-40D8-BE1A-754162F06B56}" type="parTrans" cxnId="{18D58179-440F-43DB-A1EB-10CDC3483547}">
      <dgm:prSet/>
      <dgm:spPr/>
      <dgm:t>
        <a:bodyPr/>
        <a:lstStyle/>
        <a:p>
          <a:endParaRPr lang="en-US"/>
        </a:p>
      </dgm:t>
    </dgm:pt>
    <dgm:pt modelId="{6EDE6D81-BEFC-4543-8942-A8BCDF9D5E14}" type="sibTrans" cxnId="{18D58179-440F-43DB-A1EB-10CDC3483547}">
      <dgm:prSet/>
      <dgm:spPr/>
      <dgm:t>
        <a:bodyPr/>
        <a:lstStyle/>
        <a:p>
          <a:endParaRPr lang="en-US"/>
        </a:p>
      </dgm:t>
    </dgm:pt>
    <dgm:pt modelId="{3572B3A4-0BB7-41F8-8B25-A9534EB2C03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Una buena estrategia de marketing permite a las empresas expandir su alcance y captar nuevas oportunidades en el mercado global.</a:t>
          </a:r>
          <a:endParaRPr lang="en-US"/>
        </a:p>
      </dgm:t>
    </dgm:pt>
    <dgm:pt modelId="{50739134-833A-4DA7-9292-4DEDCC6906A4}" type="parTrans" cxnId="{6947AF88-5FA0-4823-B3EF-11188CDFBDC0}">
      <dgm:prSet/>
      <dgm:spPr/>
      <dgm:t>
        <a:bodyPr/>
        <a:lstStyle/>
        <a:p>
          <a:endParaRPr lang="en-US"/>
        </a:p>
      </dgm:t>
    </dgm:pt>
    <dgm:pt modelId="{D152A1A9-46C8-4405-A48C-99B49073742D}" type="sibTrans" cxnId="{6947AF88-5FA0-4823-B3EF-11188CDFBDC0}">
      <dgm:prSet/>
      <dgm:spPr/>
      <dgm:t>
        <a:bodyPr/>
        <a:lstStyle/>
        <a:p>
          <a:endParaRPr lang="en-US"/>
        </a:p>
      </dgm:t>
    </dgm:pt>
    <dgm:pt modelId="{7AA25D4F-469E-43AA-A38C-534A3D7A01AE}" type="pres">
      <dgm:prSet presAssocID="{3ACFA4C3-3DC6-45E1-BA42-6C78DCDF53E1}" presName="Name0" presStyleCnt="0">
        <dgm:presLayoutVars>
          <dgm:dir/>
          <dgm:resizeHandles val="exact"/>
        </dgm:presLayoutVars>
      </dgm:prSet>
      <dgm:spPr/>
    </dgm:pt>
    <dgm:pt modelId="{ACE7A5A4-E7ED-4837-89BB-B55A1768B35A}" type="pres">
      <dgm:prSet presAssocID="{7F5E037F-6FED-45F5-AD06-11624900F40C}" presName="compNode" presStyleCnt="0"/>
      <dgm:spPr/>
    </dgm:pt>
    <dgm:pt modelId="{B3593EDD-9817-4137-8422-55C0E9BB6AD5}" type="pres">
      <dgm:prSet presAssocID="{7F5E037F-6FED-45F5-AD06-11624900F40C}" presName="pictRect" presStyleLbl="revTx" presStyleIdx="0" presStyleCnt="6">
        <dgm:presLayoutVars>
          <dgm:chMax val="0"/>
          <dgm:bulletEnabled/>
        </dgm:presLayoutVars>
      </dgm:prSet>
      <dgm:spPr/>
    </dgm:pt>
    <dgm:pt modelId="{07CA1EDB-CF63-497D-8987-E7668ABAF9AB}" type="pres">
      <dgm:prSet presAssocID="{7F5E037F-6FED-45F5-AD06-11624900F40C}" presName="textRect" presStyleLbl="revTx" presStyleIdx="1" presStyleCnt="6">
        <dgm:presLayoutVars>
          <dgm:bulletEnabled/>
        </dgm:presLayoutVars>
      </dgm:prSet>
      <dgm:spPr/>
    </dgm:pt>
    <dgm:pt modelId="{B597423F-C2D0-4FEA-8CE1-36E120CA4D30}" type="pres">
      <dgm:prSet presAssocID="{8E61ACF9-D65E-48B4-AFF7-3C82E07EB397}" presName="sibTrans" presStyleLbl="sibTrans2D1" presStyleIdx="0" presStyleCnt="0"/>
      <dgm:spPr/>
    </dgm:pt>
    <dgm:pt modelId="{957A492C-EDD3-49BC-85D5-DD7A5BFD33C1}" type="pres">
      <dgm:prSet presAssocID="{E209518D-AB76-4A4A-B45F-A2CD0882C3E3}" presName="compNode" presStyleCnt="0"/>
      <dgm:spPr/>
    </dgm:pt>
    <dgm:pt modelId="{F9110CBC-644D-4C51-9339-7B4BD865EC83}" type="pres">
      <dgm:prSet presAssocID="{E209518D-AB76-4A4A-B45F-A2CD0882C3E3}" presName="pictRect" presStyleLbl="revTx" presStyleIdx="2" presStyleCnt="6">
        <dgm:presLayoutVars>
          <dgm:chMax val="0"/>
          <dgm:bulletEnabled/>
        </dgm:presLayoutVars>
      </dgm:prSet>
      <dgm:spPr/>
    </dgm:pt>
    <dgm:pt modelId="{FE1090AC-8BC9-4141-8ADB-563FD9D25583}" type="pres">
      <dgm:prSet presAssocID="{E209518D-AB76-4A4A-B45F-A2CD0882C3E3}" presName="textRect" presStyleLbl="revTx" presStyleIdx="3" presStyleCnt="6">
        <dgm:presLayoutVars>
          <dgm:bulletEnabled/>
        </dgm:presLayoutVars>
      </dgm:prSet>
      <dgm:spPr/>
    </dgm:pt>
    <dgm:pt modelId="{F92ECBA0-77B2-4C03-A5C8-4E90F898CD69}" type="pres">
      <dgm:prSet presAssocID="{FA162ABD-C067-4524-AC7B-83C2DEAF85C1}" presName="sibTrans" presStyleLbl="sibTrans2D1" presStyleIdx="0" presStyleCnt="0"/>
      <dgm:spPr/>
    </dgm:pt>
    <dgm:pt modelId="{E6E06314-18D2-4682-8B3A-8D76C448CE87}" type="pres">
      <dgm:prSet presAssocID="{48AB294F-382C-45EA-9407-1C40F952C748}" presName="compNode" presStyleCnt="0"/>
      <dgm:spPr/>
    </dgm:pt>
    <dgm:pt modelId="{0CF743DC-C72A-4021-A95D-5C543727A519}" type="pres">
      <dgm:prSet presAssocID="{48AB294F-382C-45EA-9407-1C40F952C748}" presName="pictRect" presStyleLbl="revTx" presStyleIdx="4" presStyleCnt="6">
        <dgm:presLayoutVars>
          <dgm:chMax val="0"/>
          <dgm:bulletEnabled/>
        </dgm:presLayoutVars>
      </dgm:prSet>
      <dgm:spPr/>
    </dgm:pt>
    <dgm:pt modelId="{82A3F5FB-214F-48A1-8548-DB50DCC14267}" type="pres">
      <dgm:prSet presAssocID="{48AB294F-382C-45EA-9407-1C40F952C748}" presName="textRect" presStyleLbl="revTx" presStyleIdx="5" presStyleCnt="6">
        <dgm:presLayoutVars>
          <dgm:bulletEnabled/>
        </dgm:presLayoutVars>
      </dgm:prSet>
      <dgm:spPr/>
    </dgm:pt>
  </dgm:ptLst>
  <dgm:cxnLst>
    <dgm:cxn modelId="{3EC05F12-9D72-425E-83E3-5E4378E1363C}" type="presOf" srcId="{3572B3A4-0BB7-41F8-8B25-A9534EB2C032}" destId="{82A3F5FB-214F-48A1-8548-DB50DCC14267}" srcOrd="0" destOrd="0" presId="urn:microsoft.com/office/officeart/2024/3/layout/hArchList1"/>
    <dgm:cxn modelId="{966B5E23-666D-41B3-A997-575D6428C4CE}" srcId="{3ACFA4C3-3DC6-45E1-BA42-6C78DCDF53E1}" destId="{E209518D-AB76-4A4A-B45F-A2CD0882C3E3}" srcOrd="1" destOrd="0" parTransId="{5D73A72D-5F4A-4D45-83F0-45949E686C61}" sibTransId="{FA162ABD-C067-4524-AC7B-83C2DEAF85C1}"/>
    <dgm:cxn modelId="{2B35AA29-0615-417D-BEFC-F9C1039B85FB}" type="presOf" srcId="{DAF8729A-424F-4EF4-B9C8-0B98D02DFA94}" destId="{07CA1EDB-CF63-497D-8987-E7668ABAF9AB}" srcOrd="0" destOrd="0" presId="urn:microsoft.com/office/officeart/2024/3/layout/hArchList1"/>
    <dgm:cxn modelId="{A5D2156A-035B-44A1-8B3F-7582955A89F7}" type="presOf" srcId="{7F5E037F-6FED-45F5-AD06-11624900F40C}" destId="{B3593EDD-9817-4137-8422-55C0E9BB6AD5}" srcOrd="0" destOrd="0" presId="urn:microsoft.com/office/officeart/2024/3/layout/hArchList1"/>
    <dgm:cxn modelId="{DCB7AC6A-CE1B-4D92-9B7E-38A55A98FC83}" type="presOf" srcId="{3ACFA4C3-3DC6-45E1-BA42-6C78DCDF53E1}" destId="{7AA25D4F-469E-43AA-A38C-534A3D7A01AE}" srcOrd="0" destOrd="0" presId="urn:microsoft.com/office/officeart/2024/3/layout/hArchList1"/>
    <dgm:cxn modelId="{18D58179-440F-43DB-A1EB-10CDC3483547}" srcId="{3ACFA4C3-3DC6-45E1-BA42-6C78DCDF53E1}" destId="{48AB294F-382C-45EA-9407-1C40F952C748}" srcOrd="2" destOrd="0" parTransId="{D6DE46A7-3197-40D8-BE1A-754162F06B56}" sibTransId="{6EDE6D81-BEFC-4543-8942-A8BCDF9D5E14}"/>
    <dgm:cxn modelId="{A8EF547F-87C8-4B74-ADFD-5D0CC43F312D}" srcId="{7F5E037F-6FED-45F5-AD06-11624900F40C}" destId="{DAF8729A-424F-4EF4-B9C8-0B98D02DFA94}" srcOrd="0" destOrd="0" parTransId="{27CC999D-51CC-4B36-98F7-ECE47C75D91A}" sibTransId="{2AB4A1AA-E7EC-45BB-9791-6DF09C030AF1}"/>
    <dgm:cxn modelId="{6947AF88-5FA0-4823-B3EF-11188CDFBDC0}" srcId="{48AB294F-382C-45EA-9407-1C40F952C748}" destId="{3572B3A4-0BB7-41F8-8B25-A9534EB2C032}" srcOrd="0" destOrd="0" parTransId="{50739134-833A-4DA7-9292-4DEDCC6906A4}" sibTransId="{D152A1A9-46C8-4405-A48C-99B49073742D}"/>
    <dgm:cxn modelId="{E26D4D8D-6930-46A7-9ED4-9BC7F61D39D2}" type="presOf" srcId="{E209518D-AB76-4A4A-B45F-A2CD0882C3E3}" destId="{F9110CBC-644D-4C51-9339-7B4BD865EC83}" srcOrd="0" destOrd="0" presId="urn:microsoft.com/office/officeart/2024/3/layout/hArchList1"/>
    <dgm:cxn modelId="{EDC8019C-666D-4716-95F8-322E85A81272}" type="presOf" srcId="{FA162ABD-C067-4524-AC7B-83C2DEAF85C1}" destId="{F92ECBA0-77B2-4C03-A5C8-4E90F898CD69}" srcOrd="0" destOrd="0" presId="urn:microsoft.com/office/officeart/2024/3/layout/hArchList1"/>
    <dgm:cxn modelId="{0FAF00A7-D089-49F9-A92B-75CD265E718E}" type="presOf" srcId="{8E61ACF9-D65E-48B4-AFF7-3C82E07EB397}" destId="{B597423F-C2D0-4FEA-8CE1-36E120CA4D30}" srcOrd="0" destOrd="0" presId="urn:microsoft.com/office/officeart/2024/3/layout/hArchList1"/>
    <dgm:cxn modelId="{4F2EC3BE-0B5D-42BD-B2D8-413C2313934C}" srcId="{E209518D-AB76-4A4A-B45F-A2CD0882C3E3}" destId="{CA474C77-E61B-41A1-9CA0-EC3B14B41238}" srcOrd="0" destOrd="0" parTransId="{4D56A7AC-9723-47B1-A47F-A75AE150E6EA}" sibTransId="{E9590A1A-4152-48BD-9016-D2F796A457EE}"/>
    <dgm:cxn modelId="{FD5971CF-38F0-4FF5-AA66-890FE803DD0A}" type="presOf" srcId="{48AB294F-382C-45EA-9407-1C40F952C748}" destId="{0CF743DC-C72A-4021-A95D-5C543727A519}" srcOrd="0" destOrd="0" presId="urn:microsoft.com/office/officeart/2024/3/layout/hArchList1"/>
    <dgm:cxn modelId="{23EE2BD4-D898-4722-8AFD-84076F19091C}" type="presOf" srcId="{CA474C77-E61B-41A1-9CA0-EC3B14B41238}" destId="{FE1090AC-8BC9-4141-8ADB-563FD9D25583}" srcOrd="0" destOrd="0" presId="urn:microsoft.com/office/officeart/2024/3/layout/hArchList1"/>
    <dgm:cxn modelId="{20FF1FE7-6D01-4C56-A20B-DAC5058DD859}" srcId="{3ACFA4C3-3DC6-45E1-BA42-6C78DCDF53E1}" destId="{7F5E037F-6FED-45F5-AD06-11624900F40C}" srcOrd="0" destOrd="0" parTransId="{8EBC3C19-2782-4080-A5A7-AE78D5E77C3F}" sibTransId="{8E61ACF9-D65E-48B4-AFF7-3C82E07EB397}"/>
    <dgm:cxn modelId="{63C0BF1A-0753-4611-A494-7A1749B0E73C}" type="presParOf" srcId="{7AA25D4F-469E-43AA-A38C-534A3D7A01AE}" destId="{ACE7A5A4-E7ED-4837-89BB-B55A1768B35A}" srcOrd="0" destOrd="0" presId="urn:microsoft.com/office/officeart/2024/3/layout/hArchList1"/>
    <dgm:cxn modelId="{0DED2A12-70A9-4DFF-86BB-7A011D9D36F9}" type="presParOf" srcId="{ACE7A5A4-E7ED-4837-89BB-B55A1768B35A}" destId="{B3593EDD-9817-4137-8422-55C0E9BB6AD5}" srcOrd="0" destOrd="0" presId="urn:microsoft.com/office/officeart/2024/3/layout/hArchList1"/>
    <dgm:cxn modelId="{6482AA38-A8BA-49BB-993C-F849F2AF5689}" type="presParOf" srcId="{ACE7A5A4-E7ED-4837-89BB-B55A1768B35A}" destId="{07CA1EDB-CF63-497D-8987-E7668ABAF9AB}" srcOrd="1" destOrd="0" presId="urn:microsoft.com/office/officeart/2024/3/layout/hArchList1"/>
    <dgm:cxn modelId="{40460B33-79C8-4143-9B39-F514AE1C7D15}" type="presParOf" srcId="{7AA25D4F-469E-43AA-A38C-534A3D7A01AE}" destId="{B597423F-C2D0-4FEA-8CE1-36E120CA4D30}" srcOrd="1" destOrd="0" presId="urn:microsoft.com/office/officeart/2024/3/layout/hArchList1"/>
    <dgm:cxn modelId="{EE1C1D1A-D7A2-4EDC-9E99-969260260B4A}" type="presParOf" srcId="{7AA25D4F-469E-43AA-A38C-534A3D7A01AE}" destId="{957A492C-EDD3-49BC-85D5-DD7A5BFD33C1}" srcOrd="2" destOrd="0" presId="urn:microsoft.com/office/officeart/2024/3/layout/hArchList1"/>
    <dgm:cxn modelId="{CE2E9F90-EF11-460F-9FE4-E719246DDBCB}" type="presParOf" srcId="{957A492C-EDD3-49BC-85D5-DD7A5BFD33C1}" destId="{F9110CBC-644D-4C51-9339-7B4BD865EC83}" srcOrd="0" destOrd="0" presId="urn:microsoft.com/office/officeart/2024/3/layout/hArchList1"/>
    <dgm:cxn modelId="{FB3001E3-32A2-4974-AD1B-533FB5A5E407}" type="presParOf" srcId="{957A492C-EDD3-49BC-85D5-DD7A5BFD33C1}" destId="{FE1090AC-8BC9-4141-8ADB-563FD9D25583}" srcOrd="1" destOrd="0" presId="urn:microsoft.com/office/officeart/2024/3/layout/hArchList1"/>
    <dgm:cxn modelId="{E7E33702-AB53-4F5A-82AC-9F556F44069D}" type="presParOf" srcId="{7AA25D4F-469E-43AA-A38C-534A3D7A01AE}" destId="{F92ECBA0-77B2-4C03-A5C8-4E90F898CD69}" srcOrd="3" destOrd="0" presId="urn:microsoft.com/office/officeart/2024/3/layout/hArchList1"/>
    <dgm:cxn modelId="{0E1C10F4-919E-47B9-9FB5-E2CE86725A8E}" type="presParOf" srcId="{7AA25D4F-469E-43AA-A38C-534A3D7A01AE}" destId="{E6E06314-18D2-4682-8B3A-8D76C448CE87}" srcOrd="4" destOrd="0" presId="urn:microsoft.com/office/officeart/2024/3/layout/hArchList1"/>
    <dgm:cxn modelId="{728D5705-064B-4E0C-BD86-8FAB43C6C4F4}" type="presParOf" srcId="{E6E06314-18D2-4682-8B3A-8D76C448CE87}" destId="{0CF743DC-C72A-4021-A95D-5C543727A519}" srcOrd="0" destOrd="0" presId="urn:microsoft.com/office/officeart/2024/3/layout/hArchList1"/>
    <dgm:cxn modelId="{7C3BB371-8FC5-4C7B-8576-50AA95FB56C1}" type="presParOf" srcId="{E6E06314-18D2-4682-8B3A-8D76C448CE87}" destId="{82A3F5FB-214F-48A1-8548-DB50DCC14267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DF08B-FA82-4AD3-BE91-A42A0C2ECCE3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8AD30-2695-4F78-96CB-9F496365F21E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Importancia de la Documentación</a:t>
          </a:r>
        </a:p>
      </dsp:txBody>
      <dsp:txXfrm>
        <a:off x="1860960" y="0"/>
        <a:ext cx="5170775" cy="346241"/>
      </dsp:txXfrm>
    </dsp:sp>
    <dsp:sp modelId="{70BA8FA7-3873-4F5B-A6CC-A337CE317A3A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documentación adecuada es fundamental para garantizar un proceso de exportación sin inconvenientes y cumplimiento legal.</a:t>
          </a:r>
        </a:p>
      </dsp:txBody>
      <dsp:txXfrm>
        <a:off x="1860960" y="346241"/>
        <a:ext cx="5170775" cy="1334718"/>
      </dsp:txXfrm>
    </dsp:sp>
    <dsp:sp modelId="{0A7651C1-AFAE-44E8-AE8A-467B217CB3E6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-4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6C1628-1810-4CDC-B28D-C050594DC15E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Tipos de Documentos</a:t>
          </a:r>
        </a:p>
      </dsp:txBody>
      <dsp:txXfrm>
        <a:off x="1860960" y="1815436"/>
        <a:ext cx="5170775" cy="346241"/>
      </dsp:txXfrm>
    </dsp:sp>
    <dsp:sp modelId="{532D78EF-8134-43F1-A37B-95690DE97DA5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Los documentos necesarios incluyen facturas comerciales, listas de empaque y certificados de origen, cada uno con un propósito específico.</a:t>
          </a:r>
        </a:p>
      </dsp:txBody>
      <dsp:txXfrm>
        <a:off x="1860960" y="2161678"/>
        <a:ext cx="5170775" cy="1334718"/>
      </dsp:txXfrm>
    </dsp:sp>
    <dsp:sp modelId="{D0E196E2-6D18-475B-872A-6C2AB21382FD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30740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94C0D-E744-44D5-B160-504D98D50E3A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Cumplimiento Normativo</a:t>
          </a:r>
        </a:p>
      </dsp:txBody>
      <dsp:txXfrm>
        <a:off x="1860960" y="3630873"/>
        <a:ext cx="5170775" cy="346241"/>
      </dsp:txXfrm>
    </dsp:sp>
    <dsp:sp modelId="{0CCE9ED8-3D87-4437-80A2-AF47CA2A1F28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Cada documento debe ser preciso y cumplir con las normativas del país receptor para evitar retrasos o problemas en la exportación.</a:t>
          </a:r>
        </a:p>
      </dsp:txBody>
      <dsp:txXfrm>
        <a:off x="1860960" y="3977114"/>
        <a:ext cx="5170775" cy="133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FA34B-A823-4D17-B2CB-CDDE0BE8F56A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17834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6C7E5-F34A-4CA3-9074-1EB5E70E566F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Alianzas con Socios Locales</a:t>
          </a:r>
        </a:p>
      </dsp:txBody>
      <dsp:txXfrm>
        <a:off x="1860960" y="0"/>
        <a:ext cx="5170775" cy="346241"/>
      </dsp:txXfrm>
    </dsp:sp>
    <dsp:sp modelId="{D95CAC90-9CAA-4A18-8850-B5E258A434D1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Formar alianzas estratégicas con socios locales puede facilitar la entrada a nuevos mercados y ofrecer una mejor comprensión cultural y del mercado.</a:t>
          </a:r>
        </a:p>
      </dsp:txBody>
      <dsp:txXfrm>
        <a:off x="1860960" y="346241"/>
        <a:ext cx="5170775" cy="1334718"/>
      </dsp:txXfrm>
    </dsp:sp>
    <dsp:sp modelId="{C9C8E0F7-D8E7-46AA-AC69-45443792D985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F6F157-BEC2-4919-8361-DD0B3ECAD665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Presencia Directa</a:t>
          </a:r>
        </a:p>
      </dsp:txBody>
      <dsp:txXfrm>
        <a:off x="1860960" y="1815436"/>
        <a:ext cx="5170775" cy="346241"/>
      </dsp:txXfrm>
    </dsp:sp>
    <dsp:sp modelId="{6411155B-42D8-492F-8D95-B4DE5AC8D2C5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Establecer una presencia directa en el mercado objetivo permite mayor control sobre la operaciones y una relación más estrecha con los clientes.</a:t>
          </a:r>
        </a:p>
      </dsp:txBody>
      <dsp:txXfrm>
        <a:off x="1860960" y="2161678"/>
        <a:ext cx="5170775" cy="1334718"/>
      </dsp:txXfrm>
    </dsp:sp>
    <dsp:sp modelId="{CEB5ECB4-F26E-46E7-84F3-C3217A45A80A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3" r="16790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7FE61-F1EB-436D-B4E3-B3F003505520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Adaptación a Características del Mercado</a:t>
          </a:r>
        </a:p>
      </dsp:txBody>
      <dsp:txXfrm>
        <a:off x="1860960" y="3630873"/>
        <a:ext cx="5170775" cy="346241"/>
      </dsp:txXfrm>
    </dsp:sp>
    <dsp:sp modelId="{B2553616-C1FC-42CD-9F1F-00F131EF7031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Cada estrategia de entrada debe ser ajustada a las particularidades del mercado local para maximizar la efectividad y el éxito.</a:t>
          </a:r>
        </a:p>
      </dsp:txBody>
      <dsp:txXfrm>
        <a:off x="1860960" y="3977114"/>
        <a:ext cx="5170775" cy="1334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93EDD-9817-4137-8422-55C0E9BB6AD5}">
      <dsp:nvSpPr>
        <dsp:cNvPr id="0" name=""/>
        <dsp:cNvSpPr/>
      </dsp:nvSpPr>
      <dsp:spPr>
        <a:xfrm>
          <a:off x="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Complejidad del Proceso de Exportación</a:t>
          </a:r>
          <a:endParaRPr lang="en-US" sz="1800" kern="1200"/>
        </a:p>
      </dsp:txBody>
      <dsp:txXfrm>
        <a:off x="0" y="0"/>
        <a:ext cx="3486150" cy="600834"/>
      </dsp:txXfrm>
    </dsp:sp>
    <dsp:sp modelId="{07CA1EDB-CF63-497D-8987-E7668ABAF9AB}">
      <dsp:nvSpPr>
        <dsp:cNvPr id="0" name=""/>
        <dsp:cNvSpPr/>
      </dsp:nvSpPr>
      <dsp:spPr>
        <a:xfrm>
          <a:off x="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El proceso de exportación implica varios pasos que requieren atención cuidadosa a los detalles y cumplimiento de regulaciones específicas.</a:t>
          </a:r>
          <a:endParaRPr lang="en-US" sz="1400" kern="1200"/>
        </a:p>
      </dsp:txBody>
      <dsp:txXfrm>
        <a:off x="0" y="600834"/>
        <a:ext cx="3486150" cy="1868045"/>
      </dsp:txXfrm>
    </dsp:sp>
    <dsp:sp modelId="{F9110CBC-644D-4C51-9339-7B4BD865EC83}">
      <dsp:nvSpPr>
        <dsp:cNvPr id="0" name=""/>
        <dsp:cNvSpPr/>
      </dsp:nvSpPr>
      <dsp:spPr>
        <a:xfrm>
          <a:off x="3834765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Investigación y Cumplimiento</a:t>
          </a:r>
          <a:endParaRPr lang="en-US" sz="1800" kern="1200"/>
        </a:p>
      </dsp:txBody>
      <dsp:txXfrm>
        <a:off x="3834765" y="0"/>
        <a:ext cx="3486150" cy="600834"/>
      </dsp:txXfrm>
    </dsp:sp>
    <dsp:sp modelId="{FE1090AC-8BC9-4141-8ADB-563FD9D25583}">
      <dsp:nvSpPr>
        <dsp:cNvPr id="0" name=""/>
        <dsp:cNvSpPr/>
      </dsp:nvSpPr>
      <dsp:spPr>
        <a:xfrm>
          <a:off x="3834765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Realizar una investigación exhaustiva y cumplir con las regulaciones es fundamental para el éxito en el mercado internacional.</a:t>
          </a:r>
          <a:endParaRPr lang="en-US" sz="1400" kern="1200"/>
        </a:p>
      </dsp:txBody>
      <dsp:txXfrm>
        <a:off x="3834765" y="600834"/>
        <a:ext cx="3486150" cy="1868045"/>
      </dsp:txXfrm>
    </dsp:sp>
    <dsp:sp modelId="{0CF743DC-C72A-4021-A95D-5C543727A519}">
      <dsp:nvSpPr>
        <dsp:cNvPr id="0" name=""/>
        <dsp:cNvSpPr/>
      </dsp:nvSpPr>
      <dsp:spPr>
        <a:xfrm>
          <a:off x="766953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Estrategia de Marketing</a:t>
          </a:r>
          <a:endParaRPr lang="en-US" sz="1800" kern="1200"/>
        </a:p>
      </dsp:txBody>
      <dsp:txXfrm>
        <a:off x="7669530" y="0"/>
        <a:ext cx="3486150" cy="600834"/>
      </dsp:txXfrm>
    </dsp:sp>
    <dsp:sp modelId="{82A3F5FB-214F-48A1-8548-DB50DCC14267}">
      <dsp:nvSpPr>
        <dsp:cNvPr id="0" name=""/>
        <dsp:cNvSpPr/>
      </dsp:nvSpPr>
      <dsp:spPr>
        <a:xfrm>
          <a:off x="766953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Una buena estrategia de marketing permite a las empresas expandir su alcance y captar nuevas oportunidades en el mercado global.</a:t>
          </a:r>
          <a:endParaRPr lang="en-US" sz="1400" kern="1200"/>
        </a:p>
      </dsp:txBody>
      <dsp:txXfrm>
        <a:off x="7669530" y="600834"/>
        <a:ext cx="3486150" cy="186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3F2D-872D-4846-BFFF-1153F989A7E5}" type="datetimeFigureOut">
              <a:rPr lang="es-CL" smtClean="0"/>
              <a:t>02-07-2025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4DD0-9AC3-479D-AEBD-5D813C69B9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52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contenido generado por IA puede ser incorrecto.
---
En esta presentación, aprenderemos sobre el proceso de exportación, desde la investigación inicial hasta la venta internacional. Cubriremos cada fase, proporcionando consejos y estrategias para ayudar a los exportadores a tener éxito en el mercado global.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53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documentación adecuada es fundamental para la exportación. Incluye facturas comerciales, listas de empaque y certificados de origen. Cada documento debe ser preciso y cumplir con las normativas del país receptor.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347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Una vez cumplidos los requisitos legales, se debe preparar el producto para la exportación. Esto incluye el empaque, etiquetado y asegurarse de que el producto esté en condiciones óptimas para el transporte.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86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empaque adecuado es crucial para proteger los productos durante el transporte. Debe ser resistente y cumplir con las normas internacionales de empaque para asegurar que los productos lleguen en perfectas condiciones.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3087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etiquetado debe cumplir con las normas del país receptor, incluyendo información sobre ingredientes, advertencias y certificaciones. Un etiquetado incorrecto puede llevar a problemas en la aduana.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394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Antes de exportar, es esencial realizar una inspección y un control de calidad para garantizar que los productos cumplen con los estándares requeridos. Esto ayuda a evitar devoluciones y quejas.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726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La logística y el transporte son elementos claves en el proceso de exportación. Seleccionar el modo adecuado y gestionar eficientemente el transporte puede impactar significativamente en los costos y tiempos de entrega.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584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Hay varios modos de transporte disponibles, incluidos marítimo, aéreo y terrestre. La elección dependerá del tipo de producto, presupuesto y tiempo de entrega requerido.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518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Contar con un proveedor de servicios logísticos confiable es fundamental para asegurar que los productos se transporten de manera eficiente y segura. Evaluar diferentes proveedores ayudará a elegir el mejor para las necesidades específicas.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990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proceso de aduanas puede ser complicado. Es esencial estar preparado y contar con toda la documentación necesaria para la importación y exportación, así como trabajar con agentes de aduanas si es necesario.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0812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Gestionar la financiación y los cobros es crucial para asegurar que las transacciones internacionales sean fluidas. Conocer las opciones disponibles puede ayudar a optimizar el flujo de caja.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Esta guía abarca los pasos esenciales del proceso de exportación. Comenzaremos con la investigación y planificación, abordaremos el cumplimiento legal y regulatorio, y pasaremos a la preparación de productos. Luego, exploraremos la logística de transporte, las opciones de financiación y finalmente, estrategias de marketing y ventas en mercados internacionales.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27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exportadores pueden acceder a diversas opciones de financiación, como créditos y financiamiento de exportación. Estas herramientas son vitales para gestionar la liquidez y facilitar las operaciones comerciales.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45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Es importante establecer métodos seguros para la gestión de pagos internacionales. Esto incluye el uso de cartas de crédito y otros instrumentos que minimicen el riesgo financiero.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8552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Contar con seguros adecuados puede proteger a los exportadores contra pérdidas y daños. Es fundamental evaluar las opciones de seguros disponibles que cubran las transacciones internacionales.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533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Un plan de marketing eficaz es esencial para tener éxito en el mercado internacional. Esto incluye la adaptación de estrategias de marketing y ventas a las particularidades de cada mercado objetivo.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4281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Desarrollar estrategias adecuadas para ingresar a nuevos mercados puede incluir alianzas con socios locales o la creación de una presencia directa. Cada estrategia debe ser adaptada a las características del mercado.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1806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Establecer redes de distribución efectivas es crucial para la venta de productos en el extranjero. Identificar y formar asociaciones con distribuidores locales puede facilitar el acceso al mercado.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2966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promoción efectiva de productos en mercados internacionales requiere comprender y respetar las diferencias culturales. Adaptar el mensaje y la estrategia de marketing puede mejorar la aceptación del producto.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477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proceso de exportación es complejo pero gratificante. Con la investigación adecuada, el cumplimiento de las regulaciones y una buena estrategia de marketing, las empresas pueden expandir su alcance y aprovechar las oportunidades del mercado internacional.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28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La investigación y planificación son fundamentales para cualquier estrategia de exportación exitosa. Es crucial entender el mercado al que se desea exportar y planificar adecuadamente para maximizar las oportunidades de éxito.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34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análisis del mercado es un primer paso vital. Implica investigar tendencias, demanda y competencia en el mercado objetivo. Esto ayudará a identificar oportunidades y riesgos antes de incursionar en un nuevo mercado.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69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No todos los productos son aptos para la exportación. Es crucial identificar aquellos que tienen demanda en el mercado internacional y que se alinean con las capacidades productivas de la empresa.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707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Definir objetivos claros y medibles es esencial para el éxito en la exportación. Esto incluye metas de ventas, crecimiento de mercado y plazos, lo que proporciona un enfoque claro para la operación.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40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cumplimiento con las leyes y regulaciones es esencial para operar internacionalmente. Los exportadores deben estar informados sobre los requisitos legales que afectan su producto y el mercado al que se dirigen.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797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Cada país tiene regulaciones específicas para las exportaciones. Es importante investigarlas y asegurarse de cumplir con todas las normativas para evitar retrasos o sanciones.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993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Dependiendo del producto y el país de destino, puede ser necesario obtener licencias o permisos específicos antes de realizar la exportación. Este proceso puede ser complicado, por lo que es recomendable buscar asesoría.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7E9-1D7A-4D38-A65B-6DC05FD1DF3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70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Imagen 3" descr="Muelle comercial con buque de carga portacontenedores, buque de descarga de contenedores y grúa">
            <a:extLst>
              <a:ext uri="{FF2B5EF4-FFF2-40B4-BE49-F238E27FC236}">
                <a16:creationId xmlns:a16="http://schemas.microsoft.com/office/drawing/2014/main" id="{7CFB5424-3F6E-4BB7-80DB-E127F8BF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1" t="909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B476BF-4EE2-5243-CABB-6CC72C39B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D20FCB-6035-0E1A-F8D1-96CD9B188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6780" y="978409"/>
            <a:ext cx="4496529" cy="367826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5100"/>
              <a:t>Proceso de exportación paso a paso: Guía completa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74FE91-22AA-8E03-54D1-34A2DD2E0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3288" y="4729138"/>
            <a:ext cx="4488812" cy="1150453"/>
          </a:xfrm>
        </p:spPr>
        <p:txBody>
          <a:bodyPr anchor="b">
            <a:normAutofit/>
          </a:bodyPr>
          <a:lstStyle/>
          <a:p>
            <a:r>
              <a:rPr lang="es-CL"/>
              <a:t>Una guía exhaustiva para exportadores exitosos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28EA4-6F96-F7C6-1D07-5BA5C2738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6781" y="508090"/>
            <a:ext cx="449275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F93C5-0576-D227-80A7-4CFBA879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0119" y="6209925"/>
            <a:ext cx="449275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82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283D5F-0BEA-0BCA-638D-4BB92782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s-CL" sz="3400"/>
              <a:t>Documentación necesaria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F923EF84-5844-4C42-8A93-AA4BB0357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96440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16868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1B1E3-CBDE-DBCC-E3B3-1247AE517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Preparación de productos para exportación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66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85E5A1-7E55-84A3-AD87-9F028A46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Empaque y embalaje adecuado</a:t>
            </a:r>
          </a:p>
        </p:txBody>
      </p:sp>
      <p:pic>
        <p:nvPicPr>
          <p:cNvPr id="5" name="Marcador de contenido 4" descr="Cartón corrugado enrollado. Ver también:">
            <a:extLst>
              <a:ext uri="{FF2B5EF4-FFF2-40B4-BE49-F238E27FC236}">
                <a16:creationId xmlns:a16="http://schemas.microsoft.com/office/drawing/2014/main" id="{BE956CE3-282B-4D50-A887-30DB7CF2D8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752" r="42976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214F66-4E97-47A1-40ED-319C75DE18A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del Empaque</a:t>
            </a:r>
          </a:p>
          <a:p>
            <a:pPr marL="0" lvl="1" indent="0">
              <a:buNone/>
            </a:pPr>
            <a:r>
              <a:rPr lang="es-MX" sz="1400"/>
              <a:t>El empaque adecuado protege los productos durante el transporte, evitando daños y asegurando su llegada en condiciones óptimas.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Normas Internacionales</a:t>
            </a:r>
          </a:p>
          <a:p>
            <a:pPr marL="0" lvl="1" indent="0">
              <a:buNone/>
            </a:pPr>
            <a:r>
              <a:rPr lang="es-MX" sz="1400"/>
              <a:t>Cumplir con las normas internacionales de empaque es esencial para el comercio global y la satisfacción del cliente.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Resistencia del Material</a:t>
            </a:r>
          </a:p>
          <a:p>
            <a:pPr marL="0" lvl="1" indent="0">
              <a:buNone/>
            </a:pPr>
            <a:r>
              <a:rPr lang="es-MX" sz="1400"/>
              <a:t>El material de empaque debe ser resistente y adecuado para proteger los productos de impactos y condiciones adversas.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581323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B412A6-E11C-959A-CF68-31ABFA43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Etiquetado conforme a normas internacionales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9C3072-3BC9-8BEF-60A1-8E056E55D0C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3538728"/>
            <a:ext cx="3200400" cy="28163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es-MX" sz="1000" b="1"/>
              <a:t>Cumplimiento de Normas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s-MX" sz="1000"/>
              <a:t>El etiquetado debe adherirse a las normativas del país receptor para asegurar su aceptación y evitar problemas legales.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es-MX" sz="1000" b="1"/>
              <a:t>Información Esencial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s-MX" sz="1000"/>
              <a:t>Incluir detalles sobre ingredientes y advertencias en el etiquetado es fundamental para la seguridad del consumidor.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es-MX" sz="1000" b="1"/>
              <a:t>Consecuencias de Etiquetado Incorrecto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s-MX" sz="1000"/>
              <a:t>Un etiquetado incorrecto puede llevar a problemas en la aduana y retrasos en la importación de productos.</a:t>
            </a:r>
            <a:endParaRPr lang="es-CL" sz="1000"/>
          </a:p>
        </p:txBody>
      </p:sp>
      <p:pic>
        <p:nvPicPr>
          <p:cNvPr id="5" name="Marcador de contenido 4" descr="Primer plano de un código de barras con la bandera italiana. La luz rasante acentúa la textura y el grano del papel. Gráfico diseñado para la toma con número de código de barras falso.">
            <a:extLst>
              <a:ext uri="{FF2B5EF4-FFF2-40B4-BE49-F238E27FC236}">
                <a16:creationId xmlns:a16="http://schemas.microsoft.com/office/drawing/2014/main" id="{5024E412-97EC-4361-BAA8-F79700658F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6436" b="-2"/>
          <a:stretch>
            <a:fillRect/>
          </a:stretch>
        </p:blipFill>
        <p:spPr>
          <a:xfrm>
            <a:off x="4136609" y="970929"/>
            <a:ext cx="7534183" cy="53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3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68F5ED-A759-DBA6-B7C6-73D27795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Inspección y control de calidad</a:t>
            </a:r>
          </a:p>
        </p:txBody>
      </p:sp>
      <p:pic>
        <p:nvPicPr>
          <p:cNvPr id="5" name="Marcador de contenido 4" descr="Signo de lista de verificación y resaltador aislados sobre fondo blanco">
            <a:extLst>
              <a:ext uri="{FF2B5EF4-FFF2-40B4-BE49-F238E27FC236}">
                <a16:creationId xmlns:a16="http://schemas.microsoft.com/office/drawing/2014/main" id="{D6DA3796-B0DF-4614-9C9E-CB9BE54DA0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2632" r="2" b="2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50948A-5843-32AA-8328-2CA56881CCE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 la Inspección</a:t>
            </a:r>
          </a:p>
          <a:p>
            <a:pPr marL="0" lvl="1" indent="0">
              <a:buNone/>
            </a:pPr>
            <a:r>
              <a:rPr lang="es-MX" sz="1400"/>
              <a:t>La inspección previa a la exportación es crucial para asegurar que los productos cumplan con los estándares de calidad requeridos.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Evitando Devoluciones</a:t>
            </a:r>
          </a:p>
          <a:p>
            <a:pPr marL="0" lvl="1" indent="0">
              <a:buNone/>
            </a:pPr>
            <a:r>
              <a:rPr lang="es-MX" sz="1400"/>
              <a:t>Un control de calidad efectivo ayuda a reducir las devoluciones y quejas, asegurando la satisfacción del cliente.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016272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D53B63-2368-C032-9D45-F86F64AB1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Logística y transporte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862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44C16A-3AF5-75A6-B790-12AD1266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Selección de modos de transporte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B9B9E5-0FDC-1F64-DA20-F504AF305B0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Modos de Transporte Disponibles</a:t>
            </a:r>
          </a:p>
          <a:p>
            <a:pPr marL="0" lvl="1" indent="0">
              <a:buNone/>
            </a:pPr>
            <a:r>
              <a:rPr lang="es-MX" sz="1400"/>
              <a:t>Existen diferentes modos de transporte, como marítimo, aéreo y terrestre, cada uno adecuado para diferentes necesidades.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Elección según Producto</a:t>
            </a:r>
          </a:p>
          <a:p>
            <a:pPr marL="0" lvl="1" indent="0">
              <a:buNone/>
            </a:pPr>
            <a:r>
              <a:rPr lang="es-MX" sz="1400"/>
              <a:t>La elección del modo de transporte depende del tipo de producto que se envía y sus características específicas.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Presupuesto y Tiempo de Entrega</a:t>
            </a:r>
          </a:p>
          <a:p>
            <a:pPr marL="0" lvl="1" indent="0">
              <a:buNone/>
            </a:pPr>
            <a:r>
              <a:rPr lang="es-MX" sz="1400"/>
              <a:t>El presupuesto y los requisitos de tiempo de entrega son factores cruciales al seleccionar un modo de transporte.</a:t>
            </a:r>
            <a:endParaRPr lang="es-CL" sz="1400"/>
          </a:p>
        </p:txBody>
      </p:sp>
      <p:pic>
        <p:nvPicPr>
          <p:cNvPr id="5" name="Marcador de contenido 4" descr="Concepto de liderazgo exitoso, tres barcos de origami de papel navegan en aguas tranquilas. El barco principal es verde y los 2 siguientes son azules. Están aislados sobre un fondo blanco liso y el agua tiene suaves ondulaciones en su superficie.">
            <a:extLst>
              <a:ext uri="{FF2B5EF4-FFF2-40B4-BE49-F238E27FC236}">
                <a16:creationId xmlns:a16="http://schemas.microsoft.com/office/drawing/2014/main" id="{A382249F-B8AF-429C-AF14-8D4A70CC80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0738" r="22664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34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F7C51A-B971-264D-C14A-56C90A7B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Contratación de servicios logísticos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E2F8B3-DE17-7309-A324-EFC7A091A3D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 un Proveedor Confiable</a:t>
            </a:r>
          </a:p>
          <a:p>
            <a:pPr marL="0" lvl="1" indent="0">
              <a:buNone/>
            </a:pPr>
            <a:r>
              <a:rPr lang="es-MX" sz="1400"/>
              <a:t>Contar con un proveedor de servicios logísticos confiable asegura el transporte eficiente y seguro de los productos, reduciendo riesgos en la cadena de suministro.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Evaluación de Proveedores</a:t>
            </a:r>
          </a:p>
          <a:p>
            <a:pPr marL="0" lvl="1" indent="0">
              <a:buNone/>
            </a:pPr>
            <a:r>
              <a:rPr lang="es-MX" sz="1400"/>
              <a:t>Evaluar diferentes proveedores es crucial para elegir el que mejor se adapte a las necesidades específicas de la empresa, garantizando un servicio óptimo.</a:t>
            </a:r>
            <a:endParaRPr lang="es-CL" sz="1400"/>
          </a:p>
        </p:txBody>
      </p:sp>
      <p:pic>
        <p:nvPicPr>
          <p:cNvPr id="5" name="Marcador de contenido 4" descr="Joven repartidora">
            <a:extLst>
              <a:ext uri="{FF2B5EF4-FFF2-40B4-BE49-F238E27FC236}">
                <a16:creationId xmlns:a16="http://schemas.microsoft.com/office/drawing/2014/main" id="{B5E01858-82D8-40A5-9BAA-436DAB851E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8854" r="5964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93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440ABD-70D7-8106-DA39-C0ECF2E9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Gestión de aduanas y trámites fronterizos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488881-60D6-EE38-5685-0ADB962FBA2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Preparación Documental</a:t>
            </a:r>
          </a:p>
          <a:p>
            <a:pPr marL="0" lvl="1" indent="0">
              <a:buNone/>
            </a:pPr>
            <a:r>
              <a:rPr lang="es-MX" sz="1400"/>
              <a:t>La preparación de toda la documentación necesaria es crucial para un proceso de aduanas sin problemas al importar o exportar productos.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Complicaciones del Proceso</a:t>
            </a:r>
          </a:p>
          <a:p>
            <a:pPr marL="0" lvl="1" indent="0">
              <a:buNone/>
            </a:pPr>
            <a:r>
              <a:rPr lang="es-MX" sz="1400"/>
              <a:t>El proceso de aduanas puede ser complicado, y es importante entender los requisitos específicos de cada país y producto.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Trabajo con Agentes de Aduanas</a:t>
            </a:r>
          </a:p>
          <a:p>
            <a:pPr marL="0" lvl="1" indent="0">
              <a:buNone/>
            </a:pPr>
            <a:r>
              <a:rPr lang="es-MX" sz="1400"/>
              <a:t>Colaborar con agentes de aduanas puede facilitar el proceso y asegurar que se cumplan todas las regulaciones necesarias.</a:t>
            </a:r>
            <a:endParaRPr lang="es-CL" sz="1400"/>
          </a:p>
        </p:txBody>
      </p:sp>
      <p:pic>
        <p:nvPicPr>
          <p:cNvPr id="5" name="Marcador de contenido 4" descr="Mujeres de negocios de pie y mirando un documento en una toma horizontal de cintura hacia arriba en interiores.">
            <a:extLst>
              <a:ext uri="{FF2B5EF4-FFF2-40B4-BE49-F238E27FC236}">
                <a16:creationId xmlns:a16="http://schemas.microsoft.com/office/drawing/2014/main" id="{E152C1C5-4545-4703-B294-1F6A223BDA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9186" r="12295" b="-2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9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66C6DE-71BC-2149-18D7-6265858C5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Financiación y cobros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4342F6-DDFF-B7F3-B1F3-1519499D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Puntos Clave de la Guía</a:t>
            </a:r>
          </a:p>
        </p:txBody>
      </p:sp>
      <p:pic>
        <p:nvPicPr>
          <p:cNvPr id="5" name="Marcador de contenido 4" descr="Diagrama de flujo de dibujo femenino">
            <a:extLst>
              <a:ext uri="{FF2B5EF4-FFF2-40B4-BE49-F238E27FC236}">
                <a16:creationId xmlns:a16="http://schemas.microsoft.com/office/drawing/2014/main" id="{46E042E5-8137-427F-B6EA-F1070E9CC4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359" r="19723" b="1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78AA4E-36C2-DA6B-98DD-E50E8C0CE36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Investigación y planificación</a:t>
            </a:r>
          </a:p>
          <a:p>
            <a:r>
              <a:rPr lang="en-US"/>
              <a:t>Cumplimiento legal y regulatorio</a:t>
            </a:r>
          </a:p>
          <a:p>
            <a:r>
              <a:rPr lang="en-US"/>
              <a:t>Preparación de productos para exportación</a:t>
            </a:r>
          </a:p>
          <a:p>
            <a:r>
              <a:rPr lang="en-US"/>
              <a:t>Logística y transporte</a:t>
            </a:r>
          </a:p>
          <a:p>
            <a:r>
              <a:rPr lang="en-US"/>
              <a:t>Financiación y cobros</a:t>
            </a:r>
          </a:p>
          <a:p>
            <a:r>
              <a:rPr lang="en-US"/>
              <a:t>Marketing y ventas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2655566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2A9459-9D82-E795-D419-8160A3EC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 de financiación para exportadores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8C2148-6418-F686-ECBC-F4220EB4D29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Créditos para Exportadores</a:t>
            </a:r>
          </a:p>
          <a:p>
            <a:pPr marL="0" lvl="1" indent="0">
              <a:buNone/>
            </a:pPr>
            <a:r>
              <a:rPr lang="es-MX" sz="1400"/>
              <a:t>Los créditos son una opción común de financiación que permite a los exportadores obtener capital para sus operaciones comerciales.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Financiamiento de Exportación</a:t>
            </a:r>
          </a:p>
          <a:p>
            <a:pPr marL="0" lvl="1" indent="0">
              <a:buNone/>
            </a:pPr>
            <a:r>
              <a:rPr lang="es-MX" sz="1400"/>
              <a:t>El financiamiento de exportación proporciona a los exportadores las herramientas necesarias para gestionar su liquidez y facilitar las transacciones internacionales.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Gestión de Liquidez</a:t>
            </a:r>
          </a:p>
          <a:p>
            <a:pPr marL="0" lvl="1" indent="0">
              <a:buNone/>
            </a:pPr>
            <a:r>
              <a:rPr lang="es-MX" sz="1400"/>
              <a:t>Una buena gestión de la liquidez es crucial para que los exportadores mantengan operaciones eficientes y puedan invertir en crecimiento.</a:t>
            </a:r>
            <a:endParaRPr lang="es-CL" sz="1400"/>
          </a:p>
        </p:txBody>
      </p:sp>
      <p:pic>
        <p:nvPicPr>
          <p:cNvPr id="5" name="Marcador de contenido 4" descr="&quot;Signos de dólar dorado que salpican las principales ciudades de China en un viejo y anticuado mapa de Asia&quot;">
            <a:extLst>
              <a:ext uri="{FF2B5EF4-FFF2-40B4-BE49-F238E27FC236}">
                <a16:creationId xmlns:a16="http://schemas.microsoft.com/office/drawing/2014/main" id="{C7455CE6-C32B-4599-825C-F00016178A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8061" r="15341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0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12514-F1E4-12C9-4BAF-8D11E6F8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Gestión de pagos internacionales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F6BA73-7151-462F-14F5-29D37E3C3AD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Métodos de pago seguros</a:t>
            </a:r>
          </a:p>
          <a:p>
            <a:pPr marL="0" lvl="1" indent="0">
              <a:buNone/>
            </a:pPr>
            <a:r>
              <a:rPr lang="es-MX" sz="1400"/>
              <a:t>Establecer métodos de pago seguros es crucial para proteger las transacciones internacionales y minimizar riesgos.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Cartas de crédito</a:t>
            </a:r>
          </a:p>
          <a:p>
            <a:pPr marL="0" lvl="1" indent="0">
              <a:buNone/>
            </a:pPr>
            <a:r>
              <a:rPr lang="es-MX" sz="1400"/>
              <a:t>Las cartas de crédito son instrumentos financieros que garantizan el pago entre compradores y vendedores, reduciendo el riesgo de impago.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Minimización de riesgos</a:t>
            </a:r>
          </a:p>
          <a:p>
            <a:pPr marL="0" lvl="1" indent="0">
              <a:buNone/>
            </a:pPr>
            <a:r>
              <a:rPr lang="es-MX" sz="1400"/>
              <a:t>Es fundamental implementar estrategias que minimicen los riesgos financieros en las transacciones internacionales.</a:t>
            </a:r>
            <a:endParaRPr lang="es-CL" sz="1400"/>
          </a:p>
        </p:txBody>
      </p:sp>
      <p:pic>
        <p:nvPicPr>
          <p:cNvPr id="5" name="Marcador de contenido 4" descr="Seguridad de la tarjeta de crédito">
            <a:extLst>
              <a:ext uri="{FF2B5EF4-FFF2-40B4-BE49-F238E27FC236}">
                <a16:creationId xmlns:a16="http://schemas.microsoft.com/office/drawing/2014/main" id="{8718CEE4-8258-445F-9BDC-BF031DA82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660" r="9448" b="-3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88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7A41A3-F2A9-62F0-682C-959650C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Seguros y garantías</a:t>
            </a:r>
          </a:p>
        </p:txBody>
      </p:sp>
      <p:pic>
        <p:nvPicPr>
          <p:cNvPr id="5" name="Marcador de contenido 4" descr="Transporte de Mercancías, Sistema de Posicionamiento Global, Tecnología Inalámbrica, Envío, Camión">
            <a:extLst>
              <a:ext uri="{FF2B5EF4-FFF2-40B4-BE49-F238E27FC236}">
                <a16:creationId xmlns:a16="http://schemas.microsoft.com/office/drawing/2014/main" id="{E81598DF-0115-4633-98B0-817B2E1143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8507" r="26602" b="1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9B5D31-72F6-1A4C-7059-CF75C0D36AF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Protección para Exportadores</a:t>
            </a:r>
          </a:p>
          <a:p>
            <a:pPr marL="0" lvl="1" indent="0">
              <a:buNone/>
            </a:pPr>
            <a:r>
              <a:rPr lang="es-MX" sz="1400"/>
              <a:t>Contar con seguros adecuados es vital para proteger a los exportadores contra posibles pérdidas y daños en sus productos.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Opciones de Seguros</a:t>
            </a:r>
          </a:p>
          <a:p>
            <a:pPr marL="0" lvl="1" indent="0">
              <a:buNone/>
            </a:pPr>
            <a:r>
              <a:rPr lang="es-MX" sz="1400"/>
              <a:t>Es fundamental evaluar las opciones de seguros disponibles que cubran las transacciones internacionales y sus riesgos asociados.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457215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8ED135-D145-A440-0B99-9784E9553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Marketing y ventas internacionales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12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860444-A1EF-950B-B172-E81D1409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s-CL" sz="4000"/>
              <a:t>Estrategias de entrada al mercado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C166BF92-74BA-4A35-B56E-207F32627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7527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30637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74BC19-C5E9-B4C9-9C8A-696C4F5E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Redes de distribución y socios comerciales</a:t>
            </a:r>
          </a:p>
        </p:txBody>
      </p:sp>
      <p:pic>
        <p:nvPicPr>
          <p:cNvPr id="5" name="Marcador de contenido 4" descr="La Tierra como una partícula con oro y azul">
            <a:extLst>
              <a:ext uri="{FF2B5EF4-FFF2-40B4-BE49-F238E27FC236}">
                <a16:creationId xmlns:a16="http://schemas.microsoft.com/office/drawing/2014/main" id="{584B4240-9590-4C7B-8A80-A9441C6DDA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047" r="29680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7D1462-6671-3E7C-E672-0CD64CF4653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 Redes Efectivas</a:t>
            </a:r>
          </a:p>
          <a:p>
            <a:pPr marL="0" lvl="1" indent="0">
              <a:buNone/>
            </a:pPr>
            <a:r>
              <a:rPr lang="es-MX" sz="1400"/>
              <a:t>Las redes de distribución efectivas son fundamentales para maximizar las ventas y el alcance en mercados internacionales.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Asociaciones con Distribuidores Locales</a:t>
            </a:r>
          </a:p>
          <a:p>
            <a:pPr marL="0" lvl="1" indent="0">
              <a:buNone/>
            </a:pPr>
            <a:r>
              <a:rPr lang="es-MX" sz="1400"/>
              <a:t>Formar alianzas con distribuidores locales puede simplificar la entrada a nuevos mercados y mejorar la logística.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Acceso al Mercado</a:t>
            </a:r>
          </a:p>
          <a:p>
            <a:pPr marL="0" lvl="1" indent="0">
              <a:buNone/>
            </a:pPr>
            <a:r>
              <a:rPr lang="es-MX" sz="1400"/>
              <a:t>Colaborar con distribuidores locales no solo ayuda en el acceso al mercado, sino que también proporciona conocimiento cultural y de mercado.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342588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CE7EA7-B929-1BC2-AF68-E925165C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Promoción y adaptación cultural</a:t>
            </a:r>
          </a:p>
        </p:txBody>
      </p:sp>
      <p:pic>
        <p:nvPicPr>
          <p:cNvPr id="5" name="Marcador de contenido 4" descr="Plan de marketing estrategia de negocio">
            <a:extLst>
              <a:ext uri="{FF2B5EF4-FFF2-40B4-BE49-F238E27FC236}">
                <a16:creationId xmlns:a16="http://schemas.microsoft.com/office/drawing/2014/main" id="{23665CCB-A48B-4B58-BC6B-0CE42566AC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7350" r="18411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2278F-3047-35E3-A3C6-00247BFEF0D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Entender las diferencias culturales</a:t>
            </a:r>
          </a:p>
          <a:p>
            <a:pPr marL="0" lvl="1" indent="0">
              <a:buNone/>
            </a:pPr>
            <a:r>
              <a:rPr lang="es-MX" sz="1400"/>
              <a:t>Comprender las diferencias culturales es fundamental para la promoción efectiva de productos en mercados internacionales.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Adaptación del mensaje</a:t>
            </a:r>
          </a:p>
          <a:p>
            <a:pPr marL="0" lvl="1" indent="0">
              <a:buNone/>
            </a:pPr>
            <a:r>
              <a:rPr lang="es-MX" sz="1400"/>
              <a:t>Adaptar el mensaje de marketing al contexto cultural local puede mejorar la aceptación del producto en el mercado.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Estrategias de marketing efectivas</a:t>
            </a:r>
          </a:p>
          <a:p>
            <a:pPr marL="0" lvl="1" indent="0">
              <a:buNone/>
            </a:pPr>
            <a:r>
              <a:rPr lang="es-MX" sz="1400"/>
              <a:t>Implementar estrategias de marketing que respeten las normas culturales puede aumentar la efectividad de las campañas.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050966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5B03A-B780-A698-DFA9-C9932F22D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45" y="3079474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B34173-D1AB-01AC-B288-6CCE86F2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325880"/>
            <a:ext cx="11155680" cy="1408176"/>
          </a:xfrm>
        </p:spPr>
        <p:txBody>
          <a:bodyPr anchor="b">
            <a:normAutofit/>
          </a:bodyPr>
          <a:lstStyle/>
          <a:p>
            <a:r>
              <a:rPr lang="es-CL" sz="6800"/>
              <a:t>Conclusión</a:t>
            </a:r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E22C3B77-D6B4-9A78-C91F-1AD8C653B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75484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21208" y="3785616"/>
          <a:ext cx="11155680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2672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88B6C8-4262-1FB6-C1D9-470941655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Investigación y planificación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1B8465-EF9C-F090-C257-56BCD145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Análisis del mercado internacional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0B514D-AE49-EC1A-F939-E8FBC60CBF0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del Análisis de Mercado</a:t>
            </a:r>
          </a:p>
          <a:p>
            <a:pPr marL="0" lvl="1" indent="0">
              <a:buNone/>
            </a:pPr>
            <a:r>
              <a:rPr lang="es-MX" sz="1400"/>
              <a:t>El análisis del mercado es esencial para comprender el entorno en el que se desea operar. Ayuda a tomar decisiones informadas y a planificar estrategias efectivas.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Investigación de Tendencias</a:t>
            </a:r>
          </a:p>
          <a:p>
            <a:pPr marL="0" lvl="1" indent="0">
              <a:buNone/>
            </a:pPr>
            <a:r>
              <a:rPr lang="es-MX" sz="1400"/>
              <a:t>Investigar tendencias del mercado permite anticiparse a los cambios y adaptarse rápidamente. Identifica comportamientos y preferencias de los consumidores.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Identificación de Oportunidades y Riesgos</a:t>
            </a:r>
          </a:p>
          <a:p>
            <a:pPr marL="0" lvl="1" indent="0">
              <a:buNone/>
            </a:pPr>
            <a:r>
              <a:rPr lang="es-MX" sz="1400"/>
              <a:t>Un análisis exhaustivo ayuda a identificar oportunidades de crecimiento y posibles riesgos en el nuevo mercado. Esto permite una mejor planificación.</a:t>
            </a:r>
            <a:endParaRPr lang="es-CL" sz="1400"/>
          </a:p>
        </p:txBody>
      </p:sp>
      <p:pic>
        <p:nvPicPr>
          <p:cNvPr id="5" name="Marcador de contenido 4" descr="Finanzas comerciales, contabilidad, contratos, asesoría de consultoría de inversiones plan de marketing para la empresa con el uso de tecnología de tabletas e informáticas en el análisis.">
            <a:extLst>
              <a:ext uri="{FF2B5EF4-FFF2-40B4-BE49-F238E27FC236}">
                <a16:creationId xmlns:a16="http://schemas.microsoft.com/office/drawing/2014/main" id="{C1318CF5-F5AD-42E7-879A-BB140499A8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6018" r="17384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43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9510CE-BE7F-647E-C03B-C3632FD2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Identificación de productos exportables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A8DB1-C083-A544-E3E2-D8BCB725B17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Selección de Productos</a:t>
            </a:r>
          </a:p>
          <a:p>
            <a:pPr marL="0" lvl="1" indent="0">
              <a:buNone/>
            </a:pPr>
            <a:r>
              <a:rPr lang="es-MX" sz="1400"/>
              <a:t>No todos los productos son aptos para la exportación. Se debe seleccionar cuidadosamente aquellos que tengan potencial en el mercado internacional.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Demanda Internacional</a:t>
            </a:r>
          </a:p>
          <a:p>
            <a:pPr marL="0" lvl="1" indent="0">
              <a:buNone/>
            </a:pPr>
            <a:r>
              <a:rPr lang="es-MX" sz="1400"/>
              <a:t>Es fundamental analizar la demanda en el mercado internacional para identificar oportunidades de exportación efectivas.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Capacidades Productivas</a:t>
            </a:r>
          </a:p>
          <a:p>
            <a:pPr marL="0" lvl="1" indent="0">
              <a:buNone/>
            </a:pPr>
            <a:r>
              <a:rPr lang="es-MX" sz="1400"/>
              <a:t>Los productos seleccionados deben alinearse con las capacidades productivas de la empresa para garantizar éxito en la exportación.</a:t>
            </a:r>
            <a:endParaRPr lang="es-CL" sz="1400"/>
          </a:p>
        </p:txBody>
      </p:sp>
      <p:pic>
        <p:nvPicPr>
          <p:cNvPr id="5" name="Marcador de contenido 4" descr="Vista panorámica del paisaje urbano de Singapur con el fondo del tema de la inversión">
            <a:extLst>
              <a:ext uri="{FF2B5EF4-FFF2-40B4-BE49-F238E27FC236}">
                <a16:creationId xmlns:a16="http://schemas.microsoft.com/office/drawing/2014/main" id="{553097B6-FAB7-4E12-AA81-2D0910EAB2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1636" r="39096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2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DE95-ECDF-D6CD-CE5A-2178DF00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664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Establecimiento de objetivos y metas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67C65-B72C-202E-98A7-9B20F8F2F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7" y="508090"/>
            <a:ext cx="502005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58C32-DE71-E6B3-A032-D3EA9CB0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6463" y="611650"/>
            <a:ext cx="55046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Marcador de contenido 4" descr="Dardo y &quot;Gol&quot; sobre fondo rosa">
            <a:extLst>
              <a:ext uri="{FF2B5EF4-FFF2-40B4-BE49-F238E27FC236}">
                <a16:creationId xmlns:a16="http://schemas.microsoft.com/office/drawing/2014/main" id="{C5CAB148-70DE-427D-89B1-7BB074F4CF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821" r="1748" b="1"/>
          <a:stretch>
            <a:fillRect/>
          </a:stretch>
        </p:blipFill>
        <p:spPr>
          <a:xfrm>
            <a:off x="517867" y="2834640"/>
            <a:ext cx="5020056" cy="351129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AF24FB-EF24-64D4-F083-1B6C0A18E74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 los Objetivos</a:t>
            </a:r>
          </a:p>
          <a:p>
            <a:pPr marL="0" lvl="1" indent="0">
              <a:buNone/>
            </a:pPr>
            <a:r>
              <a:rPr lang="es-MX" sz="1400"/>
              <a:t>Definir objetivos claros y específicos es crucial para guiar las estrategias de exportación y garantizar el éxito.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Metas de Ventas</a:t>
            </a:r>
          </a:p>
          <a:p>
            <a:pPr marL="0" lvl="1" indent="0">
              <a:buNone/>
            </a:pPr>
            <a:r>
              <a:rPr lang="es-MX" sz="1400"/>
              <a:t>Establecer metas de ventas permite medir el rendimiento y ajustar las estrategias según sea necesario para el crecimiento.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Crecimiento de Mercado</a:t>
            </a:r>
          </a:p>
          <a:p>
            <a:pPr marL="0" lvl="1" indent="0">
              <a:buNone/>
            </a:pPr>
            <a:r>
              <a:rPr lang="es-MX" sz="1400"/>
              <a:t>Las metas de crecimiento de mercado ayudan a identificar nuevas oportunidades y expandir la presencia en el sector exportador.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Plazos de Implementación</a:t>
            </a:r>
          </a:p>
          <a:p>
            <a:pPr marL="0" lvl="1" indent="0">
              <a:buNone/>
            </a:pPr>
            <a:r>
              <a:rPr lang="es-MX" sz="1400"/>
              <a:t>Establecer plazos claros es fundamental para mantener el enfoque y asegurar que se cumplan los objetivos en tiempo.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519160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5BDD2E-414F-2AFB-C730-714565B97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Cumplimiento legal y regulatorio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6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AB0813-A141-7C52-FE52-D879244A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Regulaciones y requisitos de exportación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D3E1EA-0F9F-27C3-FBFD-6871BBB7C93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Regulaciones Específicas</a:t>
            </a:r>
          </a:p>
          <a:p>
            <a:pPr marL="0" lvl="1" indent="0">
              <a:buNone/>
            </a:pPr>
            <a:r>
              <a:rPr lang="es-MX" sz="1400"/>
              <a:t>Cada país establece regulaciones únicas para el proceso de exportación que deben ser estudiadas y entendidas.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Normativo</a:t>
            </a:r>
          </a:p>
          <a:p>
            <a:pPr marL="0" lvl="1" indent="0">
              <a:buNone/>
            </a:pPr>
            <a:r>
              <a:rPr lang="es-MX" sz="1400"/>
              <a:t>El cumplimiento de todas las normativas es crucial para evitar sanciones y asegurar un proceso de exportación fluido.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Prevención de Retrasos</a:t>
            </a:r>
          </a:p>
          <a:p>
            <a:pPr marL="0" lvl="1" indent="0">
              <a:buNone/>
            </a:pPr>
            <a:r>
              <a:rPr lang="es-MX" sz="1400"/>
              <a:t>Investigar y entender los requisitos de exportación ayuda a prevenir retrasos y problemas en la cadena de suministro.</a:t>
            </a:r>
            <a:endParaRPr lang="es-CL" sz="1400"/>
          </a:p>
        </p:txBody>
      </p:sp>
      <p:pic>
        <p:nvPicPr>
          <p:cNvPr id="5" name="Marcador de contenido 4" descr="Concepto de elección de negocio global mundial de pago de impuestos">
            <a:extLst>
              <a:ext uri="{FF2B5EF4-FFF2-40B4-BE49-F238E27FC236}">
                <a16:creationId xmlns:a16="http://schemas.microsoft.com/office/drawing/2014/main" id="{5BB79A9F-E6E7-4FFE-BE46-F65CA188A5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8645" r="28997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32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73F86-2C1C-EE9D-975E-4453A518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Obtención de licencias y permisos</a:t>
            </a:r>
          </a:p>
        </p:txBody>
      </p:sp>
      <p:pic>
        <p:nvPicPr>
          <p:cNvPr id="5" name="Marcador de contenido 4" descr="Etiqueta de control de calidad en la superficie de madera con el sello &quot;Passed&quot;.">
            <a:extLst>
              <a:ext uri="{FF2B5EF4-FFF2-40B4-BE49-F238E27FC236}">
                <a16:creationId xmlns:a16="http://schemas.microsoft.com/office/drawing/2014/main" id="{7E7F37BD-0F2B-4CD6-9FA8-5416834E7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8686" r="23404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50451C-6B02-6E67-1D26-8A583C51B1A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Licencias Específicas</a:t>
            </a:r>
          </a:p>
          <a:p>
            <a:pPr marL="0" lvl="1" indent="0">
              <a:buNone/>
            </a:pPr>
            <a:r>
              <a:rPr lang="es-MX" sz="1400"/>
              <a:t>Es necesario obtener licencias específicas según el tipo de producto y el país al que se exporta.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Proceso Complejo</a:t>
            </a:r>
          </a:p>
          <a:p>
            <a:pPr marL="0" lvl="1" indent="0">
              <a:buNone/>
            </a:pPr>
            <a:r>
              <a:rPr lang="es-MX" sz="1400"/>
              <a:t>El proceso de obtención de licencias y permisos puede ser complicado y requiere atención a los detalles.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Buscar Asesoría</a:t>
            </a:r>
          </a:p>
          <a:p>
            <a:pPr marL="0" lvl="1" indent="0">
              <a:buNone/>
            </a:pPr>
            <a:r>
              <a:rPr lang="es-MX" sz="1400"/>
              <a:t>Es recomendable buscar asesoría de expertos para navegar por el proceso de obtención de licencias.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076711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2709</Words>
  <Application>Microsoft Office PowerPoint</Application>
  <PresentationFormat>Panorámica</PresentationFormat>
  <Paragraphs>198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Aptos</vt:lpstr>
      <vt:lpstr>Arial</vt:lpstr>
      <vt:lpstr>Bierstadt</vt:lpstr>
      <vt:lpstr>Neue Haas Grotesk Text Pro</vt:lpstr>
      <vt:lpstr>GestaltVTI</vt:lpstr>
      <vt:lpstr>Proceso de exportación paso a paso: Guía completa</vt:lpstr>
      <vt:lpstr>Puntos Clave de la Guía</vt:lpstr>
      <vt:lpstr>Investigación y planificación</vt:lpstr>
      <vt:lpstr>Análisis del mercado internacional</vt:lpstr>
      <vt:lpstr>Identificación de productos exportables</vt:lpstr>
      <vt:lpstr>Establecimiento de objetivos y metas</vt:lpstr>
      <vt:lpstr>Cumplimiento legal y regulatorio</vt:lpstr>
      <vt:lpstr>Regulaciones y requisitos de exportación</vt:lpstr>
      <vt:lpstr>Obtención de licencias y permisos</vt:lpstr>
      <vt:lpstr>Documentación necesaria</vt:lpstr>
      <vt:lpstr>Preparación de productos para exportación</vt:lpstr>
      <vt:lpstr>Empaque y embalaje adecuado</vt:lpstr>
      <vt:lpstr>Etiquetado conforme a normas internacionales</vt:lpstr>
      <vt:lpstr>Inspección y control de calidad</vt:lpstr>
      <vt:lpstr>Logística y transporte</vt:lpstr>
      <vt:lpstr>Selección de modos de transporte</vt:lpstr>
      <vt:lpstr>Contratación de servicios logísticos</vt:lpstr>
      <vt:lpstr>Gestión de aduanas y trámites fronterizos</vt:lpstr>
      <vt:lpstr>Financiación y cobros</vt:lpstr>
      <vt:lpstr>Opciones de financiación para exportadores</vt:lpstr>
      <vt:lpstr>Gestión de pagos internacionales</vt:lpstr>
      <vt:lpstr>Seguros y garantías</vt:lpstr>
      <vt:lpstr>Marketing y ventas internacionales</vt:lpstr>
      <vt:lpstr>Estrategias de entrada al mercado</vt:lpstr>
      <vt:lpstr>Redes de distribución y socios comerciales</vt:lpstr>
      <vt:lpstr>Promoción y adaptación cultural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lastra</dc:creator>
  <cp:lastModifiedBy>carlos lastra</cp:lastModifiedBy>
  <cp:revision>1</cp:revision>
  <dcterms:created xsi:type="dcterms:W3CDTF">2025-07-02T22:25:52Z</dcterms:created>
  <dcterms:modified xsi:type="dcterms:W3CDTF">2025-07-02T22:28:46Z</dcterms:modified>
</cp:coreProperties>
</file>