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1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  <p:sldId id="2573" r:id="rId14"/>
    <p:sldId id="2574" r:id="rId15"/>
    <p:sldId id="2575" r:id="rId16"/>
    <p:sldId id="2576" r:id="rId17"/>
    <p:sldId id="2577" r:id="rId18"/>
    <p:sldId id="2578" r:id="rId19"/>
    <p:sldId id="2579" r:id="rId20"/>
    <p:sldId id="2580" r:id="rId21"/>
    <p:sldId id="2581" r:id="rId22"/>
    <p:sldId id="2582" r:id="rId23"/>
    <p:sldId id="2583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ceso de Importación desde el Punto de Vista Aduanero" id="{F76D996B-7193-4847-ACCB-6B76B81F148A}">
          <p14:sldIdLst>
            <p14:sldId id="2561"/>
            <p14:sldId id="2562"/>
          </p14:sldIdLst>
        </p14:section>
        <p14:section name="Introducción a la importación" id="{579460DB-62DC-40B6-AB64-F81523783EB7}">
          <p14:sldIdLst>
            <p14:sldId id="2563"/>
            <p14:sldId id="2564"/>
            <p14:sldId id="2565"/>
            <p14:sldId id="2566"/>
          </p14:sldIdLst>
        </p14:section>
        <p14:section name="Requisitos y documentación necesaria" id="{74A9140B-1776-45C6-BFC8-7CFA83B8D691}">
          <p14:sldIdLst>
            <p14:sldId id="2567"/>
            <p14:sldId id="2568"/>
            <p14:sldId id="2569"/>
            <p14:sldId id="2570"/>
          </p14:sldIdLst>
        </p14:section>
        <p14:section name="Proceso aduanero de importación" id="{475A806F-76CF-4645-8BED-64DF2A1C836C}">
          <p14:sldIdLst>
            <p14:sldId id="2571"/>
            <p14:sldId id="2572"/>
            <p14:sldId id="2573"/>
            <p14:sldId id="2574"/>
          </p14:sldIdLst>
        </p14:section>
        <p14:section name="Liberación de mercancías" id="{31840873-11DC-43B7-83D6-A2BB2CB70E7D}">
          <p14:sldIdLst>
            <p14:sldId id="2575"/>
            <p14:sldId id="2576"/>
            <p14:sldId id="2577"/>
            <p14:sldId id="2578"/>
          </p14:sldIdLst>
        </p14:section>
        <p14:section name="Cumplimiento y regulación" id="{77A3F5CE-5E4E-4DA0-9554-51F415174CFA}">
          <p14:sldIdLst>
            <p14:sldId id="2579"/>
            <p14:sldId id="2580"/>
            <p14:sldId id="2581"/>
            <p14:sldId id="2582"/>
          </p14:sldIdLst>
        </p14:section>
        <p14:section name="Conclusión" id="{2CE01D55-F2A5-482A-8691-0A2AB9243173}">
          <p14:sldIdLst>
            <p14:sldId id="25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32EB7-7F2F-4DA9-B236-315BADDB4D0C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93FC2B15-5A2D-443D-BFC2-51E0BA6A7A7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Definición de importación</a:t>
          </a:r>
        </a:p>
      </dgm:t>
    </dgm:pt>
    <dgm:pt modelId="{88C81FD9-EA0B-4099-8884-2E6D29B4D5EA}" type="parTrans" cxnId="{B996A7CD-2993-4AE5-B23B-97997055F064}">
      <dgm:prSet/>
      <dgm:spPr/>
      <dgm:t>
        <a:bodyPr/>
        <a:lstStyle/>
        <a:p>
          <a:endParaRPr lang="es-CL"/>
        </a:p>
      </dgm:t>
    </dgm:pt>
    <dgm:pt modelId="{4A68023B-B258-4CCB-9752-258AFBBE1D1F}" type="sibTrans" cxnId="{B996A7CD-2993-4AE5-B23B-97997055F064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s-CL"/>
        </a:p>
      </dgm:t>
    </dgm:pt>
    <dgm:pt modelId="{3CCAF7AF-DF9C-49CF-A34C-3F130EC894B4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La importación implica adquirir bienes y servicios del extranjero para su comercialización en el mercado local.</a:t>
          </a:r>
        </a:p>
      </dgm:t>
    </dgm:pt>
    <dgm:pt modelId="{18BAAD50-6B76-4512-9B25-EF4CD3BB938F}" type="parTrans" cxnId="{EBE48F48-1A6B-49C2-A98D-7466F379D6AD}">
      <dgm:prSet/>
      <dgm:spPr/>
      <dgm:t>
        <a:bodyPr/>
        <a:lstStyle/>
        <a:p>
          <a:endParaRPr lang="es-CL"/>
        </a:p>
      </dgm:t>
    </dgm:pt>
    <dgm:pt modelId="{5F86D9DD-C891-4C5D-BF21-991E95C914DF}" type="sibTrans" cxnId="{EBE48F48-1A6B-49C2-A98D-7466F379D6AD}">
      <dgm:prSet/>
      <dgm:spPr/>
      <dgm:t>
        <a:bodyPr/>
        <a:lstStyle/>
        <a:p>
          <a:endParaRPr lang="es-CL"/>
        </a:p>
      </dgm:t>
    </dgm:pt>
    <dgm:pt modelId="{FE8CC2E0-3506-4035-922C-DF2A8E4B467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Cumplimiento de regulaciones</a:t>
          </a:r>
        </a:p>
      </dgm:t>
    </dgm:pt>
    <dgm:pt modelId="{897F2D62-3205-4DCD-9A02-B4E874F5EA3B}" type="parTrans" cxnId="{5C0C067B-D5E6-4C11-B77E-A7E9EEE1F247}">
      <dgm:prSet/>
      <dgm:spPr/>
      <dgm:t>
        <a:bodyPr/>
        <a:lstStyle/>
        <a:p>
          <a:endParaRPr lang="es-CL"/>
        </a:p>
      </dgm:t>
    </dgm:pt>
    <dgm:pt modelId="{96919FD0-34D4-4EBB-9C9A-830CD67588CF}" type="sibTrans" cxnId="{5C0C067B-D5E6-4C11-B77E-A7E9EEE1F247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s-CL"/>
        </a:p>
      </dgm:t>
    </dgm:pt>
    <dgm:pt modelId="{4A38179C-7429-4B03-B9BA-475F541FF098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El proceso de importación requiere cumplir con regulaciones aduaneras y normas de comercio internacional.</a:t>
          </a:r>
        </a:p>
      </dgm:t>
    </dgm:pt>
    <dgm:pt modelId="{4C0CF185-80F1-444A-A01D-B22F3C34BC00}" type="parTrans" cxnId="{C2AF8F7E-97F4-4FB6-BE4E-21CBCAE65C80}">
      <dgm:prSet/>
      <dgm:spPr/>
      <dgm:t>
        <a:bodyPr/>
        <a:lstStyle/>
        <a:p>
          <a:endParaRPr lang="es-CL"/>
        </a:p>
      </dgm:t>
    </dgm:pt>
    <dgm:pt modelId="{B6AA554F-CD4D-44FF-92F0-710C01C61DE7}" type="sibTrans" cxnId="{C2AF8F7E-97F4-4FB6-BE4E-21CBCAE65C80}">
      <dgm:prSet/>
      <dgm:spPr/>
      <dgm:t>
        <a:bodyPr/>
        <a:lstStyle/>
        <a:p>
          <a:endParaRPr lang="es-CL"/>
        </a:p>
      </dgm:t>
    </dgm:pt>
    <dgm:pt modelId="{C7C8A71E-AD77-407A-AED0-E54713B2C68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Disponibilidad de productos</a:t>
          </a:r>
        </a:p>
      </dgm:t>
    </dgm:pt>
    <dgm:pt modelId="{935CCD95-D1E9-49C1-99F6-D466A64FD23F}" type="parTrans" cxnId="{B9BBA56E-A23E-4B90-9F56-F3114868809E}">
      <dgm:prSet/>
      <dgm:spPr/>
      <dgm:t>
        <a:bodyPr/>
        <a:lstStyle/>
        <a:p>
          <a:endParaRPr lang="es-CL"/>
        </a:p>
      </dgm:t>
    </dgm:pt>
    <dgm:pt modelId="{2690722E-BDA8-4AE6-94A5-D09A29A59461}" type="sibTrans" cxnId="{B9BBA56E-A23E-4B90-9F56-F3114868809E}">
      <dgm:prSet/>
      <dgm:spPr/>
      <dgm:t>
        <a:bodyPr/>
        <a:lstStyle/>
        <a:p>
          <a:endParaRPr lang="es-CL"/>
        </a:p>
      </dgm:t>
    </dgm:pt>
    <dgm:pt modelId="{1B9917E7-DC07-4575-BA1A-10B6F2BC6CE2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La importación es esencial para proveer productos que no están disponibles localmente en el mercado.</a:t>
          </a:r>
        </a:p>
      </dgm:t>
    </dgm:pt>
    <dgm:pt modelId="{B5EA1D69-656B-40E0-A408-11AF707AAEE3}" type="parTrans" cxnId="{3BCE6EA9-9213-4C11-A5D0-FC6C0FD26C2C}">
      <dgm:prSet/>
      <dgm:spPr/>
      <dgm:t>
        <a:bodyPr/>
        <a:lstStyle/>
        <a:p>
          <a:endParaRPr lang="es-CL"/>
        </a:p>
      </dgm:t>
    </dgm:pt>
    <dgm:pt modelId="{8E528123-9366-47CE-8A37-CBE49905A2C2}" type="sibTrans" cxnId="{3BCE6EA9-9213-4C11-A5D0-FC6C0FD26C2C}">
      <dgm:prSet/>
      <dgm:spPr/>
      <dgm:t>
        <a:bodyPr/>
        <a:lstStyle/>
        <a:p>
          <a:endParaRPr lang="es-CL"/>
        </a:p>
      </dgm:t>
    </dgm:pt>
    <dgm:pt modelId="{FA3EE379-9C0C-4DDC-BD2C-4D8DA20DEF67}" type="pres">
      <dgm:prSet presAssocID="{0FF32EB7-7F2F-4DA9-B236-315BADDB4D0C}" presName="Root" presStyleCnt="0">
        <dgm:presLayoutVars>
          <dgm:dir/>
          <dgm:resizeHandles val="exact"/>
        </dgm:presLayoutVars>
      </dgm:prSet>
      <dgm:spPr/>
    </dgm:pt>
    <dgm:pt modelId="{D3895A8F-1959-41E5-BBDE-85712E859D84}" type="pres">
      <dgm:prSet presAssocID="{93FC2B15-5A2D-443D-BFC2-51E0BA6A7A73}" presName="Composite" presStyleCnt="0"/>
      <dgm:spPr/>
    </dgm:pt>
    <dgm:pt modelId="{1134AA5B-9B1C-4FDC-9658-1712A0448FAD}" type="pres">
      <dgm:prSet presAssocID="{93FC2B15-5A2D-443D-BFC2-51E0BA6A7A73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9" r="4" b="4"/>
          <a:stretch/>
        </a:blipFill>
      </dgm:spPr>
      <dgm:extLst>
        <a:ext uri="{E40237B7-FDA0-4F09-8148-C483321AD2D9}">
          <dgm14:cNvPr xmlns:dgm14="http://schemas.microsoft.com/office/drawing/2010/diagram" id="0" name="" descr="Vehículos de transporte de exposición múltiple, se eliminaron todos los logotipos en los contenedores de carga."/>
        </a:ext>
      </dgm:extLst>
    </dgm:pt>
    <dgm:pt modelId="{64D6F0B4-E2F7-45E6-931B-4B182BA9311E}" type="pres">
      <dgm:prSet presAssocID="{93FC2B15-5A2D-443D-BFC2-51E0BA6A7A73}" presName="Subtitle" presStyleLbl="revTx" presStyleIdx="0" presStyleCnt="6">
        <dgm:presLayoutVars>
          <dgm:chMax val="0"/>
          <dgm:bulletEnabled/>
        </dgm:presLayoutVars>
      </dgm:prSet>
      <dgm:spPr/>
    </dgm:pt>
    <dgm:pt modelId="{AFB4D803-3DB1-4AA0-985B-414B390B528D}" type="pres">
      <dgm:prSet presAssocID="{93FC2B15-5A2D-443D-BFC2-51E0BA6A7A73}" presName="Description" presStyleLbl="revTx" presStyleIdx="1" presStyleCnt="6">
        <dgm:presLayoutVars>
          <dgm:bulletEnabled/>
        </dgm:presLayoutVars>
      </dgm:prSet>
      <dgm:spPr/>
    </dgm:pt>
    <dgm:pt modelId="{878CE1C8-D054-48C2-8779-C03B3F115B96}" type="pres">
      <dgm:prSet presAssocID="{4A68023B-B258-4CCB-9752-258AFBBE1D1F}" presName="sibTrans" presStyleLbl="sibTrans2D1" presStyleIdx="0" presStyleCnt="0"/>
      <dgm:spPr/>
    </dgm:pt>
    <dgm:pt modelId="{F691F883-0775-4F26-B43D-B0FED6A28A58}" type="pres">
      <dgm:prSet presAssocID="{FE8CC2E0-3506-4035-922C-DF2A8E4B4674}" presName="Composite" presStyleCnt="0"/>
      <dgm:spPr/>
    </dgm:pt>
    <dgm:pt modelId="{49C28ADC-AC28-47DE-84B6-1D5B27924623}" type="pres">
      <dgm:prSet presAssocID="{FE8CC2E0-3506-4035-922C-DF2A8E4B4674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9" r="3" b="4"/>
          <a:stretch/>
        </a:blipFill>
      </dgm:spPr>
      <dgm:extLst>
        <a:ext uri="{E40237B7-FDA0-4F09-8148-C483321AD2D9}">
          <dgm14:cNvPr xmlns:dgm14="http://schemas.microsoft.com/office/drawing/2010/diagram" id="0" name="" descr="Primer plano de un trabajador siderúrgico masculino tomando notas en una fábrica de aluminio."/>
        </a:ext>
      </dgm:extLst>
    </dgm:pt>
    <dgm:pt modelId="{4C81A92A-2CF5-4B08-836D-19EB98E09FAA}" type="pres">
      <dgm:prSet presAssocID="{FE8CC2E0-3506-4035-922C-DF2A8E4B4674}" presName="Subtitle" presStyleLbl="revTx" presStyleIdx="2" presStyleCnt="6">
        <dgm:presLayoutVars>
          <dgm:chMax val="0"/>
          <dgm:bulletEnabled/>
        </dgm:presLayoutVars>
      </dgm:prSet>
      <dgm:spPr/>
    </dgm:pt>
    <dgm:pt modelId="{8C24AF2E-B267-4341-936A-47D7169B9942}" type="pres">
      <dgm:prSet presAssocID="{FE8CC2E0-3506-4035-922C-DF2A8E4B4674}" presName="Description" presStyleLbl="revTx" presStyleIdx="3" presStyleCnt="6">
        <dgm:presLayoutVars>
          <dgm:bulletEnabled/>
        </dgm:presLayoutVars>
      </dgm:prSet>
      <dgm:spPr/>
    </dgm:pt>
    <dgm:pt modelId="{A1A3167E-B199-496D-AB4C-6CC43DF9EABA}" type="pres">
      <dgm:prSet presAssocID="{96919FD0-34D4-4EBB-9C9A-830CD67588CF}" presName="sibTrans" presStyleLbl="sibTrans2D1" presStyleIdx="0" presStyleCnt="0"/>
      <dgm:spPr/>
    </dgm:pt>
    <dgm:pt modelId="{23F5455A-8A0E-45C8-9041-B94BF2D2EC9E}" type="pres">
      <dgm:prSet presAssocID="{C7C8A71E-AD77-407A-AED0-E54713B2C68A}" presName="Composite" presStyleCnt="0"/>
      <dgm:spPr/>
    </dgm:pt>
    <dgm:pt modelId="{AD61BC74-E0EB-477C-AF8E-F1E74E8003F9}" type="pres">
      <dgm:prSet presAssocID="{C7C8A71E-AD77-407A-AED0-E54713B2C68A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1" r="10771" b="2"/>
          <a:stretch/>
        </a:blipFill>
      </dgm:spPr>
      <dgm:extLst>
        <a:ext uri="{E40237B7-FDA0-4F09-8148-C483321AD2D9}">
          <dgm14:cNvPr xmlns:dgm14="http://schemas.microsoft.com/office/drawing/2010/diagram" id="0" name="" descr="Pallets de sacos de papas de 10 libras apilados en el centro de distribución."/>
        </a:ext>
      </dgm:extLst>
    </dgm:pt>
    <dgm:pt modelId="{70576791-C600-48B7-8A81-011960D09B2A}" type="pres">
      <dgm:prSet presAssocID="{C7C8A71E-AD77-407A-AED0-E54713B2C68A}" presName="Subtitle" presStyleLbl="revTx" presStyleIdx="4" presStyleCnt="6">
        <dgm:presLayoutVars>
          <dgm:chMax val="0"/>
          <dgm:bulletEnabled/>
        </dgm:presLayoutVars>
      </dgm:prSet>
      <dgm:spPr/>
    </dgm:pt>
    <dgm:pt modelId="{15EA083B-0A6B-4399-908F-433A2A7C2E14}" type="pres">
      <dgm:prSet presAssocID="{C7C8A71E-AD77-407A-AED0-E54713B2C68A}" presName="Description" presStyleLbl="revTx" presStyleIdx="5" presStyleCnt="6">
        <dgm:presLayoutVars>
          <dgm:bulletEnabled/>
        </dgm:presLayoutVars>
      </dgm:prSet>
      <dgm:spPr/>
    </dgm:pt>
  </dgm:ptLst>
  <dgm:cxnLst>
    <dgm:cxn modelId="{C1867A06-6DCA-4275-B115-93702812D78B}" type="presOf" srcId="{FE8CC2E0-3506-4035-922C-DF2A8E4B4674}" destId="{4C81A92A-2CF5-4B08-836D-19EB98E09FAA}" srcOrd="0" destOrd="0" presId="urn:microsoft.com/office/officeart/2024/3/layout/verticalVisualTextBlock1"/>
    <dgm:cxn modelId="{FB130C25-6B18-4A39-9C8A-1CACBDAA0BFC}" type="presOf" srcId="{93FC2B15-5A2D-443D-BFC2-51E0BA6A7A73}" destId="{64D6F0B4-E2F7-45E6-931B-4B182BA9311E}" srcOrd="0" destOrd="0" presId="urn:microsoft.com/office/officeart/2024/3/layout/verticalVisualTextBlock1"/>
    <dgm:cxn modelId="{4DE55B35-AD6A-4868-B3BC-D0E64B49AE20}" type="presOf" srcId="{C7C8A71E-AD77-407A-AED0-E54713B2C68A}" destId="{70576791-C600-48B7-8A81-011960D09B2A}" srcOrd="0" destOrd="0" presId="urn:microsoft.com/office/officeart/2024/3/layout/verticalVisualTextBlock1"/>
    <dgm:cxn modelId="{47322F44-7223-4F8E-B44E-F92187A399A5}" type="presOf" srcId="{4A68023B-B258-4CCB-9752-258AFBBE1D1F}" destId="{878CE1C8-D054-48C2-8779-C03B3F115B96}" srcOrd="0" destOrd="0" presId="urn:microsoft.com/office/officeart/2024/3/layout/verticalVisualTextBlock1"/>
    <dgm:cxn modelId="{EBE48F48-1A6B-49C2-A98D-7466F379D6AD}" srcId="{93FC2B15-5A2D-443D-BFC2-51E0BA6A7A73}" destId="{3CCAF7AF-DF9C-49CF-A34C-3F130EC894B4}" srcOrd="0" destOrd="0" parTransId="{18BAAD50-6B76-4512-9B25-EF4CD3BB938F}" sibTransId="{5F86D9DD-C891-4C5D-BF21-991E95C914DF}"/>
    <dgm:cxn modelId="{CCEF5E6C-E7CB-4201-A39D-EF3DDAC354A8}" type="presOf" srcId="{1B9917E7-DC07-4575-BA1A-10B6F2BC6CE2}" destId="{15EA083B-0A6B-4399-908F-433A2A7C2E14}" srcOrd="0" destOrd="0" presId="urn:microsoft.com/office/officeart/2024/3/layout/verticalVisualTextBlock1"/>
    <dgm:cxn modelId="{B9BBA56E-A23E-4B90-9F56-F3114868809E}" srcId="{0FF32EB7-7F2F-4DA9-B236-315BADDB4D0C}" destId="{C7C8A71E-AD77-407A-AED0-E54713B2C68A}" srcOrd="2" destOrd="0" parTransId="{935CCD95-D1E9-49C1-99F6-D466A64FD23F}" sibTransId="{2690722E-BDA8-4AE6-94A5-D09A29A59461}"/>
    <dgm:cxn modelId="{CDC48959-558A-4F60-990F-98988ACDE0F4}" type="presOf" srcId="{4A38179C-7429-4B03-B9BA-475F541FF098}" destId="{8C24AF2E-B267-4341-936A-47D7169B9942}" srcOrd="0" destOrd="0" presId="urn:microsoft.com/office/officeart/2024/3/layout/verticalVisualTextBlock1"/>
    <dgm:cxn modelId="{5C0C067B-D5E6-4C11-B77E-A7E9EEE1F247}" srcId="{0FF32EB7-7F2F-4DA9-B236-315BADDB4D0C}" destId="{FE8CC2E0-3506-4035-922C-DF2A8E4B4674}" srcOrd="1" destOrd="0" parTransId="{897F2D62-3205-4DCD-9A02-B4E874F5EA3B}" sibTransId="{96919FD0-34D4-4EBB-9C9A-830CD67588CF}"/>
    <dgm:cxn modelId="{C2AF8F7E-97F4-4FB6-BE4E-21CBCAE65C80}" srcId="{FE8CC2E0-3506-4035-922C-DF2A8E4B4674}" destId="{4A38179C-7429-4B03-B9BA-475F541FF098}" srcOrd="0" destOrd="0" parTransId="{4C0CF185-80F1-444A-A01D-B22F3C34BC00}" sibTransId="{B6AA554F-CD4D-44FF-92F0-710C01C61DE7}"/>
    <dgm:cxn modelId="{A71606A5-7449-4722-9418-50D9DB6C72FB}" type="presOf" srcId="{96919FD0-34D4-4EBB-9C9A-830CD67588CF}" destId="{A1A3167E-B199-496D-AB4C-6CC43DF9EABA}" srcOrd="0" destOrd="0" presId="urn:microsoft.com/office/officeart/2024/3/layout/verticalVisualTextBlock1"/>
    <dgm:cxn modelId="{3BCE6EA9-9213-4C11-A5D0-FC6C0FD26C2C}" srcId="{C7C8A71E-AD77-407A-AED0-E54713B2C68A}" destId="{1B9917E7-DC07-4575-BA1A-10B6F2BC6CE2}" srcOrd="0" destOrd="0" parTransId="{B5EA1D69-656B-40E0-A408-11AF707AAEE3}" sibTransId="{8E528123-9366-47CE-8A37-CBE49905A2C2}"/>
    <dgm:cxn modelId="{D81CD0B5-0691-4426-8942-E0233BB5F0CC}" type="presOf" srcId="{0FF32EB7-7F2F-4DA9-B236-315BADDB4D0C}" destId="{FA3EE379-9C0C-4DDC-BD2C-4D8DA20DEF67}" srcOrd="0" destOrd="0" presId="urn:microsoft.com/office/officeart/2024/3/layout/verticalVisualTextBlock1"/>
    <dgm:cxn modelId="{B996A7CD-2993-4AE5-B23B-97997055F064}" srcId="{0FF32EB7-7F2F-4DA9-B236-315BADDB4D0C}" destId="{93FC2B15-5A2D-443D-BFC2-51E0BA6A7A73}" srcOrd="0" destOrd="0" parTransId="{88C81FD9-EA0B-4099-8884-2E6D29B4D5EA}" sibTransId="{4A68023B-B258-4CCB-9752-258AFBBE1D1F}"/>
    <dgm:cxn modelId="{02A2AFE5-03F1-47C3-BB37-2EF7FE48FD56}" type="presOf" srcId="{3CCAF7AF-DF9C-49CF-A34C-3F130EC894B4}" destId="{AFB4D803-3DB1-4AA0-985B-414B390B528D}" srcOrd="0" destOrd="0" presId="urn:microsoft.com/office/officeart/2024/3/layout/verticalVisualTextBlock1"/>
    <dgm:cxn modelId="{4818758A-4057-4DF2-9134-79D59F428EBE}" type="presParOf" srcId="{FA3EE379-9C0C-4DDC-BD2C-4D8DA20DEF67}" destId="{D3895A8F-1959-41E5-BBDE-85712E859D84}" srcOrd="0" destOrd="0" presId="urn:microsoft.com/office/officeart/2024/3/layout/verticalVisualTextBlock1"/>
    <dgm:cxn modelId="{82BDBF41-598D-49FF-9C1C-2E11D22583AC}" type="presParOf" srcId="{D3895A8F-1959-41E5-BBDE-85712E859D84}" destId="{1134AA5B-9B1C-4FDC-9658-1712A0448FAD}" srcOrd="0" destOrd="0" presId="urn:microsoft.com/office/officeart/2024/3/layout/verticalVisualTextBlock1"/>
    <dgm:cxn modelId="{72F467DF-6A98-4018-A6F4-270555F96942}" type="presParOf" srcId="{D3895A8F-1959-41E5-BBDE-85712E859D84}" destId="{64D6F0B4-E2F7-45E6-931B-4B182BA9311E}" srcOrd="1" destOrd="0" presId="urn:microsoft.com/office/officeart/2024/3/layout/verticalVisualTextBlock1"/>
    <dgm:cxn modelId="{7F21C79D-2DBF-45FC-BAFC-48C63006526E}" type="presParOf" srcId="{D3895A8F-1959-41E5-BBDE-85712E859D84}" destId="{AFB4D803-3DB1-4AA0-985B-414B390B528D}" srcOrd="2" destOrd="0" presId="urn:microsoft.com/office/officeart/2024/3/layout/verticalVisualTextBlock1"/>
    <dgm:cxn modelId="{0395A410-E0E1-4A84-A080-B4639C318AC6}" type="presParOf" srcId="{FA3EE379-9C0C-4DDC-BD2C-4D8DA20DEF67}" destId="{878CE1C8-D054-48C2-8779-C03B3F115B96}" srcOrd="1" destOrd="0" presId="urn:microsoft.com/office/officeart/2024/3/layout/verticalVisualTextBlock1"/>
    <dgm:cxn modelId="{30478DCF-64E7-4459-B252-1764AC93414E}" type="presParOf" srcId="{FA3EE379-9C0C-4DDC-BD2C-4D8DA20DEF67}" destId="{F691F883-0775-4F26-B43D-B0FED6A28A58}" srcOrd="2" destOrd="0" presId="urn:microsoft.com/office/officeart/2024/3/layout/verticalVisualTextBlock1"/>
    <dgm:cxn modelId="{978C6EA5-5440-4144-94BA-49C9916EAFC7}" type="presParOf" srcId="{F691F883-0775-4F26-B43D-B0FED6A28A58}" destId="{49C28ADC-AC28-47DE-84B6-1D5B27924623}" srcOrd="0" destOrd="0" presId="urn:microsoft.com/office/officeart/2024/3/layout/verticalVisualTextBlock1"/>
    <dgm:cxn modelId="{3DBA5E44-B674-4146-B6F5-440BEF3EFFE3}" type="presParOf" srcId="{F691F883-0775-4F26-B43D-B0FED6A28A58}" destId="{4C81A92A-2CF5-4B08-836D-19EB98E09FAA}" srcOrd="1" destOrd="0" presId="urn:microsoft.com/office/officeart/2024/3/layout/verticalVisualTextBlock1"/>
    <dgm:cxn modelId="{35509878-9887-4257-9742-E6DBD758D6DA}" type="presParOf" srcId="{F691F883-0775-4F26-B43D-B0FED6A28A58}" destId="{8C24AF2E-B267-4341-936A-47D7169B9942}" srcOrd="2" destOrd="0" presId="urn:microsoft.com/office/officeart/2024/3/layout/verticalVisualTextBlock1"/>
    <dgm:cxn modelId="{6E09B540-78AA-474F-90F9-412F25E22D20}" type="presParOf" srcId="{FA3EE379-9C0C-4DDC-BD2C-4D8DA20DEF67}" destId="{A1A3167E-B199-496D-AB4C-6CC43DF9EABA}" srcOrd="3" destOrd="0" presId="urn:microsoft.com/office/officeart/2024/3/layout/verticalVisualTextBlock1"/>
    <dgm:cxn modelId="{8F771A35-ED17-4065-8F14-60F02E828DA9}" type="presParOf" srcId="{FA3EE379-9C0C-4DDC-BD2C-4D8DA20DEF67}" destId="{23F5455A-8A0E-45C8-9041-B94BF2D2EC9E}" srcOrd="4" destOrd="0" presId="urn:microsoft.com/office/officeart/2024/3/layout/verticalVisualTextBlock1"/>
    <dgm:cxn modelId="{FD4CC562-BC69-4954-8161-043F180201E9}" type="presParOf" srcId="{23F5455A-8A0E-45C8-9041-B94BF2D2EC9E}" destId="{AD61BC74-E0EB-477C-AF8E-F1E74E8003F9}" srcOrd="0" destOrd="0" presId="urn:microsoft.com/office/officeart/2024/3/layout/verticalVisualTextBlock1"/>
    <dgm:cxn modelId="{3F5436AA-88A6-41F2-8438-1E57E01B3A92}" type="presParOf" srcId="{23F5455A-8A0E-45C8-9041-B94BF2D2EC9E}" destId="{70576791-C600-48B7-8A81-011960D09B2A}" srcOrd="1" destOrd="0" presId="urn:microsoft.com/office/officeart/2024/3/layout/verticalVisualTextBlock1"/>
    <dgm:cxn modelId="{B835F938-63E4-4E41-8077-686C6A3F01EE}" type="presParOf" srcId="{23F5455A-8A0E-45C8-9041-B94BF2D2EC9E}" destId="{15EA083B-0A6B-4399-908F-433A2A7C2E14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729A7B-004C-471F-BBEA-F10F4FBB51A9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65724FF3-436F-400B-AAC4-75E89DC0F83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Desarrollo Económico</a:t>
          </a:r>
        </a:p>
      </dgm:t>
    </dgm:pt>
    <dgm:pt modelId="{D7DA467B-7EBC-4CA1-86F6-E8815BFE84CF}" type="parTrans" cxnId="{296E051F-0DCC-42DD-BF97-D20EDE150262}">
      <dgm:prSet/>
      <dgm:spPr/>
      <dgm:t>
        <a:bodyPr/>
        <a:lstStyle/>
        <a:p>
          <a:endParaRPr lang="es-CL"/>
        </a:p>
      </dgm:t>
    </dgm:pt>
    <dgm:pt modelId="{BD48EF7B-6ED5-4CA8-A0AF-98037BB3F1E7}" type="sibTrans" cxnId="{296E051F-0DCC-42DD-BF97-D20EDE15026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s-CL"/>
        </a:p>
      </dgm:t>
    </dgm:pt>
    <dgm:pt modelId="{9EB4C375-4CC3-4E37-918F-1A5E59E3EB74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El comercio internacional es esencial para el desarrollo económico, proporcionando acceso a recursos esenciales y productos extranjeros.</a:t>
          </a:r>
        </a:p>
      </dgm:t>
    </dgm:pt>
    <dgm:pt modelId="{BFC45015-99E5-4E90-B59E-02A483513B61}" type="parTrans" cxnId="{94240D1A-20C8-458C-ABA2-C8FE4DADDA07}">
      <dgm:prSet/>
      <dgm:spPr/>
      <dgm:t>
        <a:bodyPr/>
        <a:lstStyle/>
        <a:p>
          <a:endParaRPr lang="es-CL"/>
        </a:p>
      </dgm:t>
    </dgm:pt>
    <dgm:pt modelId="{2F4E465B-16F1-46F9-AD8B-D7F0905CA022}" type="sibTrans" cxnId="{94240D1A-20C8-458C-ABA2-C8FE4DADDA07}">
      <dgm:prSet/>
      <dgm:spPr/>
      <dgm:t>
        <a:bodyPr/>
        <a:lstStyle/>
        <a:p>
          <a:endParaRPr lang="es-CL"/>
        </a:p>
      </dgm:t>
    </dgm:pt>
    <dgm:pt modelId="{660CD991-925C-4F57-98E3-AEE253FB19E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Acceso a Recursos</a:t>
          </a:r>
        </a:p>
      </dgm:t>
    </dgm:pt>
    <dgm:pt modelId="{A5ABFEE9-A174-485F-B8EE-9D5E17D87878}" type="parTrans" cxnId="{B7C48329-1452-4D47-8CFD-D429FEBDB380}">
      <dgm:prSet/>
      <dgm:spPr/>
      <dgm:t>
        <a:bodyPr/>
        <a:lstStyle/>
        <a:p>
          <a:endParaRPr lang="es-CL"/>
        </a:p>
      </dgm:t>
    </dgm:pt>
    <dgm:pt modelId="{6F998172-9059-4A6E-83C1-7B7131FB4363}" type="sibTrans" cxnId="{B7C48329-1452-4D47-8CFD-D429FEBDB380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s-CL"/>
        </a:p>
      </dgm:t>
    </dgm:pt>
    <dgm:pt modelId="{A05A7883-B05F-43A2-A0B6-5E4DB01C148A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A través del comercio internacional, los países pueden acceder a productos y recursos que no pueden producir localmente.</a:t>
          </a:r>
        </a:p>
      </dgm:t>
    </dgm:pt>
    <dgm:pt modelId="{35855CF9-47B0-48FE-8D82-A7183DC5A42D}" type="parTrans" cxnId="{B01A5774-9675-4CCD-9140-21E98F0D9197}">
      <dgm:prSet/>
      <dgm:spPr/>
      <dgm:t>
        <a:bodyPr/>
        <a:lstStyle/>
        <a:p>
          <a:endParaRPr lang="es-CL"/>
        </a:p>
      </dgm:t>
    </dgm:pt>
    <dgm:pt modelId="{B640EB0B-C6A8-487B-BADF-8FC047BD760D}" type="sibTrans" cxnId="{B01A5774-9675-4CCD-9140-21E98F0D9197}">
      <dgm:prSet/>
      <dgm:spPr/>
      <dgm:t>
        <a:bodyPr/>
        <a:lstStyle/>
        <a:p>
          <a:endParaRPr lang="es-CL"/>
        </a:p>
      </dgm:t>
    </dgm:pt>
    <dgm:pt modelId="{DBE8D4FD-A50A-431F-9CBD-4F97021369F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Mejora de la Calidad de Vida</a:t>
          </a:r>
        </a:p>
      </dgm:t>
    </dgm:pt>
    <dgm:pt modelId="{8974F67E-8708-4AFD-A576-77063AEC1AB8}" type="parTrans" cxnId="{0788437F-D8B2-403F-827A-BDA536E9B495}">
      <dgm:prSet/>
      <dgm:spPr/>
      <dgm:t>
        <a:bodyPr/>
        <a:lstStyle/>
        <a:p>
          <a:endParaRPr lang="es-CL"/>
        </a:p>
      </dgm:t>
    </dgm:pt>
    <dgm:pt modelId="{895EE7A2-FEAB-4711-811A-A588FEC297F7}" type="sibTrans" cxnId="{0788437F-D8B2-403F-827A-BDA536E9B495}">
      <dgm:prSet/>
      <dgm:spPr/>
      <dgm:t>
        <a:bodyPr/>
        <a:lstStyle/>
        <a:p>
          <a:endParaRPr lang="es-CL"/>
        </a:p>
      </dgm:t>
    </dgm:pt>
    <dgm:pt modelId="{AEA3F0B3-BEBE-4E50-BB3C-38BC9AB851CE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El comercio fomenta la competencia, lo que resulta en productos de mayor calidad y precios más bajos para los consumidores.</a:t>
          </a:r>
        </a:p>
      </dgm:t>
    </dgm:pt>
    <dgm:pt modelId="{15C29185-BA77-4319-8975-F9476391C9E5}" type="parTrans" cxnId="{F3640D32-6EA8-4355-B20A-1C05641C2327}">
      <dgm:prSet/>
      <dgm:spPr/>
      <dgm:t>
        <a:bodyPr/>
        <a:lstStyle/>
        <a:p>
          <a:endParaRPr lang="es-CL"/>
        </a:p>
      </dgm:t>
    </dgm:pt>
    <dgm:pt modelId="{D7261B64-882C-4219-9D7F-7D038C77708E}" type="sibTrans" cxnId="{F3640D32-6EA8-4355-B20A-1C05641C2327}">
      <dgm:prSet/>
      <dgm:spPr/>
      <dgm:t>
        <a:bodyPr/>
        <a:lstStyle/>
        <a:p>
          <a:endParaRPr lang="es-CL"/>
        </a:p>
      </dgm:t>
    </dgm:pt>
    <dgm:pt modelId="{8CCF1CA9-5460-46B6-973A-6BA1D2E40445}" type="pres">
      <dgm:prSet presAssocID="{99729A7B-004C-471F-BBEA-F10F4FBB51A9}" presName="Root" presStyleCnt="0">
        <dgm:presLayoutVars>
          <dgm:dir/>
          <dgm:resizeHandles val="exact"/>
        </dgm:presLayoutVars>
      </dgm:prSet>
      <dgm:spPr/>
    </dgm:pt>
    <dgm:pt modelId="{469CA24B-1E87-4A41-98E3-9FEB836F8F6E}" type="pres">
      <dgm:prSet presAssocID="{65724FF3-436F-400B-AAC4-75E89DC0F839}" presName="Composite" presStyleCnt="0"/>
      <dgm:spPr/>
    </dgm:pt>
    <dgm:pt modelId="{00DBF8CC-0543-45FA-B40E-8A4070DCAAF6}" type="pres">
      <dgm:prSet presAssocID="{65724FF3-436F-400B-AAC4-75E89DC0F839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3" r="17988" b="1"/>
          <a:stretch/>
        </a:blipFill>
      </dgm:spPr>
      <dgm:extLst>
        <a:ext uri="{E40237B7-FDA0-4F09-8148-C483321AD2D9}">
          <dgm14:cNvPr xmlns:dgm14="http://schemas.microsoft.com/office/drawing/2010/diagram" id="0" name="" descr="Recesión, Coronavirus, Mercado de Valores y Bolsa, Resolución 4K, Colapso"/>
        </a:ext>
      </dgm:extLst>
    </dgm:pt>
    <dgm:pt modelId="{62EFB645-5A6C-45E9-9891-D14A76F9F77A}" type="pres">
      <dgm:prSet presAssocID="{65724FF3-436F-400B-AAC4-75E89DC0F839}" presName="Subtitle" presStyleLbl="revTx" presStyleIdx="0" presStyleCnt="6">
        <dgm:presLayoutVars>
          <dgm:chMax val="0"/>
          <dgm:bulletEnabled/>
        </dgm:presLayoutVars>
      </dgm:prSet>
      <dgm:spPr/>
    </dgm:pt>
    <dgm:pt modelId="{87BAFA5B-B126-4D53-8F33-88519788FD60}" type="pres">
      <dgm:prSet presAssocID="{65724FF3-436F-400B-AAC4-75E89DC0F839}" presName="Description" presStyleLbl="revTx" presStyleIdx="1" presStyleCnt="6">
        <dgm:presLayoutVars>
          <dgm:bulletEnabled/>
        </dgm:presLayoutVars>
      </dgm:prSet>
      <dgm:spPr/>
    </dgm:pt>
    <dgm:pt modelId="{C9980C81-2DC8-4911-858E-D04FE2BD315E}" type="pres">
      <dgm:prSet presAssocID="{BD48EF7B-6ED5-4CA8-A0AF-98037BB3F1E7}" presName="sibTrans" presStyleLbl="sibTrans2D1" presStyleIdx="0" presStyleCnt="0"/>
      <dgm:spPr/>
    </dgm:pt>
    <dgm:pt modelId="{FEC8CA55-C04D-49EF-9F17-F540675042BE}" type="pres">
      <dgm:prSet presAssocID="{660CD991-925C-4F57-98E3-AEE253FB19E3}" presName="Composite" presStyleCnt="0"/>
      <dgm:spPr/>
    </dgm:pt>
    <dgm:pt modelId="{62855166-5FD6-40E8-83BF-67F645C18262}" type="pres">
      <dgm:prSet presAssocID="{660CD991-925C-4F57-98E3-AEE253FB19E3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3" r="20193" b="-6"/>
          <a:stretch/>
        </a:blipFill>
      </dgm:spPr>
      <dgm:extLst>
        <a:ext uri="{E40237B7-FDA0-4F09-8148-C483321AD2D9}">
          <dgm14:cNvPr xmlns:dgm14="http://schemas.microsoft.com/office/drawing/2010/diagram" id="0" name="" descr="Coloridas trampas de alambre para langostas están apiladas en un muelle en Portland, Maine"/>
        </a:ext>
      </dgm:extLst>
    </dgm:pt>
    <dgm:pt modelId="{531B461D-B13A-4B5D-8F20-A3939E1C0C58}" type="pres">
      <dgm:prSet presAssocID="{660CD991-925C-4F57-98E3-AEE253FB19E3}" presName="Subtitle" presStyleLbl="revTx" presStyleIdx="2" presStyleCnt="6">
        <dgm:presLayoutVars>
          <dgm:chMax val="0"/>
          <dgm:bulletEnabled/>
        </dgm:presLayoutVars>
      </dgm:prSet>
      <dgm:spPr/>
    </dgm:pt>
    <dgm:pt modelId="{1758C14F-C906-4097-80A6-F58C5E884410}" type="pres">
      <dgm:prSet presAssocID="{660CD991-925C-4F57-98E3-AEE253FB19E3}" presName="Description" presStyleLbl="revTx" presStyleIdx="3" presStyleCnt="6">
        <dgm:presLayoutVars>
          <dgm:bulletEnabled/>
        </dgm:presLayoutVars>
      </dgm:prSet>
      <dgm:spPr/>
    </dgm:pt>
    <dgm:pt modelId="{5F8A0A04-B50A-47B5-AD96-D9EC4FBE5611}" type="pres">
      <dgm:prSet presAssocID="{6F998172-9059-4A6E-83C1-7B7131FB4363}" presName="sibTrans" presStyleLbl="sibTrans2D1" presStyleIdx="0" presStyleCnt="0"/>
      <dgm:spPr/>
    </dgm:pt>
    <dgm:pt modelId="{2CDDD3D4-C8E3-4486-91F5-83245DAF8F96}" type="pres">
      <dgm:prSet presAssocID="{DBE8D4FD-A50A-431F-9CBD-4F97021369FC}" presName="Composite" presStyleCnt="0"/>
      <dgm:spPr/>
    </dgm:pt>
    <dgm:pt modelId="{42E127E8-B978-416E-8B9D-915DD1CB73E8}" type="pres">
      <dgm:prSet presAssocID="{DBE8D4FD-A50A-431F-9CBD-4F97021369FC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r="30189" b="4"/>
          <a:stretch/>
        </a:blipFill>
      </dgm:spPr>
      <dgm:extLst>
        <a:ext uri="{E40237B7-FDA0-4F09-8148-C483321AD2D9}">
          <dgm14:cNvPr xmlns:dgm14="http://schemas.microsoft.com/office/drawing/2010/diagram" id="0" name="" descr="Chica de compras en el bazar"/>
        </a:ext>
      </dgm:extLst>
    </dgm:pt>
    <dgm:pt modelId="{64DF9E95-F544-4C00-A49B-4F08DCC82D6D}" type="pres">
      <dgm:prSet presAssocID="{DBE8D4FD-A50A-431F-9CBD-4F97021369FC}" presName="Subtitle" presStyleLbl="revTx" presStyleIdx="4" presStyleCnt="6">
        <dgm:presLayoutVars>
          <dgm:chMax val="0"/>
          <dgm:bulletEnabled/>
        </dgm:presLayoutVars>
      </dgm:prSet>
      <dgm:spPr/>
    </dgm:pt>
    <dgm:pt modelId="{9BF8E226-9061-4296-87C6-83F1104A2D67}" type="pres">
      <dgm:prSet presAssocID="{DBE8D4FD-A50A-431F-9CBD-4F97021369FC}" presName="Description" presStyleLbl="revTx" presStyleIdx="5" presStyleCnt="6">
        <dgm:presLayoutVars>
          <dgm:bulletEnabled/>
        </dgm:presLayoutVars>
      </dgm:prSet>
      <dgm:spPr/>
    </dgm:pt>
  </dgm:ptLst>
  <dgm:cxnLst>
    <dgm:cxn modelId="{7F1C250B-0E25-49B8-B5DD-36D8266C6E7B}" type="presOf" srcId="{BD48EF7B-6ED5-4CA8-A0AF-98037BB3F1E7}" destId="{C9980C81-2DC8-4911-858E-D04FE2BD315E}" srcOrd="0" destOrd="0" presId="urn:microsoft.com/office/officeart/2024/3/layout/verticalVisualTextBlock1"/>
    <dgm:cxn modelId="{94240D1A-20C8-458C-ABA2-C8FE4DADDA07}" srcId="{65724FF3-436F-400B-AAC4-75E89DC0F839}" destId="{9EB4C375-4CC3-4E37-918F-1A5E59E3EB74}" srcOrd="0" destOrd="0" parTransId="{BFC45015-99E5-4E90-B59E-02A483513B61}" sibTransId="{2F4E465B-16F1-46F9-AD8B-D7F0905CA022}"/>
    <dgm:cxn modelId="{296E051F-0DCC-42DD-BF97-D20EDE150262}" srcId="{99729A7B-004C-471F-BBEA-F10F4FBB51A9}" destId="{65724FF3-436F-400B-AAC4-75E89DC0F839}" srcOrd="0" destOrd="0" parTransId="{D7DA467B-7EBC-4CA1-86F6-E8815BFE84CF}" sibTransId="{BD48EF7B-6ED5-4CA8-A0AF-98037BB3F1E7}"/>
    <dgm:cxn modelId="{B7C48329-1452-4D47-8CFD-D429FEBDB380}" srcId="{99729A7B-004C-471F-BBEA-F10F4FBB51A9}" destId="{660CD991-925C-4F57-98E3-AEE253FB19E3}" srcOrd="1" destOrd="0" parTransId="{A5ABFEE9-A174-485F-B8EE-9D5E17D87878}" sibTransId="{6F998172-9059-4A6E-83C1-7B7131FB4363}"/>
    <dgm:cxn modelId="{3209742D-FCA5-4BDD-B60A-E48DD2D36CE8}" type="presOf" srcId="{AEA3F0B3-BEBE-4E50-BB3C-38BC9AB851CE}" destId="{9BF8E226-9061-4296-87C6-83F1104A2D67}" srcOrd="0" destOrd="0" presId="urn:microsoft.com/office/officeart/2024/3/layout/verticalVisualTextBlock1"/>
    <dgm:cxn modelId="{F3640D32-6EA8-4355-B20A-1C05641C2327}" srcId="{DBE8D4FD-A50A-431F-9CBD-4F97021369FC}" destId="{AEA3F0B3-BEBE-4E50-BB3C-38BC9AB851CE}" srcOrd="0" destOrd="0" parTransId="{15C29185-BA77-4319-8975-F9476391C9E5}" sibTransId="{D7261B64-882C-4219-9D7F-7D038C77708E}"/>
    <dgm:cxn modelId="{BB7DF737-148D-4448-9104-ABBC8049FFFB}" type="presOf" srcId="{A05A7883-B05F-43A2-A0B6-5E4DB01C148A}" destId="{1758C14F-C906-4097-80A6-F58C5E884410}" srcOrd="0" destOrd="0" presId="urn:microsoft.com/office/officeart/2024/3/layout/verticalVisualTextBlock1"/>
    <dgm:cxn modelId="{B01A5774-9675-4CCD-9140-21E98F0D9197}" srcId="{660CD991-925C-4F57-98E3-AEE253FB19E3}" destId="{A05A7883-B05F-43A2-A0B6-5E4DB01C148A}" srcOrd="0" destOrd="0" parTransId="{35855CF9-47B0-48FE-8D82-A7183DC5A42D}" sibTransId="{B640EB0B-C6A8-487B-BADF-8FC047BD760D}"/>
    <dgm:cxn modelId="{DD49FA77-C643-41CD-B6F7-0916B10A50C9}" type="presOf" srcId="{9EB4C375-4CC3-4E37-918F-1A5E59E3EB74}" destId="{87BAFA5B-B126-4D53-8F33-88519788FD60}" srcOrd="0" destOrd="0" presId="urn:microsoft.com/office/officeart/2024/3/layout/verticalVisualTextBlock1"/>
    <dgm:cxn modelId="{850DB378-05A8-413A-AD5E-D51BF3254508}" type="presOf" srcId="{6F998172-9059-4A6E-83C1-7B7131FB4363}" destId="{5F8A0A04-B50A-47B5-AD96-D9EC4FBE5611}" srcOrd="0" destOrd="0" presId="urn:microsoft.com/office/officeart/2024/3/layout/verticalVisualTextBlock1"/>
    <dgm:cxn modelId="{0788437F-D8B2-403F-827A-BDA536E9B495}" srcId="{99729A7B-004C-471F-BBEA-F10F4FBB51A9}" destId="{DBE8D4FD-A50A-431F-9CBD-4F97021369FC}" srcOrd="2" destOrd="0" parTransId="{8974F67E-8708-4AFD-A576-77063AEC1AB8}" sibTransId="{895EE7A2-FEAB-4711-811A-A588FEC297F7}"/>
    <dgm:cxn modelId="{5D2EB59C-BEAB-4883-8590-AE4E8F4DC891}" type="presOf" srcId="{99729A7B-004C-471F-BBEA-F10F4FBB51A9}" destId="{8CCF1CA9-5460-46B6-973A-6BA1D2E40445}" srcOrd="0" destOrd="0" presId="urn:microsoft.com/office/officeart/2024/3/layout/verticalVisualTextBlock1"/>
    <dgm:cxn modelId="{EEE279BD-4671-456F-86DE-FAEC615E1F43}" type="presOf" srcId="{DBE8D4FD-A50A-431F-9CBD-4F97021369FC}" destId="{64DF9E95-F544-4C00-A49B-4F08DCC82D6D}" srcOrd="0" destOrd="0" presId="urn:microsoft.com/office/officeart/2024/3/layout/verticalVisualTextBlock1"/>
    <dgm:cxn modelId="{67EE5FCB-D358-457B-A78C-1189645A3CF9}" type="presOf" srcId="{65724FF3-436F-400B-AAC4-75E89DC0F839}" destId="{62EFB645-5A6C-45E9-9891-D14A76F9F77A}" srcOrd="0" destOrd="0" presId="urn:microsoft.com/office/officeart/2024/3/layout/verticalVisualTextBlock1"/>
    <dgm:cxn modelId="{CE33E1FE-BF52-41D8-AF85-B4946973C1AF}" type="presOf" srcId="{660CD991-925C-4F57-98E3-AEE253FB19E3}" destId="{531B461D-B13A-4B5D-8F20-A3939E1C0C58}" srcOrd="0" destOrd="0" presId="urn:microsoft.com/office/officeart/2024/3/layout/verticalVisualTextBlock1"/>
    <dgm:cxn modelId="{44306694-CEE3-4E10-AECA-E942D096FC47}" type="presParOf" srcId="{8CCF1CA9-5460-46B6-973A-6BA1D2E40445}" destId="{469CA24B-1E87-4A41-98E3-9FEB836F8F6E}" srcOrd="0" destOrd="0" presId="urn:microsoft.com/office/officeart/2024/3/layout/verticalVisualTextBlock1"/>
    <dgm:cxn modelId="{FF68C8E5-EC12-4146-AAB3-D72858DCD778}" type="presParOf" srcId="{469CA24B-1E87-4A41-98E3-9FEB836F8F6E}" destId="{00DBF8CC-0543-45FA-B40E-8A4070DCAAF6}" srcOrd="0" destOrd="0" presId="urn:microsoft.com/office/officeart/2024/3/layout/verticalVisualTextBlock1"/>
    <dgm:cxn modelId="{8EC76E25-5404-4B77-B94B-BC9E242D7F07}" type="presParOf" srcId="{469CA24B-1E87-4A41-98E3-9FEB836F8F6E}" destId="{62EFB645-5A6C-45E9-9891-D14A76F9F77A}" srcOrd="1" destOrd="0" presId="urn:microsoft.com/office/officeart/2024/3/layout/verticalVisualTextBlock1"/>
    <dgm:cxn modelId="{8C8A1874-5953-4270-9C63-3042537BAA57}" type="presParOf" srcId="{469CA24B-1E87-4A41-98E3-9FEB836F8F6E}" destId="{87BAFA5B-B126-4D53-8F33-88519788FD60}" srcOrd="2" destOrd="0" presId="urn:microsoft.com/office/officeart/2024/3/layout/verticalVisualTextBlock1"/>
    <dgm:cxn modelId="{FFEFA1B2-E536-4593-87F3-1F731F6F163B}" type="presParOf" srcId="{8CCF1CA9-5460-46B6-973A-6BA1D2E40445}" destId="{C9980C81-2DC8-4911-858E-D04FE2BD315E}" srcOrd="1" destOrd="0" presId="urn:microsoft.com/office/officeart/2024/3/layout/verticalVisualTextBlock1"/>
    <dgm:cxn modelId="{6695BD92-2984-4B2B-8B1A-A478A77B34DE}" type="presParOf" srcId="{8CCF1CA9-5460-46B6-973A-6BA1D2E40445}" destId="{FEC8CA55-C04D-49EF-9F17-F540675042BE}" srcOrd="2" destOrd="0" presId="urn:microsoft.com/office/officeart/2024/3/layout/verticalVisualTextBlock1"/>
    <dgm:cxn modelId="{90365F4D-91E9-409A-8B1C-4D7059CDD7EC}" type="presParOf" srcId="{FEC8CA55-C04D-49EF-9F17-F540675042BE}" destId="{62855166-5FD6-40E8-83BF-67F645C18262}" srcOrd="0" destOrd="0" presId="urn:microsoft.com/office/officeart/2024/3/layout/verticalVisualTextBlock1"/>
    <dgm:cxn modelId="{783A6FF9-3F53-41B2-9AA5-DB3C7EE22005}" type="presParOf" srcId="{FEC8CA55-C04D-49EF-9F17-F540675042BE}" destId="{531B461D-B13A-4B5D-8F20-A3939E1C0C58}" srcOrd="1" destOrd="0" presId="urn:microsoft.com/office/officeart/2024/3/layout/verticalVisualTextBlock1"/>
    <dgm:cxn modelId="{52EB8C32-D775-43F9-AFEE-C6DDE49F231C}" type="presParOf" srcId="{FEC8CA55-C04D-49EF-9F17-F540675042BE}" destId="{1758C14F-C906-4097-80A6-F58C5E884410}" srcOrd="2" destOrd="0" presId="urn:microsoft.com/office/officeart/2024/3/layout/verticalVisualTextBlock1"/>
    <dgm:cxn modelId="{87DBC39D-1AA3-44B4-B33E-2AAFFADF8256}" type="presParOf" srcId="{8CCF1CA9-5460-46B6-973A-6BA1D2E40445}" destId="{5F8A0A04-B50A-47B5-AD96-D9EC4FBE5611}" srcOrd="3" destOrd="0" presId="urn:microsoft.com/office/officeart/2024/3/layout/verticalVisualTextBlock1"/>
    <dgm:cxn modelId="{08E4CABD-FA4B-440E-88C5-3B5BF4BDFE42}" type="presParOf" srcId="{8CCF1CA9-5460-46B6-973A-6BA1D2E40445}" destId="{2CDDD3D4-C8E3-4486-91F5-83245DAF8F96}" srcOrd="4" destOrd="0" presId="urn:microsoft.com/office/officeart/2024/3/layout/verticalVisualTextBlock1"/>
    <dgm:cxn modelId="{7465873B-B878-4898-8373-FA83ED0C6FCD}" type="presParOf" srcId="{2CDDD3D4-C8E3-4486-91F5-83245DAF8F96}" destId="{42E127E8-B978-416E-8B9D-915DD1CB73E8}" srcOrd="0" destOrd="0" presId="urn:microsoft.com/office/officeart/2024/3/layout/verticalVisualTextBlock1"/>
    <dgm:cxn modelId="{24B9A7F0-D44A-4B35-88BC-75F7910C729E}" type="presParOf" srcId="{2CDDD3D4-C8E3-4486-91F5-83245DAF8F96}" destId="{64DF9E95-F544-4C00-A49B-4F08DCC82D6D}" srcOrd="1" destOrd="0" presId="urn:microsoft.com/office/officeart/2024/3/layout/verticalVisualTextBlock1"/>
    <dgm:cxn modelId="{36632833-81D3-40F3-8CBD-C59986D85ADE}" type="presParOf" srcId="{2CDDD3D4-C8E3-4486-91F5-83245DAF8F96}" destId="{9BF8E226-9061-4296-87C6-83F1104A2D67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E88728-EE58-4E7E-B1F6-3E9D2A4A4419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0ECE29FA-1FDC-4F0C-AD66-94F1E332CE3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Proceso de Inspección</a:t>
          </a:r>
        </a:p>
      </dgm:t>
    </dgm:pt>
    <dgm:pt modelId="{2E26044A-67D9-4B30-A5F4-142A9E66ECB0}" type="parTrans" cxnId="{E53219E9-42BA-45A6-9B73-DBD4F5A60FF1}">
      <dgm:prSet/>
      <dgm:spPr/>
      <dgm:t>
        <a:bodyPr/>
        <a:lstStyle/>
        <a:p>
          <a:endParaRPr lang="es-CL"/>
        </a:p>
      </dgm:t>
    </dgm:pt>
    <dgm:pt modelId="{484A6CEC-9E09-4586-99B9-BFDFFDAEE455}" type="sibTrans" cxnId="{E53219E9-42BA-45A6-9B73-DBD4F5A60FF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s-CL"/>
        </a:p>
      </dgm:t>
    </dgm:pt>
    <dgm:pt modelId="{E646F495-8591-44EB-B4D6-A282EE08C55B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La inspección aduanera implica una revisión física y minuciosa de las mercancías importadas para asegurar su legalidad.</a:t>
          </a:r>
        </a:p>
      </dgm:t>
    </dgm:pt>
    <dgm:pt modelId="{15328FB1-63C0-4888-A7A4-59545808D5D7}" type="parTrans" cxnId="{0797CD7F-5087-4FDE-9EF8-4F521A7060F6}">
      <dgm:prSet/>
      <dgm:spPr/>
      <dgm:t>
        <a:bodyPr/>
        <a:lstStyle/>
        <a:p>
          <a:endParaRPr lang="es-CL"/>
        </a:p>
      </dgm:t>
    </dgm:pt>
    <dgm:pt modelId="{771BF956-9220-418D-8433-00EEEF1185AB}" type="sibTrans" cxnId="{0797CD7F-5087-4FDE-9EF8-4F521A7060F6}">
      <dgm:prSet/>
      <dgm:spPr/>
      <dgm:t>
        <a:bodyPr/>
        <a:lstStyle/>
        <a:p>
          <a:endParaRPr lang="es-CL"/>
        </a:p>
      </dgm:t>
    </dgm:pt>
    <dgm:pt modelId="{5BB00F8F-67E5-4E14-ABA1-4C2CB016711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Prevención del Contrabando</a:t>
          </a:r>
        </a:p>
      </dgm:t>
    </dgm:pt>
    <dgm:pt modelId="{585C6CE9-C57D-4F55-B1EE-9BA42EAE8FE8}" type="parTrans" cxnId="{64F5ED55-30AE-46F7-A21A-9B4B88F24D5F}">
      <dgm:prSet/>
      <dgm:spPr/>
      <dgm:t>
        <a:bodyPr/>
        <a:lstStyle/>
        <a:p>
          <a:endParaRPr lang="es-CL"/>
        </a:p>
      </dgm:t>
    </dgm:pt>
    <dgm:pt modelId="{04E788C3-3608-4D87-9287-33938F9971A9}" type="sibTrans" cxnId="{64F5ED55-30AE-46F7-A21A-9B4B88F24D5F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s-CL"/>
        </a:p>
      </dgm:t>
    </dgm:pt>
    <dgm:pt modelId="{3B345C78-5081-49A9-8C33-1A778786BF3F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El control aduanero es crucial para prevenir el contrabando y proteger la economía y seguridad del país.</a:t>
          </a:r>
        </a:p>
      </dgm:t>
    </dgm:pt>
    <dgm:pt modelId="{41A5357A-A13B-443B-BA0B-060A9C777F46}" type="parTrans" cxnId="{1119D2CA-15ED-44D0-869D-BBACA89B7060}">
      <dgm:prSet/>
      <dgm:spPr/>
      <dgm:t>
        <a:bodyPr/>
        <a:lstStyle/>
        <a:p>
          <a:endParaRPr lang="es-CL"/>
        </a:p>
      </dgm:t>
    </dgm:pt>
    <dgm:pt modelId="{2CA1EC87-09DE-4D75-9EA9-D630FBE0AFC1}" type="sibTrans" cxnId="{1119D2CA-15ED-44D0-869D-BBACA89B7060}">
      <dgm:prSet/>
      <dgm:spPr/>
      <dgm:t>
        <a:bodyPr/>
        <a:lstStyle/>
        <a:p>
          <a:endParaRPr lang="es-CL"/>
        </a:p>
      </dgm:t>
    </dgm:pt>
    <dgm:pt modelId="{F83579B2-3791-43FF-A393-9B9C6C5F021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Cumplimiento de Regulaciones</a:t>
          </a:r>
        </a:p>
      </dgm:t>
    </dgm:pt>
    <dgm:pt modelId="{085346AF-CF0F-4EC2-963C-0DBB9164B9DC}" type="parTrans" cxnId="{FB503C7F-6F75-4779-88AD-D30B3FC27A2C}">
      <dgm:prSet/>
      <dgm:spPr/>
      <dgm:t>
        <a:bodyPr/>
        <a:lstStyle/>
        <a:p>
          <a:endParaRPr lang="es-CL"/>
        </a:p>
      </dgm:t>
    </dgm:pt>
    <dgm:pt modelId="{875F1348-CF45-4370-93C6-87B2625C21E7}" type="sibTrans" cxnId="{FB503C7F-6F75-4779-88AD-D30B3FC27A2C}">
      <dgm:prSet/>
      <dgm:spPr/>
      <dgm:t>
        <a:bodyPr/>
        <a:lstStyle/>
        <a:p>
          <a:endParaRPr lang="es-CL"/>
        </a:p>
      </dgm:t>
    </dgm:pt>
    <dgm:pt modelId="{AEAACB57-1F35-415C-9047-C3E369816136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Garantizar que los productos cumplan con normas y estándares es fundamental para la salud pública y la seguridad.</a:t>
          </a:r>
        </a:p>
      </dgm:t>
    </dgm:pt>
    <dgm:pt modelId="{BED1A004-D70F-49CA-A166-70096426AF5E}" type="parTrans" cxnId="{8ECF5BE1-E1E9-461E-A3AA-723B80636E09}">
      <dgm:prSet/>
      <dgm:spPr/>
      <dgm:t>
        <a:bodyPr/>
        <a:lstStyle/>
        <a:p>
          <a:endParaRPr lang="es-CL"/>
        </a:p>
      </dgm:t>
    </dgm:pt>
    <dgm:pt modelId="{DF9AEB20-953E-4344-927D-AC595F004A9B}" type="sibTrans" cxnId="{8ECF5BE1-E1E9-461E-A3AA-723B80636E09}">
      <dgm:prSet/>
      <dgm:spPr/>
      <dgm:t>
        <a:bodyPr/>
        <a:lstStyle/>
        <a:p>
          <a:endParaRPr lang="es-CL"/>
        </a:p>
      </dgm:t>
    </dgm:pt>
    <dgm:pt modelId="{DB5885DE-A37F-477A-9B18-8A2022477218}" type="pres">
      <dgm:prSet presAssocID="{CFE88728-EE58-4E7E-B1F6-3E9D2A4A4419}" presName="Root" presStyleCnt="0">
        <dgm:presLayoutVars>
          <dgm:dir/>
          <dgm:resizeHandles val="exact"/>
        </dgm:presLayoutVars>
      </dgm:prSet>
      <dgm:spPr/>
    </dgm:pt>
    <dgm:pt modelId="{E00231CE-4DF2-4BD8-85A1-C125C9703B4D}" type="pres">
      <dgm:prSet presAssocID="{0ECE29FA-1FDC-4F0C-AD66-94F1E332CE34}" presName="Composite" presStyleCnt="0"/>
      <dgm:spPr/>
    </dgm:pt>
    <dgm:pt modelId="{3B79506B-E374-4A4B-8104-F7404822675E}" type="pres">
      <dgm:prSet presAssocID="{0ECE29FA-1FDC-4F0C-AD66-94F1E332CE34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r="12550" b="4"/>
          <a:stretch/>
        </a:blipFill>
      </dgm:spPr>
      <dgm:extLst>
        <a:ext uri="{E40237B7-FDA0-4F09-8148-C483321AD2D9}">
          <dgm14:cNvPr xmlns:dgm14="http://schemas.microsoft.com/office/drawing/2010/diagram" id="0" name="" descr="Trabajadores en el almacén"/>
        </a:ext>
      </dgm:extLst>
    </dgm:pt>
    <dgm:pt modelId="{D79CBB8B-2160-4FDE-9644-3BA9099F62FA}" type="pres">
      <dgm:prSet presAssocID="{0ECE29FA-1FDC-4F0C-AD66-94F1E332CE34}" presName="Subtitle" presStyleLbl="revTx" presStyleIdx="0" presStyleCnt="6">
        <dgm:presLayoutVars>
          <dgm:chMax val="0"/>
          <dgm:bulletEnabled/>
        </dgm:presLayoutVars>
      </dgm:prSet>
      <dgm:spPr/>
    </dgm:pt>
    <dgm:pt modelId="{62358512-DA1B-4A30-B26B-773BDCC23F1B}" type="pres">
      <dgm:prSet presAssocID="{0ECE29FA-1FDC-4F0C-AD66-94F1E332CE34}" presName="Description" presStyleLbl="revTx" presStyleIdx="1" presStyleCnt="6">
        <dgm:presLayoutVars>
          <dgm:bulletEnabled/>
        </dgm:presLayoutVars>
      </dgm:prSet>
      <dgm:spPr/>
    </dgm:pt>
    <dgm:pt modelId="{0DDC3695-3772-44FC-B712-03E34718ACDE}" type="pres">
      <dgm:prSet presAssocID="{484A6CEC-9E09-4586-99B9-BFDFFDAEE455}" presName="sibTrans" presStyleLbl="sibTrans2D1" presStyleIdx="0" presStyleCnt="0"/>
      <dgm:spPr/>
    </dgm:pt>
    <dgm:pt modelId="{BBAFFFC4-9689-49B2-8349-76A1CD0BC49F}" type="pres">
      <dgm:prSet presAssocID="{5BB00F8F-67E5-4E14-ABA1-4C2CB0167114}" presName="Composite" presStyleCnt="0"/>
      <dgm:spPr/>
    </dgm:pt>
    <dgm:pt modelId="{3A73C3C2-6F3E-4186-B67D-AA26CCF5C100}" type="pres">
      <dgm:prSet presAssocID="{5BB00F8F-67E5-4E14-ABA1-4C2CB0167114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r="10601" b="-4"/>
          <a:stretch/>
        </a:blipFill>
      </dgm:spPr>
      <dgm:extLst>
        <a:ext uri="{E40237B7-FDA0-4F09-8148-C483321AD2D9}">
          <dgm14:cNvPr xmlns:dgm14="http://schemas.microsoft.com/office/drawing/2010/diagram" id="0" name="" descr="Símbolo de advertencia en construcción"/>
        </a:ext>
      </dgm:extLst>
    </dgm:pt>
    <dgm:pt modelId="{A77ED96C-5F5F-4478-BDAD-3C3E1865804C}" type="pres">
      <dgm:prSet presAssocID="{5BB00F8F-67E5-4E14-ABA1-4C2CB0167114}" presName="Subtitle" presStyleLbl="revTx" presStyleIdx="2" presStyleCnt="6">
        <dgm:presLayoutVars>
          <dgm:chMax val="0"/>
          <dgm:bulletEnabled/>
        </dgm:presLayoutVars>
      </dgm:prSet>
      <dgm:spPr/>
    </dgm:pt>
    <dgm:pt modelId="{4B96DBE9-1C28-4603-B3A8-AE6E7D3E924F}" type="pres">
      <dgm:prSet presAssocID="{5BB00F8F-67E5-4E14-ABA1-4C2CB0167114}" presName="Description" presStyleLbl="revTx" presStyleIdx="3" presStyleCnt="6">
        <dgm:presLayoutVars>
          <dgm:bulletEnabled/>
        </dgm:presLayoutVars>
      </dgm:prSet>
      <dgm:spPr/>
    </dgm:pt>
    <dgm:pt modelId="{8C1C2A71-0523-4679-B6E8-CBB9F971B076}" type="pres">
      <dgm:prSet presAssocID="{04E788C3-3608-4D87-9287-33938F9971A9}" presName="sibTrans" presStyleLbl="sibTrans2D1" presStyleIdx="0" presStyleCnt="0"/>
      <dgm:spPr/>
    </dgm:pt>
    <dgm:pt modelId="{D528E82C-7F44-4AED-936B-F56305E6CDC1}" type="pres">
      <dgm:prSet presAssocID="{F83579B2-3791-43FF-A393-9B9C6C5F0213}" presName="Composite" presStyleCnt="0"/>
      <dgm:spPr/>
    </dgm:pt>
    <dgm:pt modelId="{36FCDFD0-2F3F-40E1-83E4-6232CB2AF05F}" type="pres">
      <dgm:prSet presAssocID="{F83579B2-3791-43FF-A393-9B9C6C5F0213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r="1540" b="4"/>
          <a:stretch/>
        </a:blipFill>
      </dgm:spPr>
      <dgm:extLst>
        <a:ext uri="{E40237B7-FDA0-4F09-8148-C483321AD2D9}">
          <dgm14:cNvPr xmlns:dgm14="http://schemas.microsoft.com/office/drawing/2010/diagram" id="0" name="" descr="Interior del almacén al atardecer, Medicina"/>
        </a:ext>
      </dgm:extLst>
    </dgm:pt>
    <dgm:pt modelId="{1D4CE1A5-292D-4E8F-B10D-DDBBF8314CDB}" type="pres">
      <dgm:prSet presAssocID="{F83579B2-3791-43FF-A393-9B9C6C5F0213}" presName="Subtitle" presStyleLbl="revTx" presStyleIdx="4" presStyleCnt="6">
        <dgm:presLayoutVars>
          <dgm:chMax val="0"/>
          <dgm:bulletEnabled/>
        </dgm:presLayoutVars>
      </dgm:prSet>
      <dgm:spPr/>
    </dgm:pt>
    <dgm:pt modelId="{A4E7F515-D167-4944-AB02-926735E00D42}" type="pres">
      <dgm:prSet presAssocID="{F83579B2-3791-43FF-A393-9B9C6C5F0213}" presName="Description" presStyleLbl="revTx" presStyleIdx="5" presStyleCnt="6">
        <dgm:presLayoutVars>
          <dgm:bulletEnabled/>
        </dgm:presLayoutVars>
      </dgm:prSet>
      <dgm:spPr/>
    </dgm:pt>
  </dgm:ptLst>
  <dgm:cxnLst>
    <dgm:cxn modelId="{7FF4380F-A96B-43FC-9F47-927615DBF18A}" type="presOf" srcId="{04E788C3-3608-4D87-9287-33938F9971A9}" destId="{8C1C2A71-0523-4679-B6E8-CBB9F971B076}" srcOrd="0" destOrd="0" presId="urn:microsoft.com/office/officeart/2024/3/layout/verticalVisualTextBlock1"/>
    <dgm:cxn modelId="{05B76740-1ED8-434A-888A-496FCEAE6D73}" type="presOf" srcId="{5BB00F8F-67E5-4E14-ABA1-4C2CB0167114}" destId="{A77ED96C-5F5F-4478-BDAD-3C3E1865804C}" srcOrd="0" destOrd="0" presId="urn:microsoft.com/office/officeart/2024/3/layout/verticalVisualTextBlock1"/>
    <dgm:cxn modelId="{CAB44560-1880-4355-A362-B5900B3C8A96}" type="presOf" srcId="{E646F495-8591-44EB-B4D6-A282EE08C55B}" destId="{62358512-DA1B-4A30-B26B-773BDCC23F1B}" srcOrd="0" destOrd="0" presId="urn:microsoft.com/office/officeart/2024/3/layout/verticalVisualTextBlock1"/>
    <dgm:cxn modelId="{64F5ED55-30AE-46F7-A21A-9B4B88F24D5F}" srcId="{CFE88728-EE58-4E7E-B1F6-3E9D2A4A4419}" destId="{5BB00F8F-67E5-4E14-ABA1-4C2CB0167114}" srcOrd="1" destOrd="0" parTransId="{585C6CE9-C57D-4F55-B1EE-9BA42EAE8FE8}" sibTransId="{04E788C3-3608-4D87-9287-33938F9971A9}"/>
    <dgm:cxn modelId="{FB503C7F-6F75-4779-88AD-D30B3FC27A2C}" srcId="{CFE88728-EE58-4E7E-B1F6-3E9D2A4A4419}" destId="{F83579B2-3791-43FF-A393-9B9C6C5F0213}" srcOrd="2" destOrd="0" parTransId="{085346AF-CF0F-4EC2-963C-0DBB9164B9DC}" sibTransId="{875F1348-CF45-4370-93C6-87B2625C21E7}"/>
    <dgm:cxn modelId="{0797CD7F-5087-4FDE-9EF8-4F521A7060F6}" srcId="{0ECE29FA-1FDC-4F0C-AD66-94F1E332CE34}" destId="{E646F495-8591-44EB-B4D6-A282EE08C55B}" srcOrd="0" destOrd="0" parTransId="{15328FB1-63C0-4888-A7A4-59545808D5D7}" sibTransId="{771BF956-9220-418D-8433-00EEEF1185AB}"/>
    <dgm:cxn modelId="{88472D92-FCF2-4982-864E-4E17101579D5}" type="presOf" srcId="{CFE88728-EE58-4E7E-B1F6-3E9D2A4A4419}" destId="{DB5885DE-A37F-477A-9B18-8A2022477218}" srcOrd="0" destOrd="0" presId="urn:microsoft.com/office/officeart/2024/3/layout/verticalVisualTextBlock1"/>
    <dgm:cxn modelId="{E3F417A4-2E24-43CC-85AB-928792045060}" type="presOf" srcId="{484A6CEC-9E09-4586-99B9-BFDFFDAEE455}" destId="{0DDC3695-3772-44FC-B712-03E34718ACDE}" srcOrd="0" destOrd="0" presId="urn:microsoft.com/office/officeart/2024/3/layout/verticalVisualTextBlock1"/>
    <dgm:cxn modelId="{3B718FAD-6A00-4AF1-9FE5-777B61F24C39}" type="presOf" srcId="{3B345C78-5081-49A9-8C33-1A778786BF3F}" destId="{4B96DBE9-1C28-4603-B3A8-AE6E7D3E924F}" srcOrd="0" destOrd="0" presId="urn:microsoft.com/office/officeart/2024/3/layout/verticalVisualTextBlock1"/>
    <dgm:cxn modelId="{1119D2CA-15ED-44D0-869D-BBACA89B7060}" srcId="{5BB00F8F-67E5-4E14-ABA1-4C2CB0167114}" destId="{3B345C78-5081-49A9-8C33-1A778786BF3F}" srcOrd="0" destOrd="0" parTransId="{41A5357A-A13B-443B-BA0B-060A9C777F46}" sibTransId="{2CA1EC87-09DE-4D75-9EA9-D630FBE0AFC1}"/>
    <dgm:cxn modelId="{4443B6CC-45FC-42C7-973F-62C5B4579874}" type="presOf" srcId="{F83579B2-3791-43FF-A393-9B9C6C5F0213}" destId="{1D4CE1A5-292D-4E8F-B10D-DDBBF8314CDB}" srcOrd="0" destOrd="0" presId="urn:microsoft.com/office/officeart/2024/3/layout/verticalVisualTextBlock1"/>
    <dgm:cxn modelId="{8ECF5BE1-E1E9-461E-A3AA-723B80636E09}" srcId="{F83579B2-3791-43FF-A393-9B9C6C5F0213}" destId="{AEAACB57-1F35-415C-9047-C3E369816136}" srcOrd="0" destOrd="0" parTransId="{BED1A004-D70F-49CA-A166-70096426AF5E}" sibTransId="{DF9AEB20-953E-4344-927D-AC595F004A9B}"/>
    <dgm:cxn modelId="{E53219E9-42BA-45A6-9B73-DBD4F5A60FF1}" srcId="{CFE88728-EE58-4E7E-B1F6-3E9D2A4A4419}" destId="{0ECE29FA-1FDC-4F0C-AD66-94F1E332CE34}" srcOrd="0" destOrd="0" parTransId="{2E26044A-67D9-4B30-A5F4-142A9E66ECB0}" sibTransId="{484A6CEC-9E09-4586-99B9-BFDFFDAEE455}"/>
    <dgm:cxn modelId="{340491F8-1461-4E98-9D00-4377C921ECAC}" type="presOf" srcId="{AEAACB57-1F35-415C-9047-C3E369816136}" destId="{A4E7F515-D167-4944-AB02-926735E00D42}" srcOrd="0" destOrd="0" presId="urn:microsoft.com/office/officeart/2024/3/layout/verticalVisualTextBlock1"/>
    <dgm:cxn modelId="{6385C3FB-72C3-43CA-A007-BDD9618DDD4B}" type="presOf" srcId="{0ECE29FA-1FDC-4F0C-AD66-94F1E332CE34}" destId="{D79CBB8B-2160-4FDE-9644-3BA9099F62FA}" srcOrd="0" destOrd="0" presId="urn:microsoft.com/office/officeart/2024/3/layout/verticalVisualTextBlock1"/>
    <dgm:cxn modelId="{157975DE-D4D0-48DB-A663-2CE36960CA93}" type="presParOf" srcId="{DB5885DE-A37F-477A-9B18-8A2022477218}" destId="{E00231CE-4DF2-4BD8-85A1-C125C9703B4D}" srcOrd="0" destOrd="0" presId="urn:microsoft.com/office/officeart/2024/3/layout/verticalVisualTextBlock1"/>
    <dgm:cxn modelId="{18F80EB9-92FF-4449-AE16-82A92635E870}" type="presParOf" srcId="{E00231CE-4DF2-4BD8-85A1-C125C9703B4D}" destId="{3B79506B-E374-4A4B-8104-F7404822675E}" srcOrd="0" destOrd="0" presId="urn:microsoft.com/office/officeart/2024/3/layout/verticalVisualTextBlock1"/>
    <dgm:cxn modelId="{3CD57AEB-FE09-45A9-B980-CA52111C3D94}" type="presParOf" srcId="{E00231CE-4DF2-4BD8-85A1-C125C9703B4D}" destId="{D79CBB8B-2160-4FDE-9644-3BA9099F62FA}" srcOrd="1" destOrd="0" presId="urn:microsoft.com/office/officeart/2024/3/layout/verticalVisualTextBlock1"/>
    <dgm:cxn modelId="{D8A9517A-7154-41B3-8486-389B8EB49D10}" type="presParOf" srcId="{E00231CE-4DF2-4BD8-85A1-C125C9703B4D}" destId="{62358512-DA1B-4A30-B26B-773BDCC23F1B}" srcOrd="2" destOrd="0" presId="urn:microsoft.com/office/officeart/2024/3/layout/verticalVisualTextBlock1"/>
    <dgm:cxn modelId="{3374EECB-048F-43CF-8D60-43F3408169E0}" type="presParOf" srcId="{DB5885DE-A37F-477A-9B18-8A2022477218}" destId="{0DDC3695-3772-44FC-B712-03E34718ACDE}" srcOrd="1" destOrd="0" presId="urn:microsoft.com/office/officeart/2024/3/layout/verticalVisualTextBlock1"/>
    <dgm:cxn modelId="{1325E976-D32D-4D92-BE90-C37AD48168BC}" type="presParOf" srcId="{DB5885DE-A37F-477A-9B18-8A2022477218}" destId="{BBAFFFC4-9689-49B2-8349-76A1CD0BC49F}" srcOrd="2" destOrd="0" presId="urn:microsoft.com/office/officeart/2024/3/layout/verticalVisualTextBlock1"/>
    <dgm:cxn modelId="{4B3D4D7C-3EA4-4915-9FC3-D2BD7D1FFA46}" type="presParOf" srcId="{BBAFFFC4-9689-49B2-8349-76A1CD0BC49F}" destId="{3A73C3C2-6F3E-4186-B67D-AA26CCF5C100}" srcOrd="0" destOrd="0" presId="urn:microsoft.com/office/officeart/2024/3/layout/verticalVisualTextBlock1"/>
    <dgm:cxn modelId="{D2566ACF-FA92-4ADB-858C-CD2033810598}" type="presParOf" srcId="{BBAFFFC4-9689-49B2-8349-76A1CD0BC49F}" destId="{A77ED96C-5F5F-4478-BDAD-3C3E1865804C}" srcOrd="1" destOrd="0" presId="urn:microsoft.com/office/officeart/2024/3/layout/verticalVisualTextBlock1"/>
    <dgm:cxn modelId="{7AEC62F4-ABBF-45DE-A0CA-7FD045A8DB8A}" type="presParOf" srcId="{BBAFFFC4-9689-49B2-8349-76A1CD0BC49F}" destId="{4B96DBE9-1C28-4603-B3A8-AE6E7D3E924F}" srcOrd="2" destOrd="0" presId="urn:microsoft.com/office/officeart/2024/3/layout/verticalVisualTextBlock1"/>
    <dgm:cxn modelId="{D8801323-8B82-4FF9-B3DC-9FA21820A5A7}" type="presParOf" srcId="{DB5885DE-A37F-477A-9B18-8A2022477218}" destId="{8C1C2A71-0523-4679-B6E8-CBB9F971B076}" srcOrd="3" destOrd="0" presId="urn:microsoft.com/office/officeart/2024/3/layout/verticalVisualTextBlock1"/>
    <dgm:cxn modelId="{1CD7DE35-F0D7-42C6-9521-BBA47A2AD745}" type="presParOf" srcId="{DB5885DE-A37F-477A-9B18-8A2022477218}" destId="{D528E82C-7F44-4AED-936B-F56305E6CDC1}" srcOrd="4" destOrd="0" presId="urn:microsoft.com/office/officeart/2024/3/layout/verticalVisualTextBlock1"/>
    <dgm:cxn modelId="{B30E0E8F-1462-43FA-82E5-B23CA6D4E96A}" type="presParOf" srcId="{D528E82C-7F44-4AED-936B-F56305E6CDC1}" destId="{36FCDFD0-2F3F-40E1-83E4-6232CB2AF05F}" srcOrd="0" destOrd="0" presId="urn:microsoft.com/office/officeart/2024/3/layout/verticalVisualTextBlock1"/>
    <dgm:cxn modelId="{DF8ECEB6-DF91-4469-9147-5CD6D167D42D}" type="presParOf" srcId="{D528E82C-7F44-4AED-936B-F56305E6CDC1}" destId="{1D4CE1A5-292D-4E8F-B10D-DDBBF8314CDB}" srcOrd="1" destOrd="0" presId="urn:microsoft.com/office/officeart/2024/3/layout/verticalVisualTextBlock1"/>
    <dgm:cxn modelId="{1D782E45-671C-4447-87FC-FA5489E20EB6}" type="presParOf" srcId="{D528E82C-7F44-4AED-936B-F56305E6CDC1}" destId="{A4E7F515-D167-4944-AB02-926735E00D42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F44436-CE79-41B2-A837-BB91BF1799F3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9C0D044F-F6F2-47D3-ADAE-D5D6ED16B59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Sanciones Severas</a:t>
          </a:r>
        </a:p>
      </dgm:t>
    </dgm:pt>
    <dgm:pt modelId="{8D0CDCB5-D77B-4ED1-8EC4-33AFE61A1237}" type="parTrans" cxnId="{13026AF5-FB9B-4033-B415-661BED618808}">
      <dgm:prSet/>
      <dgm:spPr/>
      <dgm:t>
        <a:bodyPr/>
        <a:lstStyle/>
        <a:p>
          <a:endParaRPr lang="es-CL"/>
        </a:p>
      </dgm:t>
    </dgm:pt>
    <dgm:pt modelId="{A0037ABC-C6E6-4965-BF58-08487FFDE010}" type="sibTrans" cxnId="{13026AF5-FB9B-4033-B415-661BED618808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s-CL"/>
        </a:p>
      </dgm:t>
    </dgm:pt>
    <dgm:pt modelId="{776395E0-6E7C-4320-B530-8B799661D41A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El incumplimiento de las regulaciones aduaneras puede resultar en multas significativas y sanciones financieras. Estas pueden afectar gravemente a los negocios involucrados.</a:t>
          </a:r>
        </a:p>
      </dgm:t>
    </dgm:pt>
    <dgm:pt modelId="{7868E6D8-7F6D-46DB-82FD-BA5BBF446A68}" type="parTrans" cxnId="{9F5FF39A-7927-44D2-B511-96D05BBBF482}">
      <dgm:prSet/>
      <dgm:spPr/>
      <dgm:t>
        <a:bodyPr/>
        <a:lstStyle/>
        <a:p>
          <a:endParaRPr lang="es-CL"/>
        </a:p>
      </dgm:t>
    </dgm:pt>
    <dgm:pt modelId="{EB84C44B-FA97-4C5F-8B60-B29F1732CC27}" type="sibTrans" cxnId="{9F5FF39A-7927-44D2-B511-96D05BBBF482}">
      <dgm:prSet/>
      <dgm:spPr/>
      <dgm:t>
        <a:bodyPr/>
        <a:lstStyle/>
        <a:p>
          <a:endParaRPr lang="es-CL"/>
        </a:p>
      </dgm:t>
    </dgm:pt>
    <dgm:pt modelId="{AFE0D553-4287-4241-B8BB-BD3E9B79B41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Confiscación de Mercancías</a:t>
          </a:r>
        </a:p>
      </dgm:t>
    </dgm:pt>
    <dgm:pt modelId="{7CF9F9CE-C91C-43D8-B5DF-3C15A67A1A8D}" type="parTrans" cxnId="{C7F881E7-6A6A-4501-9BCD-D88FBF937364}">
      <dgm:prSet/>
      <dgm:spPr/>
      <dgm:t>
        <a:bodyPr/>
        <a:lstStyle/>
        <a:p>
          <a:endParaRPr lang="es-CL"/>
        </a:p>
      </dgm:t>
    </dgm:pt>
    <dgm:pt modelId="{98FAF7BF-629D-4F77-88B0-C254354B4B08}" type="sibTrans" cxnId="{C7F881E7-6A6A-4501-9BCD-D88FBF937364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s-CL"/>
        </a:p>
      </dgm:t>
    </dgm:pt>
    <dgm:pt modelId="{B8EE9875-B7FC-4288-A8F9-CBBB07749D3B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Las autoridades aduaneras pueden confiscar mercancías que no cumplan con las normativas, lo que puede resultar en pérdidas económicas para los importadores.</a:t>
          </a:r>
        </a:p>
      </dgm:t>
    </dgm:pt>
    <dgm:pt modelId="{0268B0CE-39EF-4011-B4CC-E25F43C65BF3}" type="parTrans" cxnId="{35F4CEFB-6921-4273-9544-64814B996C94}">
      <dgm:prSet/>
      <dgm:spPr/>
      <dgm:t>
        <a:bodyPr/>
        <a:lstStyle/>
        <a:p>
          <a:endParaRPr lang="es-CL"/>
        </a:p>
      </dgm:t>
    </dgm:pt>
    <dgm:pt modelId="{D7CAB46E-66B4-429D-A208-FD10D60E94A6}" type="sibTrans" cxnId="{35F4CEFB-6921-4273-9544-64814B996C94}">
      <dgm:prSet/>
      <dgm:spPr/>
      <dgm:t>
        <a:bodyPr/>
        <a:lstStyle/>
        <a:p>
          <a:endParaRPr lang="es-CL"/>
        </a:p>
      </dgm:t>
    </dgm:pt>
    <dgm:pt modelId="{C903747B-8D79-4EB3-93C3-80D3FAB0EBF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/>
            <a:t>Acciones Legales</a:t>
          </a:r>
        </a:p>
      </dgm:t>
    </dgm:pt>
    <dgm:pt modelId="{D2CE32A3-6AA1-448F-B63B-C3B567E49B74}" type="parTrans" cxnId="{766774A2-4FF0-457C-9941-3115AA5CD284}">
      <dgm:prSet/>
      <dgm:spPr/>
      <dgm:t>
        <a:bodyPr/>
        <a:lstStyle/>
        <a:p>
          <a:endParaRPr lang="es-CL"/>
        </a:p>
      </dgm:t>
    </dgm:pt>
    <dgm:pt modelId="{454313EF-79F2-4E46-8AF6-A895D240ECEF}" type="sibTrans" cxnId="{766774A2-4FF0-457C-9941-3115AA5CD284}">
      <dgm:prSet/>
      <dgm:spPr/>
      <dgm:t>
        <a:bodyPr/>
        <a:lstStyle/>
        <a:p>
          <a:endParaRPr lang="es-CL"/>
        </a:p>
      </dgm:t>
    </dgm:pt>
    <dgm:pt modelId="{911545FF-6856-49FB-B700-8D92DE6BC3D1}">
      <dgm:prSet/>
      <dgm:spPr/>
      <dgm:t>
        <a:bodyPr/>
        <a:lstStyle/>
        <a:p>
          <a:pPr>
            <a:lnSpc>
              <a:spcPct val="100000"/>
            </a:lnSpc>
          </a:pPr>
          <a:r>
            <a:rPr lang="es-CL"/>
            <a:t>El incumplimiento puede llevar a acciones legales, que pueden incluir juicios o procedimientos en su contra. Es vital estar informado sobre las normativas vigentes.</a:t>
          </a:r>
        </a:p>
      </dgm:t>
    </dgm:pt>
    <dgm:pt modelId="{21458086-1818-4EAA-81E8-61CD729FDEA9}" type="parTrans" cxnId="{14A5A5E4-6F55-4225-944F-78CEF9AF92D5}">
      <dgm:prSet/>
      <dgm:spPr/>
      <dgm:t>
        <a:bodyPr/>
        <a:lstStyle/>
        <a:p>
          <a:endParaRPr lang="es-CL"/>
        </a:p>
      </dgm:t>
    </dgm:pt>
    <dgm:pt modelId="{F80AC4F4-F6B4-49BA-8AAE-86A41C10BE0D}" type="sibTrans" cxnId="{14A5A5E4-6F55-4225-944F-78CEF9AF92D5}">
      <dgm:prSet/>
      <dgm:spPr/>
      <dgm:t>
        <a:bodyPr/>
        <a:lstStyle/>
        <a:p>
          <a:endParaRPr lang="es-CL"/>
        </a:p>
      </dgm:t>
    </dgm:pt>
    <dgm:pt modelId="{3C2CE0C1-6F48-4CE6-BC0B-E900EC979E3E}" type="pres">
      <dgm:prSet presAssocID="{F8F44436-CE79-41B2-A837-BB91BF1799F3}" presName="Root" presStyleCnt="0">
        <dgm:presLayoutVars>
          <dgm:dir/>
          <dgm:resizeHandles val="exact"/>
        </dgm:presLayoutVars>
      </dgm:prSet>
      <dgm:spPr/>
    </dgm:pt>
    <dgm:pt modelId="{1191E856-0A58-4AAC-A687-C670C1069525}" type="pres">
      <dgm:prSet presAssocID="{9C0D044F-F6F2-47D3-ADAE-D5D6ED16B597}" presName="Composite" presStyleCnt="0"/>
      <dgm:spPr/>
    </dgm:pt>
    <dgm:pt modelId="{6F264FD9-E915-474F-B90C-9D82D5D6C904}" type="pres">
      <dgm:prSet presAssocID="{9C0D044F-F6F2-47D3-ADAE-D5D6ED16B597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r="24297" b="4"/>
          <a:stretch/>
        </a:blipFill>
      </dgm:spPr>
      <dgm:extLst>
        <a:ext uri="{E40237B7-FDA0-4F09-8148-C483321AD2D9}">
          <dgm14:cNvPr xmlns:dgm14="http://schemas.microsoft.com/office/drawing/2010/diagram" id="0" name="" descr="Costo de palabras en pila de monedas."/>
        </a:ext>
      </dgm:extLst>
    </dgm:pt>
    <dgm:pt modelId="{502D6B47-E671-40C4-AACF-BBBBB8446634}" type="pres">
      <dgm:prSet presAssocID="{9C0D044F-F6F2-47D3-ADAE-D5D6ED16B597}" presName="Subtitle" presStyleLbl="revTx" presStyleIdx="0" presStyleCnt="6">
        <dgm:presLayoutVars>
          <dgm:chMax val="0"/>
          <dgm:bulletEnabled/>
        </dgm:presLayoutVars>
      </dgm:prSet>
      <dgm:spPr/>
    </dgm:pt>
    <dgm:pt modelId="{D2C42ADA-3206-42B7-BE88-64703F7630A2}" type="pres">
      <dgm:prSet presAssocID="{9C0D044F-F6F2-47D3-ADAE-D5D6ED16B597}" presName="Description" presStyleLbl="revTx" presStyleIdx="1" presStyleCnt="6">
        <dgm:presLayoutVars>
          <dgm:bulletEnabled/>
        </dgm:presLayoutVars>
      </dgm:prSet>
      <dgm:spPr/>
    </dgm:pt>
    <dgm:pt modelId="{DF642808-EA35-4E17-B254-CC3299C8FDB8}" type="pres">
      <dgm:prSet presAssocID="{A0037ABC-C6E6-4965-BF58-08487FFDE010}" presName="sibTrans" presStyleLbl="sibTrans2D1" presStyleIdx="0" presStyleCnt="0"/>
      <dgm:spPr/>
    </dgm:pt>
    <dgm:pt modelId="{B6489658-C09F-4E2C-8FDB-8924E00B02B7}" type="pres">
      <dgm:prSet presAssocID="{AFE0D553-4287-4241-B8BB-BD3E9B79B414}" presName="Composite" presStyleCnt="0"/>
      <dgm:spPr/>
    </dgm:pt>
    <dgm:pt modelId="{9D599099-740C-40E5-9E3E-AFEDCEE7B309}" type="pres">
      <dgm:prSet presAssocID="{AFE0D553-4287-4241-B8BB-BD3E9B79B414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4258" b="1"/>
          <a:stretch/>
        </a:blipFill>
      </dgm:spPr>
      <dgm:extLst>
        <a:ext uri="{E40237B7-FDA0-4F09-8148-C483321AD2D9}">
          <dgm14:cNvPr xmlns:dgm14="http://schemas.microsoft.com/office/drawing/2010/diagram" id="0" name="" descr="Almacén moderno con brazo robótico"/>
        </a:ext>
      </dgm:extLst>
    </dgm:pt>
    <dgm:pt modelId="{B5A1E4E1-042B-42E6-BAB5-5F385C941B90}" type="pres">
      <dgm:prSet presAssocID="{AFE0D553-4287-4241-B8BB-BD3E9B79B414}" presName="Subtitle" presStyleLbl="revTx" presStyleIdx="2" presStyleCnt="6">
        <dgm:presLayoutVars>
          <dgm:chMax val="0"/>
          <dgm:bulletEnabled/>
        </dgm:presLayoutVars>
      </dgm:prSet>
      <dgm:spPr/>
    </dgm:pt>
    <dgm:pt modelId="{E4F0C248-96DA-4369-807C-DA898FFF3229}" type="pres">
      <dgm:prSet presAssocID="{AFE0D553-4287-4241-B8BB-BD3E9B79B414}" presName="Description" presStyleLbl="revTx" presStyleIdx="3" presStyleCnt="6">
        <dgm:presLayoutVars>
          <dgm:bulletEnabled/>
        </dgm:presLayoutVars>
      </dgm:prSet>
      <dgm:spPr/>
    </dgm:pt>
    <dgm:pt modelId="{48A7984D-776A-41AC-B672-28C2D7D3AD3D}" type="pres">
      <dgm:prSet presAssocID="{98FAF7BF-629D-4F77-88B0-C254354B4B08}" presName="sibTrans" presStyleLbl="sibTrans2D1" presStyleIdx="0" presStyleCnt="0"/>
      <dgm:spPr/>
    </dgm:pt>
    <dgm:pt modelId="{646136C8-0C13-4A6C-8958-028E4A107F04}" type="pres">
      <dgm:prSet presAssocID="{C903747B-8D79-4EB3-93C3-80D3FAB0EBFA}" presName="Composite" presStyleCnt="0"/>
      <dgm:spPr/>
    </dgm:pt>
    <dgm:pt modelId="{8178DC09-9766-41D8-8E8B-6079D8B97D80}" type="pres">
      <dgm:prSet presAssocID="{C903747B-8D79-4EB3-93C3-80D3FAB0EBFA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2" r="-4" b="-3"/>
          <a:stretch/>
        </a:blipFill>
      </dgm:spPr>
      <dgm:extLst>
        <a:ext uri="{E40237B7-FDA0-4F09-8148-C483321AD2D9}">
          <dgm14:cNvPr xmlns:dgm14="http://schemas.microsoft.com/office/drawing/2010/diagram" id="0" name="" descr="Herramienta de sello de cabeza metálica Bell con mango de madera sobre papel blanco"/>
        </a:ext>
      </dgm:extLst>
    </dgm:pt>
    <dgm:pt modelId="{3CB7428D-3B08-4606-8F3D-E4B2B35B95BD}" type="pres">
      <dgm:prSet presAssocID="{C903747B-8D79-4EB3-93C3-80D3FAB0EBFA}" presName="Subtitle" presStyleLbl="revTx" presStyleIdx="4" presStyleCnt="6">
        <dgm:presLayoutVars>
          <dgm:chMax val="0"/>
          <dgm:bulletEnabled/>
        </dgm:presLayoutVars>
      </dgm:prSet>
      <dgm:spPr/>
    </dgm:pt>
    <dgm:pt modelId="{881F442A-E3D1-4250-BABA-46BC9D70CB20}" type="pres">
      <dgm:prSet presAssocID="{C903747B-8D79-4EB3-93C3-80D3FAB0EBFA}" presName="Description" presStyleLbl="revTx" presStyleIdx="5" presStyleCnt="6">
        <dgm:presLayoutVars>
          <dgm:bulletEnabled/>
        </dgm:presLayoutVars>
      </dgm:prSet>
      <dgm:spPr/>
    </dgm:pt>
  </dgm:ptLst>
  <dgm:cxnLst>
    <dgm:cxn modelId="{E5A72104-F0FD-4192-89BE-4763D1239D6A}" type="presOf" srcId="{B8EE9875-B7FC-4288-A8F9-CBBB07749D3B}" destId="{E4F0C248-96DA-4369-807C-DA898FFF3229}" srcOrd="0" destOrd="0" presId="urn:microsoft.com/office/officeart/2024/3/layout/verticalVisualTextBlock1"/>
    <dgm:cxn modelId="{70406404-4145-4B4F-A0CA-B31B171B98E9}" type="presOf" srcId="{776395E0-6E7C-4320-B530-8B799661D41A}" destId="{D2C42ADA-3206-42B7-BE88-64703F7630A2}" srcOrd="0" destOrd="0" presId="urn:microsoft.com/office/officeart/2024/3/layout/verticalVisualTextBlock1"/>
    <dgm:cxn modelId="{0BA0A015-0A65-42B2-918C-9D520A16CD06}" type="presOf" srcId="{9C0D044F-F6F2-47D3-ADAE-D5D6ED16B597}" destId="{502D6B47-E671-40C4-AACF-BBBBB8446634}" srcOrd="0" destOrd="0" presId="urn:microsoft.com/office/officeart/2024/3/layout/verticalVisualTextBlock1"/>
    <dgm:cxn modelId="{57BD5361-2D20-48F4-9E37-9D4181EF227F}" type="presOf" srcId="{F8F44436-CE79-41B2-A837-BB91BF1799F3}" destId="{3C2CE0C1-6F48-4CE6-BC0B-E900EC979E3E}" srcOrd="0" destOrd="0" presId="urn:microsoft.com/office/officeart/2024/3/layout/verticalVisualTextBlock1"/>
    <dgm:cxn modelId="{511ABD49-1162-4799-AFC7-A2CB37FABC33}" type="presOf" srcId="{911545FF-6856-49FB-B700-8D92DE6BC3D1}" destId="{881F442A-E3D1-4250-BABA-46BC9D70CB20}" srcOrd="0" destOrd="0" presId="urn:microsoft.com/office/officeart/2024/3/layout/verticalVisualTextBlock1"/>
    <dgm:cxn modelId="{CA29EF8D-BF35-4EF7-AC92-41EE69545D2C}" type="presOf" srcId="{C903747B-8D79-4EB3-93C3-80D3FAB0EBFA}" destId="{3CB7428D-3B08-4606-8F3D-E4B2B35B95BD}" srcOrd="0" destOrd="0" presId="urn:microsoft.com/office/officeart/2024/3/layout/verticalVisualTextBlock1"/>
    <dgm:cxn modelId="{9F5FF39A-7927-44D2-B511-96D05BBBF482}" srcId="{9C0D044F-F6F2-47D3-ADAE-D5D6ED16B597}" destId="{776395E0-6E7C-4320-B530-8B799661D41A}" srcOrd="0" destOrd="0" parTransId="{7868E6D8-7F6D-46DB-82FD-BA5BBF446A68}" sibTransId="{EB84C44B-FA97-4C5F-8B60-B29F1732CC27}"/>
    <dgm:cxn modelId="{766774A2-4FF0-457C-9941-3115AA5CD284}" srcId="{F8F44436-CE79-41B2-A837-BB91BF1799F3}" destId="{C903747B-8D79-4EB3-93C3-80D3FAB0EBFA}" srcOrd="2" destOrd="0" parTransId="{D2CE32A3-6AA1-448F-B63B-C3B567E49B74}" sibTransId="{454313EF-79F2-4E46-8AF6-A895D240ECEF}"/>
    <dgm:cxn modelId="{1FD425A3-FE44-482E-8807-C6C8CF0F8A95}" type="presOf" srcId="{AFE0D553-4287-4241-B8BB-BD3E9B79B414}" destId="{B5A1E4E1-042B-42E6-BAB5-5F385C941B90}" srcOrd="0" destOrd="0" presId="urn:microsoft.com/office/officeart/2024/3/layout/verticalVisualTextBlock1"/>
    <dgm:cxn modelId="{1CB2FCB0-5306-402D-A2FE-BAA5E9C140A6}" type="presOf" srcId="{A0037ABC-C6E6-4965-BF58-08487FFDE010}" destId="{DF642808-EA35-4E17-B254-CC3299C8FDB8}" srcOrd="0" destOrd="0" presId="urn:microsoft.com/office/officeart/2024/3/layout/verticalVisualTextBlock1"/>
    <dgm:cxn modelId="{BAC891C5-5333-404F-AC80-C3C4B798B1C3}" type="presOf" srcId="{98FAF7BF-629D-4F77-88B0-C254354B4B08}" destId="{48A7984D-776A-41AC-B672-28C2D7D3AD3D}" srcOrd="0" destOrd="0" presId="urn:microsoft.com/office/officeart/2024/3/layout/verticalVisualTextBlock1"/>
    <dgm:cxn modelId="{14A5A5E4-6F55-4225-944F-78CEF9AF92D5}" srcId="{C903747B-8D79-4EB3-93C3-80D3FAB0EBFA}" destId="{911545FF-6856-49FB-B700-8D92DE6BC3D1}" srcOrd="0" destOrd="0" parTransId="{21458086-1818-4EAA-81E8-61CD729FDEA9}" sibTransId="{F80AC4F4-F6B4-49BA-8AAE-86A41C10BE0D}"/>
    <dgm:cxn modelId="{C7F881E7-6A6A-4501-9BCD-D88FBF937364}" srcId="{F8F44436-CE79-41B2-A837-BB91BF1799F3}" destId="{AFE0D553-4287-4241-B8BB-BD3E9B79B414}" srcOrd="1" destOrd="0" parTransId="{7CF9F9CE-C91C-43D8-B5DF-3C15A67A1A8D}" sibTransId="{98FAF7BF-629D-4F77-88B0-C254354B4B08}"/>
    <dgm:cxn modelId="{13026AF5-FB9B-4033-B415-661BED618808}" srcId="{F8F44436-CE79-41B2-A837-BB91BF1799F3}" destId="{9C0D044F-F6F2-47D3-ADAE-D5D6ED16B597}" srcOrd="0" destOrd="0" parTransId="{8D0CDCB5-D77B-4ED1-8EC4-33AFE61A1237}" sibTransId="{A0037ABC-C6E6-4965-BF58-08487FFDE010}"/>
    <dgm:cxn modelId="{35F4CEFB-6921-4273-9544-64814B996C94}" srcId="{AFE0D553-4287-4241-B8BB-BD3E9B79B414}" destId="{B8EE9875-B7FC-4288-A8F9-CBBB07749D3B}" srcOrd="0" destOrd="0" parTransId="{0268B0CE-39EF-4011-B4CC-E25F43C65BF3}" sibTransId="{D7CAB46E-66B4-429D-A208-FD10D60E94A6}"/>
    <dgm:cxn modelId="{84327E68-A198-4EB2-B8E7-255ECE53E3F1}" type="presParOf" srcId="{3C2CE0C1-6F48-4CE6-BC0B-E900EC979E3E}" destId="{1191E856-0A58-4AAC-A687-C670C1069525}" srcOrd="0" destOrd="0" presId="urn:microsoft.com/office/officeart/2024/3/layout/verticalVisualTextBlock1"/>
    <dgm:cxn modelId="{C0E20351-F364-4933-A0FD-44AD80026CC6}" type="presParOf" srcId="{1191E856-0A58-4AAC-A687-C670C1069525}" destId="{6F264FD9-E915-474F-B90C-9D82D5D6C904}" srcOrd="0" destOrd="0" presId="urn:microsoft.com/office/officeart/2024/3/layout/verticalVisualTextBlock1"/>
    <dgm:cxn modelId="{F3C88DBD-DD14-4075-941C-454A4374DFB0}" type="presParOf" srcId="{1191E856-0A58-4AAC-A687-C670C1069525}" destId="{502D6B47-E671-40C4-AACF-BBBBB8446634}" srcOrd="1" destOrd="0" presId="urn:microsoft.com/office/officeart/2024/3/layout/verticalVisualTextBlock1"/>
    <dgm:cxn modelId="{D6153128-4E3C-4885-B937-5492E14A6C94}" type="presParOf" srcId="{1191E856-0A58-4AAC-A687-C670C1069525}" destId="{D2C42ADA-3206-42B7-BE88-64703F7630A2}" srcOrd="2" destOrd="0" presId="urn:microsoft.com/office/officeart/2024/3/layout/verticalVisualTextBlock1"/>
    <dgm:cxn modelId="{E3D4BC4F-B8E2-49ED-ACAD-80AE6564E82D}" type="presParOf" srcId="{3C2CE0C1-6F48-4CE6-BC0B-E900EC979E3E}" destId="{DF642808-EA35-4E17-B254-CC3299C8FDB8}" srcOrd="1" destOrd="0" presId="urn:microsoft.com/office/officeart/2024/3/layout/verticalVisualTextBlock1"/>
    <dgm:cxn modelId="{8F69B2E7-AB69-4ACB-8ACA-73A77DD10DC7}" type="presParOf" srcId="{3C2CE0C1-6F48-4CE6-BC0B-E900EC979E3E}" destId="{B6489658-C09F-4E2C-8FDB-8924E00B02B7}" srcOrd="2" destOrd="0" presId="urn:microsoft.com/office/officeart/2024/3/layout/verticalVisualTextBlock1"/>
    <dgm:cxn modelId="{284ABFAD-D1D3-4A33-8304-D8A95E1F6FB3}" type="presParOf" srcId="{B6489658-C09F-4E2C-8FDB-8924E00B02B7}" destId="{9D599099-740C-40E5-9E3E-AFEDCEE7B309}" srcOrd="0" destOrd="0" presId="urn:microsoft.com/office/officeart/2024/3/layout/verticalVisualTextBlock1"/>
    <dgm:cxn modelId="{C57472BA-E6F1-4CF1-844A-A84C25C5A4C5}" type="presParOf" srcId="{B6489658-C09F-4E2C-8FDB-8924E00B02B7}" destId="{B5A1E4E1-042B-42E6-BAB5-5F385C941B90}" srcOrd="1" destOrd="0" presId="urn:microsoft.com/office/officeart/2024/3/layout/verticalVisualTextBlock1"/>
    <dgm:cxn modelId="{09F4D0A1-F7F3-45E8-90B9-102639546CC3}" type="presParOf" srcId="{B6489658-C09F-4E2C-8FDB-8924E00B02B7}" destId="{E4F0C248-96DA-4369-807C-DA898FFF3229}" srcOrd="2" destOrd="0" presId="urn:microsoft.com/office/officeart/2024/3/layout/verticalVisualTextBlock1"/>
    <dgm:cxn modelId="{7157CC88-2C9C-4680-95D1-95EC1932ADCA}" type="presParOf" srcId="{3C2CE0C1-6F48-4CE6-BC0B-E900EC979E3E}" destId="{48A7984D-776A-41AC-B672-28C2D7D3AD3D}" srcOrd="3" destOrd="0" presId="urn:microsoft.com/office/officeart/2024/3/layout/verticalVisualTextBlock1"/>
    <dgm:cxn modelId="{0641B1BF-FA55-4C2F-933C-8173FFBF5F02}" type="presParOf" srcId="{3C2CE0C1-6F48-4CE6-BC0B-E900EC979E3E}" destId="{646136C8-0C13-4A6C-8958-028E4A107F04}" srcOrd="4" destOrd="0" presId="urn:microsoft.com/office/officeart/2024/3/layout/verticalVisualTextBlock1"/>
    <dgm:cxn modelId="{95970AC0-CD59-48D3-AE1D-A76CBB8E4062}" type="presParOf" srcId="{646136C8-0C13-4A6C-8958-028E4A107F04}" destId="{8178DC09-9766-41D8-8E8B-6079D8B97D80}" srcOrd="0" destOrd="0" presId="urn:microsoft.com/office/officeart/2024/3/layout/verticalVisualTextBlock1"/>
    <dgm:cxn modelId="{060A00C4-BBB5-4B27-BFD1-1D408DF8A006}" type="presParOf" srcId="{646136C8-0C13-4A6C-8958-028E4A107F04}" destId="{3CB7428D-3B08-4606-8F3D-E4B2B35B95BD}" srcOrd="1" destOrd="0" presId="urn:microsoft.com/office/officeart/2024/3/layout/verticalVisualTextBlock1"/>
    <dgm:cxn modelId="{B6C98DCE-F439-48EB-99B3-DCA96662FA73}" type="presParOf" srcId="{646136C8-0C13-4A6C-8958-028E4A107F04}" destId="{881F442A-E3D1-4250-BABA-46BC9D70CB20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0B622F-D3E9-435B-9AB5-78CB7C9F516B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49B7E6-5970-40D8-91BB-A7C9254384D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MX"/>
            <a:t>Importancia del Proceso de Importación</a:t>
          </a:r>
          <a:endParaRPr lang="en-US"/>
        </a:p>
      </dgm:t>
    </dgm:pt>
    <dgm:pt modelId="{11CD12F3-A030-423D-A38C-B78DB82120AD}" type="parTrans" cxnId="{64C9D2F4-D6BE-468E-8152-12246BAAEFBB}">
      <dgm:prSet/>
      <dgm:spPr/>
      <dgm:t>
        <a:bodyPr/>
        <a:lstStyle/>
        <a:p>
          <a:endParaRPr lang="en-US"/>
        </a:p>
      </dgm:t>
    </dgm:pt>
    <dgm:pt modelId="{E1D091BC-1CD8-41B0-BCDF-CF64467C5FDE}" type="sibTrans" cxnId="{64C9D2F4-D6BE-468E-8152-12246BAAEFBB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0B9438F5-F479-4515-A3A3-94E105CB24E5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El proceso de importación es esencial para facilitar el comercio internacional y requiere una planificación cuidadosa.</a:t>
          </a:r>
          <a:endParaRPr lang="en-US"/>
        </a:p>
      </dgm:t>
    </dgm:pt>
    <dgm:pt modelId="{47A5E05F-6CE1-4003-8043-943FB8A9C8E5}" type="parTrans" cxnId="{32AA61D2-0B8E-4E16-A7CB-2A7862653AAE}">
      <dgm:prSet/>
      <dgm:spPr/>
      <dgm:t>
        <a:bodyPr/>
        <a:lstStyle/>
        <a:p>
          <a:endParaRPr lang="en-US"/>
        </a:p>
      </dgm:t>
    </dgm:pt>
    <dgm:pt modelId="{EB064E3C-597F-4200-9747-C1070099680E}" type="sibTrans" cxnId="{32AA61D2-0B8E-4E16-A7CB-2A7862653AAE}">
      <dgm:prSet/>
      <dgm:spPr/>
      <dgm:t>
        <a:bodyPr/>
        <a:lstStyle/>
        <a:p>
          <a:endParaRPr lang="en-US"/>
        </a:p>
      </dgm:t>
    </dgm:pt>
    <dgm:pt modelId="{FE763867-1A70-4E2F-9C6B-60E3F660511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MX"/>
            <a:t>Conocimiento de Normativas Aduaneras</a:t>
          </a:r>
          <a:endParaRPr lang="en-US"/>
        </a:p>
      </dgm:t>
    </dgm:pt>
    <dgm:pt modelId="{021E4383-88F3-4876-B7F9-25F81D824834}" type="parTrans" cxnId="{CC6A48CF-BF79-4391-B6CC-FBB198E0FC7D}">
      <dgm:prSet/>
      <dgm:spPr/>
      <dgm:t>
        <a:bodyPr/>
        <a:lstStyle/>
        <a:p>
          <a:endParaRPr lang="en-US"/>
        </a:p>
      </dgm:t>
    </dgm:pt>
    <dgm:pt modelId="{02F7D3AD-C606-4FA8-A1FA-AB5630669770}" type="sibTrans" cxnId="{CC6A48CF-BF79-4391-B6CC-FBB198E0FC7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9A6307E3-131D-4481-9E9B-87C80C2EF11B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Los importadores deben tener un conocimiento profundo de las normativas aduaneras para evitar problemas legales y retrasos.</a:t>
          </a:r>
          <a:endParaRPr lang="en-US"/>
        </a:p>
      </dgm:t>
    </dgm:pt>
    <dgm:pt modelId="{BE1DE00E-2C66-4B77-B8C3-84518D3D7060}" type="parTrans" cxnId="{2F87DED8-E543-43D6-8675-589E1D76F65C}">
      <dgm:prSet/>
      <dgm:spPr/>
      <dgm:t>
        <a:bodyPr/>
        <a:lstStyle/>
        <a:p>
          <a:endParaRPr lang="en-US"/>
        </a:p>
      </dgm:t>
    </dgm:pt>
    <dgm:pt modelId="{AEE7C642-754F-49F4-8183-C339A16619C2}" type="sibTrans" cxnId="{2F87DED8-E543-43D6-8675-589E1D76F65C}">
      <dgm:prSet/>
      <dgm:spPr/>
      <dgm:t>
        <a:bodyPr/>
        <a:lstStyle/>
        <a:p>
          <a:endParaRPr lang="en-US"/>
        </a:p>
      </dgm:t>
    </dgm:pt>
    <dgm:pt modelId="{75C87D07-A3FF-49E3-81D2-F13CD438466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MX"/>
            <a:t>Procedimientos Adecuados</a:t>
          </a:r>
          <a:endParaRPr lang="en-US"/>
        </a:p>
      </dgm:t>
    </dgm:pt>
    <dgm:pt modelId="{1FD0C710-10CD-4E28-B82A-0EB1671EDCA1}" type="parTrans" cxnId="{5A021C9A-DFB6-403C-9E79-F6B05EDEF143}">
      <dgm:prSet/>
      <dgm:spPr/>
      <dgm:t>
        <a:bodyPr/>
        <a:lstStyle/>
        <a:p>
          <a:endParaRPr lang="en-US"/>
        </a:p>
      </dgm:t>
    </dgm:pt>
    <dgm:pt modelId="{F504ADD4-13B0-4D03-9692-CB9263A1A424}" type="sibTrans" cxnId="{5A021C9A-DFB6-403C-9E79-F6B05EDEF143}">
      <dgm:prSet/>
      <dgm:spPr/>
      <dgm:t>
        <a:bodyPr/>
        <a:lstStyle/>
        <a:p>
          <a:endParaRPr lang="en-US"/>
        </a:p>
      </dgm:t>
    </dgm:pt>
    <dgm:pt modelId="{026A6847-BA8B-45D6-8D3A-A3748C7EDEE9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Seguir los procedimientos adecuados garantiza la llegada legal y eficiente de las mercancías al mercado local.</a:t>
          </a:r>
          <a:endParaRPr lang="en-US"/>
        </a:p>
      </dgm:t>
    </dgm:pt>
    <dgm:pt modelId="{A55D15BE-6AC2-4CDF-9AFD-4610E5C39344}" type="parTrans" cxnId="{0E3C118F-C65A-497C-9A86-1BD0ED297BDD}">
      <dgm:prSet/>
      <dgm:spPr/>
      <dgm:t>
        <a:bodyPr/>
        <a:lstStyle/>
        <a:p>
          <a:endParaRPr lang="en-US"/>
        </a:p>
      </dgm:t>
    </dgm:pt>
    <dgm:pt modelId="{0965EBFC-75A1-4B01-B1C9-9A214CDEE9F8}" type="sibTrans" cxnId="{0E3C118F-C65A-497C-9A86-1BD0ED297BDD}">
      <dgm:prSet/>
      <dgm:spPr/>
      <dgm:t>
        <a:bodyPr/>
        <a:lstStyle/>
        <a:p>
          <a:endParaRPr lang="en-US"/>
        </a:p>
      </dgm:t>
    </dgm:pt>
    <dgm:pt modelId="{95C39872-61E5-4B77-83EB-C120FD0257A1}" type="pres">
      <dgm:prSet presAssocID="{660B622F-D3E9-435B-9AB5-78CB7C9F516B}" presName="Name0" presStyleCnt="0">
        <dgm:presLayoutVars>
          <dgm:dir/>
          <dgm:resizeHandles val="exact"/>
        </dgm:presLayoutVars>
      </dgm:prSet>
      <dgm:spPr/>
    </dgm:pt>
    <dgm:pt modelId="{AABB1EF7-BC08-4BD1-ADCD-BD2C0BEC253F}" type="pres">
      <dgm:prSet presAssocID="{DB49B7E6-5970-40D8-91BB-A7C9254384DD}" presName="compNode" presStyleCnt="0"/>
      <dgm:spPr/>
    </dgm:pt>
    <dgm:pt modelId="{C5B08F4F-910B-4169-9B4C-BFEA1FB2EF6E}" type="pres">
      <dgm:prSet presAssocID="{DB49B7E6-5970-40D8-91BB-A7C9254384DD}" presName="pictRect" presStyleLbl="revTx" presStyleIdx="0" presStyleCnt="6">
        <dgm:presLayoutVars>
          <dgm:chMax val="0"/>
          <dgm:bulletEnabled/>
        </dgm:presLayoutVars>
      </dgm:prSet>
      <dgm:spPr/>
    </dgm:pt>
    <dgm:pt modelId="{BA0B427A-FB6C-4213-A3AC-62A1B25EE50E}" type="pres">
      <dgm:prSet presAssocID="{DB49B7E6-5970-40D8-91BB-A7C9254384DD}" presName="textRect" presStyleLbl="revTx" presStyleIdx="1" presStyleCnt="6">
        <dgm:presLayoutVars>
          <dgm:bulletEnabled/>
        </dgm:presLayoutVars>
      </dgm:prSet>
      <dgm:spPr/>
    </dgm:pt>
    <dgm:pt modelId="{4814D4B8-A721-43FD-BC45-F55FCF934A9C}" type="pres">
      <dgm:prSet presAssocID="{E1D091BC-1CD8-41B0-BCDF-CF64467C5FDE}" presName="sibTrans" presStyleLbl="sibTrans2D1" presStyleIdx="0" presStyleCnt="0"/>
      <dgm:spPr/>
    </dgm:pt>
    <dgm:pt modelId="{33AA34AC-4E87-4C57-919B-7B3BBEA0AA2E}" type="pres">
      <dgm:prSet presAssocID="{FE763867-1A70-4E2F-9C6B-60E3F660511B}" presName="compNode" presStyleCnt="0"/>
      <dgm:spPr/>
    </dgm:pt>
    <dgm:pt modelId="{5C0EB245-A367-41AF-8BAD-67B953E27123}" type="pres">
      <dgm:prSet presAssocID="{FE763867-1A70-4E2F-9C6B-60E3F660511B}" presName="pictRect" presStyleLbl="revTx" presStyleIdx="2" presStyleCnt="6">
        <dgm:presLayoutVars>
          <dgm:chMax val="0"/>
          <dgm:bulletEnabled/>
        </dgm:presLayoutVars>
      </dgm:prSet>
      <dgm:spPr/>
    </dgm:pt>
    <dgm:pt modelId="{D5178C11-DA5D-4E0D-9ADD-994B80B17E77}" type="pres">
      <dgm:prSet presAssocID="{FE763867-1A70-4E2F-9C6B-60E3F660511B}" presName="textRect" presStyleLbl="revTx" presStyleIdx="3" presStyleCnt="6">
        <dgm:presLayoutVars>
          <dgm:bulletEnabled/>
        </dgm:presLayoutVars>
      </dgm:prSet>
      <dgm:spPr/>
    </dgm:pt>
    <dgm:pt modelId="{0461A20E-6F57-404F-8454-CE16294F18DE}" type="pres">
      <dgm:prSet presAssocID="{02F7D3AD-C606-4FA8-A1FA-AB5630669770}" presName="sibTrans" presStyleLbl="sibTrans2D1" presStyleIdx="0" presStyleCnt="0"/>
      <dgm:spPr/>
    </dgm:pt>
    <dgm:pt modelId="{3229A3F5-3606-4548-BB15-FD70F247A5B9}" type="pres">
      <dgm:prSet presAssocID="{75C87D07-A3FF-49E3-81D2-F13CD4384664}" presName="compNode" presStyleCnt="0"/>
      <dgm:spPr/>
    </dgm:pt>
    <dgm:pt modelId="{0EB42B44-1062-410C-8800-6659562E46A2}" type="pres">
      <dgm:prSet presAssocID="{75C87D07-A3FF-49E3-81D2-F13CD4384664}" presName="pictRect" presStyleLbl="revTx" presStyleIdx="4" presStyleCnt="6">
        <dgm:presLayoutVars>
          <dgm:chMax val="0"/>
          <dgm:bulletEnabled/>
        </dgm:presLayoutVars>
      </dgm:prSet>
      <dgm:spPr/>
    </dgm:pt>
    <dgm:pt modelId="{C93DADBE-EC23-4E6B-8311-4741E2C3C175}" type="pres">
      <dgm:prSet presAssocID="{75C87D07-A3FF-49E3-81D2-F13CD4384664}" presName="textRect" presStyleLbl="revTx" presStyleIdx="5" presStyleCnt="6">
        <dgm:presLayoutVars>
          <dgm:bulletEnabled/>
        </dgm:presLayoutVars>
      </dgm:prSet>
      <dgm:spPr/>
    </dgm:pt>
  </dgm:ptLst>
  <dgm:cxnLst>
    <dgm:cxn modelId="{9677E52D-D780-4376-B708-D748E7A2C2DB}" type="presOf" srcId="{DB49B7E6-5970-40D8-91BB-A7C9254384DD}" destId="{C5B08F4F-910B-4169-9B4C-BFEA1FB2EF6E}" srcOrd="0" destOrd="0" presId="urn:microsoft.com/office/officeart/2024/3/layout/hArchList1"/>
    <dgm:cxn modelId="{F94A656F-96AD-4107-9B56-A30F005D1781}" type="presOf" srcId="{75C87D07-A3FF-49E3-81D2-F13CD4384664}" destId="{0EB42B44-1062-410C-8800-6659562E46A2}" srcOrd="0" destOrd="0" presId="urn:microsoft.com/office/officeart/2024/3/layout/hArchList1"/>
    <dgm:cxn modelId="{3BE0A871-89BF-44FE-8F00-B04C7DD9BC94}" type="presOf" srcId="{9A6307E3-131D-4481-9E9B-87C80C2EF11B}" destId="{D5178C11-DA5D-4E0D-9ADD-994B80B17E77}" srcOrd="0" destOrd="0" presId="urn:microsoft.com/office/officeart/2024/3/layout/hArchList1"/>
    <dgm:cxn modelId="{9543C783-ED0C-4BDB-AC3C-7FE18A5310B5}" type="presOf" srcId="{FE763867-1A70-4E2F-9C6B-60E3F660511B}" destId="{5C0EB245-A367-41AF-8BAD-67B953E27123}" srcOrd="0" destOrd="0" presId="urn:microsoft.com/office/officeart/2024/3/layout/hArchList1"/>
    <dgm:cxn modelId="{FEF56787-3137-4BF0-A717-60414EDA859D}" type="presOf" srcId="{E1D091BC-1CD8-41B0-BCDF-CF64467C5FDE}" destId="{4814D4B8-A721-43FD-BC45-F55FCF934A9C}" srcOrd="0" destOrd="0" presId="urn:microsoft.com/office/officeart/2024/3/layout/hArchList1"/>
    <dgm:cxn modelId="{0E3C118F-C65A-497C-9A86-1BD0ED297BDD}" srcId="{75C87D07-A3FF-49E3-81D2-F13CD4384664}" destId="{026A6847-BA8B-45D6-8D3A-A3748C7EDEE9}" srcOrd="0" destOrd="0" parTransId="{A55D15BE-6AC2-4CDF-9AFD-4610E5C39344}" sibTransId="{0965EBFC-75A1-4B01-B1C9-9A214CDEE9F8}"/>
    <dgm:cxn modelId="{5A021C9A-DFB6-403C-9E79-F6B05EDEF143}" srcId="{660B622F-D3E9-435B-9AB5-78CB7C9F516B}" destId="{75C87D07-A3FF-49E3-81D2-F13CD4384664}" srcOrd="2" destOrd="0" parTransId="{1FD0C710-10CD-4E28-B82A-0EB1671EDCA1}" sibTransId="{F504ADD4-13B0-4D03-9692-CB9263A1A424}"/>
    <dgm:cxn modelId="{CC6A48CF-BF79-4391-B6CC-FBB198E0FC7D}" srcId="{660B622F-D3E9-435B-9AB5-78CB7C9F516B}" destId="{FE763867-1A70-4E2F-9C6B-60E3F660511B}" srcOrd="1" destOrd="0" parTransId="{021E4383-88F3-4876-B7F9-25F81D824834}" sibTransId="{02F7D3AD-C606-4FA8-A1FA-AB5630669770}"/>
    <dgm:cxn modelId="{B9879CD1-1CEA-4F5B-AD95-32145ED383F0}" type="presOf" srcId="{660B622F-D3E9-435B-9AB5-78CB7C9F516B}" destId="{95C39872-61E5-4B77-83EB-C120FD0257A1}" srcOrd="0" destOrd="0" presId="urn:microsoft.com/office/officeart/2024/3/layout/hArchList1"/>
    <dgm:cxn modelId="{32AA61D2-0B8E-4E16-A7CB-2A7862653AAE}" srcId="{DB49B7E6-5970-40D8-91BB-A7C9254384DD}" destId="{0B9438F5-F479-4515-A3A3-94E105CB24E5}" srcOrd="0" destOrd="0" parTransId="{47A5E05F-6CE1-4003-8043-943FB8A9C8E5}" sibTransId="{EB064E3C-597F-4200-9747-C1070099680E}"/>
    <dgm:cxn modelId="{2F87DED8-E543-43D6-8675-589E1D76F65C}" srcId="{FE763867-1A70-4E2F-9C6B-60E3F660511B}" destId="{9A6307E3-131D-4481-9E9B-87C80C2EF11B}" srcOrd="0" destOrd="0" parTransId="{BE1DE00E-2C66-4B77-B8C3-84518D3D7060}" sibTransId="{AEE7C642-754F-49F4-8183-C339A16619C2}"/>
    <dgm:cxn modelId="{BD4143DC-B9FE-4C53-AA99-F2B3C59DD676}" type="presOf" srcId="{026A6847-BA8B-45D6-8D3A-A3748C7EDEE9}" destId="{C93DADBE-EC23-4E6B-8311-4741E2C3C175}" srcOrd="0" destOrd="0" presId="urn:microsoft.com/office/officeart/2024/3/layout/hArchList1"/>
    <dgm:cxn modelId="{310893DF-94B2-4C0A-BE5A-0370BF63AA3B}" type="presOf" srcId="{0B9438F5-F479-4515-A3A3-94E105CB24E5}" destId="{BA0B427A-FB6C-4213-A3AC-62A1B25EE50E}" srcOrd="0" destOrd="0" presId="urn:microsoft.com/office/officeart/2024/3/layout/hArchList1"/>
    <dgm:cxn modelId="{BC66EFE3-1F24-4D9E-AE78-8BC205482E6A}" type="presOf" srcId="{02F7D3AD-C606-4FA8-A1FA-AB5630669770}" destId="{0461A20E-6F57-404F-8454-CE16294F18DE}" srcOrd="0" destOrd="0" presId="urn:microsoft.com/office/officeart/2024/3/layout/hArchList1"/>
    <dgm:cxn modelId="{64C9D2F4-D6BE-468E-8152-12246BAAEFBB}" srcId="{660B622F-D3E9-435B-9AB5-78CB7C9F516B}" destId="{DB49B7E6-5970-40D8-91BB-A7C9254384DD}" srcOrd="0" destOrd="0" parTransId="{11CD12F3-A030-423D-A38C-B78DB82120AD}" sibTransId="{E1D091BC-1CD8-41B0-BCDF-CF64467C5FDE}"/>
    <dgm:cxn modelId="{4E0712D2-8418-48E2-8C65-68A91E411E3C}" type="presParOf" srcId="{95C39872-61E5-4B77-83EB-C120FD0257A1}" destId="{AABB1EF7-BC08-4BD1-ADCD-BD2C0BEC253F}" srcOrd="0" destOrd="0" presId="urn:microsoft.com/office/officeart/2024/3/layout/hArchList1"/>
    <dgm:cxn modelId="{AF61BF66-5673-4C4D-A072-88FA5FDFD274}" type="presParOf" srcId="{AABB1EF7-BC08-4BD1-ADCD-BD2C0BEC253F}" destId="{C5B08F4F-910B-4169-9B4C-BFEA1FB2EF6E}" srcOrd="0" destOrd="0" presId="urn:microsoft.com/office/officeart/2024/3/layout/hArchList1"/>
    <dgm:cxn modelId="{7A804263-BDE5-48AD-BA0C-A9F975660C0E}" type="presParOf" srcId="{AABB1EF7-BC08-4BD1-ADCD-BD2C0BEC253F}" destId="{BA0B427A-FB6C-4213-A3AC-62A1B25EE50E}" srcOrd="1" destOrd="0" presId="urn:microsoft.com/office/officeart/2024/3/layout/hArchList1"/>
    <dgm:cxn modelId="{5E721267-6FB5-4B84-B325-F84885D94E85}" type="presParOf" srcId="{95C39872-61E5-4B77-83EB-C120FD0257A1}" destId="{4814D4B8-A721-43FD-BC45-F55FCF934A9C}" srcOrd="1" destOrd="0" presId="urn:microsoft.com/office/officeart/2024/3/layout/hArchList1"/>
    <dgm:cxn modelId="{AF1487BF-90AC-4B0A-AE0C-2F6A7B000C19}" type="presParOf" srcId="{95C39872-61E5-4B77-83EB-C120FD0257A1}" destId="{33AA34AC-4E87-4C57-919B-7B3BBEA0AA2E}" srcOrd="2" destOrd="0" presId="urn:microsoft.com/office/officeart/2024/3/layout/hArchList1"/>
    <dgm:cxn modelId="{8402F062-8737-4DF7-AB5A-2C449740A599}" type="presParOf" srcId="{33AA34AC-4E87-4C57-919B-7B3BBEA0AA2E}" destId="{5C0EB245-A367-41AF-8BAD-67B953E27123}" srcOrd="0" destOrd="0" presId="urn:microsoft.com/office/officeart/2024/3/layout/hArchList1"/>
    <dgm:cxn modelId="{F19DC343-2F35-4301-9CC5-74601D41129F}" type="presParOf" srcId="{33AA34AC-4E87-4C57-919B-7B3BBEA0AA2E}" destId="{D5178C11-DA5D-4E0D-9ADD-994B80B17E77}" srcOrd="1" destOrd="0" presId="urn:microsoft.com/office/officeart/2024/3/layout/hArchList1"/>
    <dgm:cxn modelId="{F04A67A2-03F4-4F8B-B901-84FE847A19F4}" type="presParOf" srcId="{95C39872-61E5-4B77-83EB-C120FD0257A1}" destId="{0461A20E-6F57-404F-8454-CE16294F18DE}" srcOrd="3" destOrd="0" presId="urn:microsoft.com/office/officeart/2024/3/layout/hArchList1"/>
    <dgm:cxn modelId="{18F7F4CA-1341-4227-A901-130A2FD0A9DB}" type="presParOf" srcId="{95C39872-61E5-4B77-83EB-C120FD0257A1}" destId="{3229A3F5-3606-4548-BB15-FD70F247A5B9}" srcOrd="4" destOrd="0" presId="urn:microsoft.com/office/officeart/2024/3/layout/hArchList1"/>
    <dgm:cxn modelId="{5E2F5D3C-807F-4A53-BD86-54CFC99AEA21}" type="presParOf" srcId="{3229A3F5-3606-4548-BB15-FD70F247A5B9}" destId="{0EB42B44-1062-410C-8800-6659562E46A2}" srcOrd="0" destOrd="0" presId="urn:microsoft.com/office/officeart/2024/3/layout/hArchList1"/>
    <dgm:cxn modelId="{E8DC7103-954B-4AD8-BE7C-8AEDA68C6B91}" type="presParOf" srcId="{3229A3F5-3606-4548-BB15-FD70F247A5B9}" destId="{C93DADBE-EC23-4E6B-8311-4741E2C3C175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4AA5B-9B1C-4FDC-9658-1712A0448FAD}">
      <dsp:nvSpPr>
        <dsp:cNvPr id="0" name=""/>
        <dsp:cNvSpPr/>
      </dsp:nvSpPr>
      <dsp:spPr>
        <a:xfrm>
          <a:off x="0" y="0"/>
          <a:ext cx="1680960" cy="1680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9" r="4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D6F0B4-E2F7-45E6-931B-4B182BA9311E}">
      <dsp:nvSpPr>
        <dsp:cNvPr id="0" name=""/>
        <dsp:cNvSpPr/>
      </dsp:nvSpPr>
      <dsp:spPr>
        <a:xfrm>
          <a:off x="1860960" y="0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Definición de importación</a:t>
          </a:r>
        </a:p>
      </dsp:txBody>
      <dsp:txXfrm>
        <a:off x="1860960" y="0"/>
        <a:ext cx="5170775" cy="346241"/>
      </dsp:txXfrm>
    </dsp:sp>
    <dsp:sp modelId="{AFB4D803-3DB1-4AA0-985B-414B390B528D}">
      <dsp:nvSpPr>
        <dsp:cNvPr id="0" name=""/>
        <dsp:cNvSpPr/>
      </dsp:nvSpPr>
      <dsp:spPr>
        <a:xfrm>
          <a:off x="1860960" y="346241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La importación implica adquirir bienes y servicios del extranjero para su comercialización en el mercado local.</a:t>
          </a:r>
        </a:p>
      </dsp:txBody>
      <dsp:txXfrm>
        <a:off x="1860960" y="346241"/>
        <a:ext cx="5170775" cy="1334718"/>
      </dsp:txXfrm>
    </dsp:sp>
    <dsp:sp modelId="{49C28ADC-AC28-47DE-84B6-1D5B27924623}">
      <dsp:nvSpPr>
        <dsp:cNvPr id="0" name=""/>
        <dsp:cNvSpPr/>
      </dsp:nvSpPr>
      <dsp:spPr>
        <a:xfrm>
          <a:off x="0" y="1815436"/>
          <a:ext cx="1680960" cy="16809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9" r="3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81A92A-2CF5-4B08-836D-19EB98E09FAA}">
      <dsp:nvSpPr>
        <dsp:cNvPr id="0" name=""/>
        <dsp:cNvSpPr/>
      </dsp:nvSpPr>
      <dsp:spPr>
        <a:xfrm>
          <a:off x="1860960" y="1815436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Cumplimiento de regulaciones</a:t>
          </a:r>
        </a:p>
      </dsp:txBody>
      <dsp:txXfrm>
        <a:off x="1860960" y="1815436"/>
        <a:ext cx="5170775" cy="346241"/>
      </dsp:txXfrm>
    </dsp:sp>
    <dsp:sp modelId="{8C24AF2E-B267-4341-936A-47D7169B9942}">
      <dsp:nvSpPr>
        <dsp:cNvPr id="0" name=""/>
        <dsp:cNvSpPr/>
      </dsp:nvSpPr>
      <dsp:spPr>
        <a:xfrm>
          <a:off x="1860960" y="2161678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El proceso de importación requiere cumplir con regulaciones aduaneras y normas de comercio internacional.</a:t>
          </a:r>
        </a:p>
      </dsp:txBody>
      <dsp:txXfrm>
        <a:off x="1860960" y="2161678"/>
        <a:ext cx="5170775" cy="1334718"/>
      </dsp:txXfrm>
    </dsp:sp>
    <dsp:sp modelId="{AD61BC74-E0EB-477C-AF8E-F1E74E8003F9}">
      <dsp:nvSpPr>
        <dsp:cNvPr id="0" name=""/>
        <dsp:cNvSpPr/>
      </dsp:nvSpPr>
      <dsp:spPr>
        <a:xfrm>
          <a:off x="0" y="3630873"/>
          <a:ext cx="1680960" cy="1680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1" r="10771" b="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576791-C600-48B7-8A81-011960D09B2A}">
      <dsp:nvSpPr>
        <dsp:cNvPr id="0" name=""/>
        <dsp:cNvSpPr/>
      </dsp:nvSpPr>
      <dsp:spPr>
        <a:xfrm>
          <a:off x="1860960" y="3630873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Disponibilidad de productos</a:t>
          </a:r>
        </a:p>
      </dsp:txBody>
      <dsp:txXfrm>
        <a:off x="1860960" y="3630873"/>
        <a:ext cx="5170775" cy="346241"/>
      </dsp:txXfrm>
    </dsp:sp>
    <dsp:sp modelId="{15EA083B-0A6B-4399-908F-433A2A7C2E14}">
      <dsp:nvSpPr>
        <dsp:cNvPr id="0" name=""/>
        <dsp:cNvSpPr/>
      </dsp:nvSpPr>
      <dsp:spPr>
        <a:xfrm>
          <a:off x="1860960" y="3977114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La importación es esencial para proveer productos que no están disponibles localmente en el mercado.</a:t>
          </a:r>
        </a:p>
      </dsp:txBody>
      <dsp:txXfrm>
        <a:off x="1860960" y="3977114"/>
        <a:ext cx="5170775" cy="1334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BF8CC-0543-45FA-B40E-8A4070DCAAF6}">
      <dsp:nvSpPr>
        <dsp:cNvPr id="0" name=""/>
        <dsp:cNvSpPr/>
      </dsp:nvSpPr>
      <dsp:spPr>
        <a:xfrm>
          <a:off x="0" y="0"/>
          <a:ext cx="1680960" cy="1680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3" r="17988" b="1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EFB645-5A6C-45E9-9891-D14A76F9F77A}">
      <dsp:nvSpPr>
        <dsp:cNvPr id="0" name=""/>
        <dsp:cNvSpPr/>
      </dsp:nvSpPr>
      <dsp:spPr>
        <a:xfrm>
          <a:off x="1860960" y="0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Desarrollo Económico</a:t>
          </a:r>
        </a:p>
      </dsp:txBody>
      <dsp:txXfrm>
        <a:off x="1860960" y="0"/>
        <a:ext cx="5170775" cy="346241"/>
      </dsp:txXfrm>
    </dsp:sp>
    <dsp:sp modelId="{87BAFA5B-B126-4D53-8F33-88519788FD60}">
      <dsp:nvSpPr>
        <dsp:cNvPr id="0" name=""/>
        <dsp:cNvSpPr/>
      </dsp:nvSpPr>
      <dsp:spPr>
        <a:xfrm>
          <a:off x="1860960" y="346241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El comercio internacional es esencial para el desarrollo económico, proporcionando acceso a recursos esenciales y productos extranjeros.</a:t>
          </a:r>
        </a:p>
      </dsp:txBody>
      <dsp:txXfrm>
        <a:off x="1860960" y="346241"/>
        <a:ext cx="5170775" cy="1334718"/>
      </dsp:txXfrm>
    </dsp:sp>
    <dsp:sp modelId="{62855166-5FD6-40E8-83BF-67F645C18262}">
      <dsp:nvSpPr>
        <dsp:cNvPr id="0" name=""/>
        <dsp:cNvSpPr/>
      </dsp:nvSpPr>
      <dsp:spPr>
        <a:xfrm>
          <a:off x="0" y="1815436"/>
          <a:ext cx="1680960" cy="16809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3" r="20193" b="-6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B461D-B13A-4B5D-8F20-A3939E1C0C58}">
      <dsp:nvSpPr>
        <dsp:cNvPr id="0" name=""/>
        <dsp:cNvSpPr/>
      </dsp:nvSpPr>
      <dsp:spPr>
        <a:xfrm>
          <a:off x="1860960" y="1815436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Acceso a Recursos</a:t>
          </a:r>
        </a:p>
      </dsp:txBody>
      <dsp:txXfrm>
        <a:off x="1860960" y="1815436"/>
        <a:ext cx="5170775" cy="346241"/>
      </dsp:txXfrm>
    </dsp:sp>
    <dsp:sp modelId="{1758C14F-C906-4097-80A6-F58C5E884410}">
      <dsp:nvSpPr>
        <dsp:cNvPr id="0" name=""/>
        <dsp:cNvSpPr/>
      </dsp:nvSpPr>
      <dsp:spPr>
        <a:xfrm>
          <a:off x="1860960" y="2161678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A través del comercio internacional, los países pueden acceder a productos y recursos que no pueden producir localmente.</a:t>
          </a:r>
        </a:p>
      </dsp:txBody>
      <dsp:txXfrm>
        <a:off x="1860960" y="2161678"/>
        <a:ext cx="5170775" cy="1334718"/>
      </dsp:txXfrm>
    </dsp:sp>
    <dsp:sp modelId="{42E127E8-B978-416E-8B9D-915DD1CB73E8}">
      <dsp:nvSpPr>
        <dsp:cNvPr id="0" name=""/>
        <dsp:cNvSpPr/>
      </dsp:nvSpPr>
      <dsp:spPr>
        <a:xfrm>
          <a:off x="0" y="3630873"/>
          <a:ext cx="1680960" cy="1680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r="30189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DF9E95-F544-4C00-A49B-4F08DCC82D6D}">
      <dsp:nvSpPr>
        <dsp:cNvPr id="0" name=""/>
        <dsp:cNvSpPr/>
      </dsp:nvSpPr>
      <dsp:spPr>
        <a:xfrm>
          <a:off x="1860960" y="3630873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Mejora de la Calidad de Vida</a:t>
          </a:r>
        </a:p>
      </dsp:txBody>
      <dsp:txXfrm>
        <a:off x="1860960" y="3630873"/>
        <a:ext cx="5170775" cy="346241"/>
      </dsp:txXfrm>
    </dsp:sp>
    <dsp:sp modelId="{9BF8E226-9061-4296-87C6-83F1104A2D67}">
      <dsp:nvSpPr>
        <dsp:cNvPr id="0" name=""/>
        <dsp:cNvSpPr/>
      </dsp:nvSpPr>
      <dsp:spPr>
        <a:xfrm>
          <a:off x="1860960" y="3977114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El comercio fomenta la competencia, lo que resulta en productos de mayor calidad y precios más bajos para los consumidores.</a:t>
          </a:r>
        </a:p>
      </dsp:txBody>
      <dsp:txXfrm>
        <a:off x="1860960" y="3977114"/>
        <a:ext cx="5170775" cy="1334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9506B-E374-4A4B-8104-F7404822675E}">
      <dsp:nvSpPr>
        <dsp:cNvPr id="0" name=""/>
        <dsp:cNvSpPr/>
      </dsp:nvSpPr>
      <dsp:spPr>
        <a:xfrm>
          <a:off x="0" y="0"/>
          <a:ext cx="1680960" cy="1680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r="12550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9CBB8B-2160-4FDE-9644-3BA9099F62FA}">
      <dsp:nvSpPr>
        <dsp:cNvPr id="0" name=""/>
        <dsp:cNvSpPr/>
      </dsp:nvSpPr>
      <dsp:spPr>
        <a:xfrm>
          <a:off x="1860960" y="0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Proceso de Inspección</a:t>
          </a:r>
        </a:p>
      </dsp:txBody>
      <dsp:txXfrm>
        <a:off x="1860960" y="0"/>
        <a:ext cx="5170775" cy="346241"/>
      </dsp:txXfrm>
    </dsp:sp>
    <dsp:sp modelId="{62358512-DA1B-4A30-B26B-773BDCC23F1B}">
      <dsp:nvSpPr>
        <dsp:cNvPr id="0" name=""/>
        <dsp:cNvSpPr/>
      </dsp:nvSpPr>
      <dsp:spPr>
        <a:xfrm>
          <a:off x="1860960" y="346241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La inspección aduanera implica una revisión física y minuciosa de las mercancías importadas para asegurar su legalidad.</a:t>
          </a:r>
        </a:p>
      </dsp:txBody>
      <dsp:txXfrm>
        <a:off x="1860960" y="346241"/>
        <a:ext cx="5170775" cy="1334718"/>
      </dsp:txXfrm>
    </dsp:sp>
    <dsp:sp modelId="{3A73C3C2-6F3E-4186-B67D-AA26CCF5C100}">
      <dsp:nvSpPr>
        <dsp:cNvPr id="0" name=""/>
        <dsp:cNvSpPr/>
      </dsp:nvSpPr>
      <dsp:spPr>
        <a:xfrm>
          <a:off x="0" y="1815436"/>
          <a:ext cx="1680960" cy="16809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r="10601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7ED96C-5F5F-4478-BDAD-3C3E1865804C}">
      <dsp:nvSpPr>
        <dsp:cNvPr id="0" name=""/>
        <dsp:cNvSpPr/>
      </dsp:nvSpPr>
      <dsp:spPr>
        <a:xfrm>
          <a:off x="1860960" y="1815436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Prevención del Contrabando</a:t>
          </a:r>
        </a:p>
      </dsp:txBody>
      <dsp:txXfrm>
        <a:off x="1860960" y="1815436"/>
        <a:ext cx="5170775" cy="346241"/>
      </dsp:txXfrm>
    </dsp:sp>
    <dsp:sp modelId="{4B96DBE9-1C28-4603-B3A8-AE6E7D3E924F}">
      <dsp:nvSpPr>
        <dsp:cNvPr id="0" name=""/>
        <dsp:cNvSpPr/>
      </dsp:nvSpPr>
      <dsp:spPr>
        <a:xfrm>
          <a:off x="1860960" y="2161678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El control aduanero es crucial para prevenir el contrabando y proteger la economía y seguridad del país.</a:t>
          </a:r>
        </a:p>
      </dsp:txBody>
      <dsp:txXfrm>
        <a:off x="1860960" y="2161678"/>
        <a:ext cx="5170775" cy="1334718"/>
      </dsp:txXfrm>
    </dsp:sp>
    <dsp:sp modelId="{36FCDFD0-2F3F-40E1-83E4-6232CB2AF05F}">
      <dsp:nvSpPr>
        <dsp:cNvPr id="0" name=""/>
        <dsp:cNvSpPr/>
      </dsp:nvSpPr>
      <dsp:spPr>
        <a:xfrm>
          <a:off x="0" y="3630873"/>
          <a:ext cx="1680960" cy="1680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r="1540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4CE1A5-292D-4E8F-B10D-DDBBF8314CDB}">
      <dsp:nvSpPr>
        <dsp:cNvPr id="0" name=""/>
        <dsp:cNvSpPr/>
      </dsp:nvSpPr>
      <dsp:spPr>
        <a:xfrm>
          <a:off x="1860960" y="3630873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Cumplimiento de Regulaciones</a:t>
          </a:r>
        </a:p>
      </dsp:txBody>
      <dsp:txXfrm>
        <a:off x="1860960" y="3630873"/>
        <a:ext cx="5170775" cy="346241"/>
      </dsp:txXfrm>
    </dsp:sp>
    <dsp:sp modelId="{A4E7F515-D167-4944-AB02-926735E00D42}">
      <dsp:nvSpPr>
        <dsp:cNvPr id="0" name=""/>
        <dsp:cNvSpPr/>
      </dsp:nvSpPr>
      <dsp:spPr>
        <a:xfrm>
          <a:off x="1860960" y="3977114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Garantizar que los productos cumplan con normas y estándares es fundamental para la salud pública y la seguridad.</a:t>
          </a:r>
        </a:p>
      </dsp:txBody>
      <dsp:txXfrm>
        <a:off x="1860960" y="3977114"/>
        <a:ext cx="5170775" cy="1334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64FD9-E915-474F-B90C-9D82D5D6C904}">
      <dsp:nvSpPr>
        <dsp:cNvPr id="0" name=""/>
        <dsp:cNvSpPr/>
      </dsp:nvSpPr>
      <dsp:spPr>
        <a:xfrm>
          <a:off x="0" y="0"/>
          <a:ext cx="1680960" cy="1680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r="24297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2D6B47-E671-40C4-AACF-BBBBB8446634}">
      <dsp:nvSpPr>
        <dsp:cNvPr id="0" name=""/>
        <dsp:cNvSpPr/>
      </dsp:nvSpPr>
      <dsp:spPr>
        <a:xfrm>
          <a:off x="1860960" y="0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Sanciones Severas</a:t>
          </a:r>
        </a:p>
      </dsp:txBody>
      <dsp:txXfrm>
        <a:off x="1860960" y="0"/>
        <a:ext cx="5170775" cy="346241"/>
      </dsp:txXfrm>
    </dsp:sp>
    <dsp:sp modelId="{D2C42ADA-3206-42B7-BE88-64703F7630A2}">
      <dsp:nvSpPr>
        <dsp:cNvPr id="0" name=""/>
        <dsp:cNvSpPr/>
      </dsp:nvSpPr>
      <dsp:spPr>
        <a:xfrm>
          <a:off x="1860960" y="346241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El incumplimiento de las regulaciones aduaneras puede resultar en multas significativas y sanciones financieras. Estas pueden afectar gravemente a los negocios involucrados.</a:t>
          </a:r>
        </a:p>
      </dsp:txBody>
      <dsp:txXfrm>
        <a:off x="1860960" y="346241"/>
        <a:ext cx="5170775" cy="1334718"/>
      </dsp:txXfrm>
    </dsp:sp>
    <dsp:sp modelId="{9D599099-740C-40E5-9E3E-AFEDCEE7B309}">
      <dsp:nvSpPr>
        <dsp:cNvPr id="0" name=""/>
        <dsp:cNvSpPr/>
      </dsp:nvSpPr>
      <dsp:spPr>
        <a:xfrm>
          <a:off x="0" y="1815436"/>
          <a:ext cx="1680960" cy="168096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24258" b="1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A1E4E1-042B-42E6-BAB5-5F385C941B90}">
      <dsp:nvSpPr>
        <dsp:cNvPr id="0" name=""/>
        <dsp:cNvSpPr/>
      </dsp:nvSpPr>
      <dsp:spPr>
        <a:xfrm>
          <a:off x="1860960" y="1815436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Confiscación de Mercancías</a:t>
          </a:r>
        </a:p>
      </dsp:txBody>
      <dsp:txXfrm>
        <a:off x="1860960" y="1815436"/>
        <a:ext cx="5170775" cy="346241"/>
      </dsp:txXfrm>
    </dsp:sp>
    <dsp:sp modelId="{E4F0C248-96DA-4369-807C-DA898FFF3229}">
      <dsp:nvSpPr>
        <dsp:cNvPr id="0" name=""/>
        <dsp:cNvSpPr/>
      </dsp:nvSpPr>
      <dsp:spPr>
        <a:xfrm>
          <a:off x="1860960" y="2161678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Las autoridades aduaneras pueden confiscar mercancías que no cumplan con las normativas, lo que puede resultar en pérdidas económicas para los importadores.</a:t>
          </a:r>
        </a:p>
      </dsp:txBody>
      <dsp:txXfrm>
        <a:off x="1860960" y="2161678"/>
        <a:ext cx="5170775" cy="1334718"/>
      </dsp:txXfrm>
    </dsp:sp>
    <dsp:sp modelId="{8178DC09-9766-41D8-8E8B-6079D8B97D80}">
      <dsp:nvSpPr>
        <dsp:cNvPr id="0" name=""/>
        <dsp:cNvSpPr/>
      </dsp:nvSpPr>
      <dsp:spPr>
        <a:xfrm>
          <a:off x="0" y="3630873"/>
          <a:ext cx="1680960" cy="1680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2" r="-4" b="-3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B7428D-3B08-4606-8F3D-E4B2B35B95BD}">
      <dsp:nvSpPr>
        <dsp:cNvPr id="0" name=""/>
        <dsp:cNvSpPr/>
      </dsp:nvSpPr>
      <dsp:spPr>
        <a:xfrm>
          <a:off x="1860960" y="3630873"/>
          <a:ext cx="5170775" cy="346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1800" kern="1200"/>
            <a:t>Acciones Legales</a:t>
          </a:r>
        </a:p>
      </dsp:txBody>
      <dsp:txXfrm>
        <a:off x="1860960" y="3630873"/>
        <a:ext cx="5170775" cy="346241"/>
      </dsp:txXfrm>
    </dsp:sp>
    <dsp:sp modelId="{881F442A-E3D1-4250-BABA-46BC9D70CB20}">
      <dsp:nvSpPr>
        <dsp:cNvPr id="0" name=""/>
        <dsp:cNvSpPr/>
      </dsp:nvSpPr>
      <dsp:spPr>
        <a:xfrm>
          <a:off x="1860960" y="3977114"/>
          <a:ext cx="5170775" cy="1334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El incumplimiento puede llevar a acciones legales, que pueden incluir juicios o procedimientos en su contra. Es vital estar informado sobre las normativas vigentes.</a:t>
          </a:r>
        </a:p>
      </dsp:txBody>
      <dsp:txXfrm>
        <a:off x="1860960" y="3977114"/>
        <a:ext cx="5170775" cy="1334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08F4F-910B-4169-9B4C-BFEA1FB2EF6E}">
      <dsp:nvSpPr>
        <dsp:cNvPr id="0" name=""/>
        <dsp:cNvSpPr/>
      </dsp:nvSpPr>
      <dsp:spPr>
        <a:xfrm>
          <a:off x="0" y="0"/>
          <a:ext cx="3486150" cy="600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MX" sz="1800" kern="1200"/>
            <a:t>Importancia del Proceso de Importación</a:t>
          </a:r>
          <a:endParaRPr lang="en-US" sz="1800" kern="1200"/>
        </a:p>
      </dsp:txBody>
      <dsp:txXfrm>
        <a:off x="0" y="0"/>
        <a:ext cx="3486150" cy="600834"/>
      </dsp:txXfrm>
    </dsp:sp>
    <dsp:sp modelId="{BA0B427A-FB6C-4213-A3AC-62A1B25EE50E}">
      <dsp:nvSpPr>
        <dsp:cNvPr id="0" name=""/>
        <dsp:cNvSpPr/>
      </dsp:nvSpPr>
      <dsp:spPr>
        <a:xfrm>
          <a:off x="0" y="600834"/>
          <a:ext cx="3486150" cy="186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El proceso de importación es esencial para facilitar el comercio internacional y requiere una planificación cuidadosa.</a:t>
          </a:r>
          <a:endParaRPr lang="en-US" sz="1400" kern="1200"/>
        </a:p>
      </dsp:txBody>
      <dsp:txXfrm>
        <a:off x="0" y="600834"/>
        <a:ext cx="3486150" cy="1868045"/>
      </dsp:txXfrm>
    </dsp:sp>
    <dsp:sp modelId="{5C0EB245-A367-41AF-8BAD-67B953E27123}">
      <dsp:nvSpPr>
        <dsp:cNvPr id="0" name=""/>
        <dsp:cNvSpPr/>
      </dsp:nvSpPr>
      <dsp:spPr>
        <a:xfrm>
          <a:off x="3834765" y="0"/>
          <a:ext cx="3486150" cy="600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MX" sz="1800" kern="1200"/>
            <a:t>Conocimiento de Normativas Aduaneras</a:t>
          </a:r>
          <a:endParaRPr lang="en-US" sz="1800" kern="1200"/>
        </a:p>
      </dsp:txBody>
      <dsp:txXfrm>
        <a:off x="3834765" y="0"/>
        <a:ext cx="3486150" cy="600834"/>
      </dsp:txXfrm>
    </dsp:sp>
    <dsp:sp modelId="{D5178C11-DA5D-4E0D-9ADD-994B80B17E77}">
      <dsp:nvSpPr>
        <dsp:cNvPr id="0" name=""/>
        <dsp:cNvSpPr/>
      </dsp:nvSpPr>
      <dsp:spPr>
        <a:xfrm>
          <a:off x="3834765" y="600834"/>
          <a:ext cx="3486150" cy="186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Los importadores deben tener un conocimiento profundo de las normativas aduaneras para evitar problemas legales y retrasos.</a:t>
          </a:r>
          <a:endParaRPr lang="en-US" sz="1400" kern="1200"/>
        </a:p>
      </dsp:txBody>
      <dsp:txXfrm>
        <a:off x="3834765" y="600834"/>
        <a:ext cx="3486150" cy="1868045"/>
      </dsp:txXfrm>
    </dsp:sp>
    <dsp:sp modelId="{0EB42B44-1062-410C-8800-6659562E46A2}">
      <dsp:nvSpPr>
        <dsp:cNvPr id="0" name=""/>
        <dsp:cNvSpPr/>
      </dsp:nvSpPr>
      <dsp:spPr>
        <a:xfrm>
          <a:off x="7669530" y="0"/>
          <a:ext cx="3486150" cy="600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MX" sz="1800" kern="1200"/>
            <a:t>Procedimientos Adecuados</a:t>
          </a:r>
          <a:endParaRPr lang="en-US" sz="1800" kern="1200"/>
        </a:p>
      </dsp:txBody>
      <dsp:txXfrm>
        <a:off x="7669530" y="0"/>
        <a:ext cx="3486150" cy="600834"/>
      </dsp:txXfrm>
    </dsp:sp>
    <dsp:sp modelId="{C93DADBE-EC23-4E6B-8311-4741E2C3C175}">
      <dsp:nvSpPr>
        <dsp:cNvPr id="0" name=""/>
        <dsp:cNvSpPr/>
      </dsp:nvSpPr>
      <dsp:spPr>
        <a:xfrm>
          <a:off x="7669530" y="600834"/>
          <a:ext cx="3486150" cy="186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/>
            <a:t>Seguir los procedimientos adecuados garantiza la llegada legal y eficiente de las mercancías al mercado local.</a:t>
          </a:r>
          <a:endParaRPr lang="en-US" sz="1400" kern="1200"/>
        </a:p>
      </dsp:txBody>
      <dsp:txXfrm>
        <a:off x="7669530" y="600834"/>
        <a:ext cx="3486150" cy="1868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81264-0D2E-4E89-B8AE-A12A5F9E9EDA}" type="datetimeFigureOut">
              <a:rPr lang="es-CL" smtClean="0"/>
              <a:t>02-07-2025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6852D-FC13-48B9-A7DB-0EFCF7F60C7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785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El contenido generado por IA puede ser incorrecto.
---
La importación es un proceso esencial en el comercio internacional que involucra la entrada de bienes a un país. En esta presentación, abordaremos el proceso de importación desde la perspectiva aduanera, abarcando los requisitos, la documentación, el proceso aduanero, la liberación de mercancías y el cumplimiento de regulaciones.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442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Dependiendo del tipo de mercancías, se pueden requerir certificados de conformidad, sanitarios o fitosanitarios. Estas autorizaciones aseguran que los productos importados cumplan con las normativas de seguridad y calidad del país receptor.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2983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El proceso aduanero es el conjunto de procedimientos necesarios para la entrada legal de mercancías en un país. Incluye inspección, clasificación y evaluación de impuestos, y es fundamental para garantizar el cumplimiento de las normativas aduaneras.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917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 inspección aduanera es el proceso mediante el cual las autoridades revisan físicamente las mercancías importadas. Este control ayuda a prevenir el contrabando y garantiza que los productos cumplan con las regulaciones y estándares del país.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666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Cada mercancía importada debe ser clasificada arancelariamente. Esto implica asignar un código arancelario que determina la tasa de impuestos que se aplicará. Una clasificación correcta es crucial para evitar multas y asegurar el correcto cálculo de aranceles.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9553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Una vez que la mercancía ha sido clasificada, se evalúan los impuestos y aranceles correspondientes. Estos cargos pueden variar según la naturaleza de las mercancías y su país de origen. La correcta evaluación es esencial para el cumplimiento fiscal.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4004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Una vez que se cumplen todos los requisitos aduaneros, las mercancías son liberadas para su distribución. Este proceso implica varios procedimientos que aseguran que todos los documentos estén en regla y que se hayan realizado los pagos pertinentes.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2128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El despacho aduanero es el proceso final que permite la liberación de las mercancías. Incluye la verificación de la documentación y el cumplimiento de las normativas aduaneras. Un despacho exitoso asegura que las mercancías lleguen a su destino sin inconvenientes.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0889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Antes de que las mercancías sean liberadas, es necesario realizar pagos de impuestos y tarifas aduaneras. Además, se deben completar trámites finales, como la presentación de documentos y la obtención de autorizaciones, para garantizar la legalidad del proceso.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2821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Finalmente, una vez que las mercancías han sido despachadas, se procede a su entrega y recepción. Es fundamental revisar que los productos recibidos coincidan con la documentación y que se encuentren en buenas condiciones.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812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El cumplimiento de las leyes y regulaciones aduaneras es esencial para evitar sanciones. Las normativas establecen los procedimientos que deben seguirse durante el proceso de importación y garantizan que se mantenga la seguridad y calidad de los productos.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779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En esta presentación, comenzaremos con una introducción a la importación y su relevancia en el comercio internacional. Luego, analizaremos los requisitos y la documentación necesaria para llevar a cabo una importación exitosa. A continuación, discutiremos el proceso aduanero, la liberación de mercancías y las leyes que regulan este ámbito.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1384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Las leyes aduaneras son un conjunto de regulaciones que rigen el proceso de importación. Estas normas son fundamentales para proteger la economía del país y garantizar que las mercancías importadas cumplan con los estándares requeridos.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1092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Las importaciones deben cumplir con normas de seguridad y calidad para proteger la salud pública y el medio ambiente. Los productos deben ser inspeccionados y certificados para asegurar que no representen riesgos para la sociedad.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807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El incumplimiento de las regulaciones aduaneras puede resultar en sanciones severas, que incluyen multas, confiscación de mercancías y hasta acciones legales. Es importante que los importadores conozcan y sigan todas las normativas para evitar estas consecuencias.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2089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El proceso de importación es crucial para el comercio internacional y requiere un conocimiento profundo de las normativas aduaneras. Al seguir los procedimientos adecuados, los importadores pueden garantizar que sus mercancías lleguen de manera legal y eficiente al mercado local.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877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La importación es el acto de traer bienes de otro país a través de fronteras. Este proceso no solo es fundamental para las empresas, sino también para los consumidores, ya que amplía la disponibilidad de productos. La importación apoya el comercio internacional y crea relaciones económicas entre naciones.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573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 importación se refiere a la adquisición de bienes y servicios desde el extranjero para su venta o uso en el mercado local. Este proceso implica cumplir con regulaciones aduaneras y es esencial para el suministro de productos que no están disponibles localmente.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1653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El comercio internacional, que incluye la importación, es vital para el desarrollo económico de los países. Permite a las naciones acceder a recursos y productos que no pueden producir localmente, fomenta la competencia y mejora la calidad de vida de los consumidores.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29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Los actores principales en el proceso de importación incluyen importadores, aduanas, proveedores internacionales y autoridades regulatorias. Cada uno juega un papel crucial para garantizar que los bienes sean importados de manera eficiente y legal.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7559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Para llevar a cabo una importación, es fundamental contar con la documentación adecuada y cumplir con los requisitos establecidos. Esto asegura que las mercancías sean procesadas sin problemas en la aduana y que se cumpla con las normativas vigentes.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5914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Las licencias y permisos son autorizaciones necesarias que los importadores deben obtener antes de realizar una importación. Estas pueden variar según el tipo de producto y la legislación del país, y son esenciales para evitar sanciones y demoras en el proceso aduanero.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6029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
---
Los documentos comerciales y de transporte, como facturas, listas de empaque y documentos de transporte (como el conocimiento de embarque), son fundamentales para el proceso de importación. Estos documentos ayudan a garantizar que las mercancías sean correctamente despachadas y liberadas en la aduana.
Origen de imagen: biblioteca de contenido de Microsoft 365
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E2F29-FEC4-4B0A-BD15-EF4EC17B3B6B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3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9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3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9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2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1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5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8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3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8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7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A633C5-69D4-D384-D4D0-331C57F72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869" y="978407"/>
            <a:ext cx="4983480" cy="39763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5600"/>
              <a:t>Proceso de Importación desde el Punto de Vista Aduanero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C11279-830A-2BAC-E99D-92F0B5480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9869" y="5275825"/>
            <a:ext cx="4983481" cy="1070177"/>
          </a:xfrm>
        </p:spPr>
        <p:txBody>
          <a:bodyPr anchor="t">
            <a:normAutofit/>
          </a:bodyPr>
          <a:lstStyle/>
          <a:p>
            <a:r>
              <a:rPr lang="es-CL" sz="2400"/>
              <a:t>Aspectos clave del comercio internacional y la aduana</a:t>
            </a:r>
          </a:p>
        </p:txBody>
      </p:sp>
      <p:pic>
        <p:nvPicPr>
          <p:cNvPr id="4" name="Imagen 3" descr="Grupo de contenedores de carga bajo cielo azul.">
            <a:extLst>
              <a:ext uri="{FF2B5EF4-FFF2-40B4-BE49-F238E27FC236}">
                <a16:creationId xmlns:a16="http://schemas.microsoft.com/office/drawing/2014/main" id="{EA44FCCF-F260-4A46-B789-D9C8FC514E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98" r="33330" b="2"/>
          <a:stretch>
            <a:fillRect/>
          </a:stretch>
        </p:blipFill>
        <p:spPr>
          <a:xfrm>
            <a:off x="525664" y="508090"/>
            <a:ext cx="5570336" cy="58379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3493" y="508090"/>
            <a:ext cx="4983481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6BE572-6041-FDBA-6AE1-9E90A2B3C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Certificados y autorizaciones adicionales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6108CA-C929-58F7-FFA1-42A55821DD09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Certificados de Conformidad</a:t>
            </a:r>
          </a:p>
          <a:p>
            <a:pPr marL="0" lvl="1" indent="0">
              <a:buNone/>
            </a:pPr>
            <a:r>
              <a:rPr lang="es-MX" sz="1400"/>
              <a:t>Los certificados de conformidad garantizan que los productos cumplen con las regulaciones y estándares establecidos en el país receptor.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Certificados Sanitarios</a:t>
            </a:r>
          </a:p>
          <a:p>
            <a:pPr marL="0" lvl="1" indent="0">
              <a:buNone/>
            </a:pPr>
            <a:r>
              <a:rPr lang="es-MX" sz="1400"/>
              <a:t>Los certificados sanitarios son necesarios para productos alimenticios y aseguran que cumplen con las normativas de salud pública.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Certificados Fitosanitarios</a:t>
            </a:r>
          </a:p>
          <a:p>
            <a:pPr marL="0" lvl="1" indent="0">
              <a:buNone/>
            </a:pPr>
            <a:r>
              <a:rPr lang="es-MX" sz="1400"/>
              <a:t>Los certificados fitosanitarios son requeridos para el comercio de plantas y productos agrícolas, garantizando que están libres de plagas y enfermedades.</a:t>
            </a:r>
            <a:endParaRPr lang="es-CL" sz="1400"/>
          </a:p>
        </p:txBody>
      </p:sp>
      <p:pic>
        <p:nvPicPr>
          <p:cNvPr id="5" name="Marcador de contenido 4" descr="Variación de sellos vintage de oro, plata y bronce con cintas de colores aisladas en blanco (excluyendo la sombra)">
            <a:extLst>
              <a:ext uri="{FF2B5EF4-FFF2-40B4-BE49-F238E27FC236}">
                <a16:creationId xmlns:a16="http://schemas.microsoft.com/office/drawing/2014/main" id="{5102AA2E-44D4-4B12-A200-829A3326F8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0619" r="28367" b="1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2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DBB02A-F5BE-C69E-5134-5627A91EE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es-CL" sz="7400"/>
              <a:t>Proceso aduanero de importación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778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3B7A5C-39EE-77A0-28F9-DF513723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611650"/>
            <a:ext cx="70317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B23163-5FD8-4F5A-AB09-D8BFF8ED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410712" cy="5376672"/>
          </a:xfrm>
        </p:spPr>
        <p:txBody>
          <a:bodyPr>
            <a:normAutofit/>
          </a:bodyPr>
          <a:lstStyle/>
          <a:p>
            <a:r>
              <a:rPr lang="es-CL" sz="4000"/>
              <a:t>Inspección y control aduanero</a:t>
            </a:r>
          </a:p>
        </p:txBody>
      </p:sp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AF2C15B6-AA71-4B75-9C0C-FC67AAF06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944885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636008" y="1042416"/>
          <a:ext cx="7031736" cy="531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87672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75EAFFD-4A47-DD53-4F76-BD457E18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66A1A7-F32A-2CBF-5842-3AFC50C5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200400" cy="24323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Clasificación arancelaria de mercancías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CC1FECC-9CA4-341C-7E20-4728C5147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88B58F-87CC-620F-FADF-289C856D5810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3538728"/>
            <a:ext cx="3200400" cy="28163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es-MX" sz="1000" b="1"/>
              <a:t>Importancia de la Clasificación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s-MX" sz="1000"/>
              <a:t>La clasificación arancelaria adecuada es esencial para el cumplimiento de la normativa y la correcta determinación de impuestos.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es-MX" sz="1000" b="1"/>
              <a:t>Códigos Arancelarios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s-MX" sz="1000"/>
              <a:t>Cada mercancía debe asignarse un código arancelario que determina la tasa de impuestos aplicable en la importación.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es-MX" sz="1000" b="1"/>
              <a:t>Consecuencias de Errores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s-MX" sz="1000"/>
              <a:t>Una clasificación incorrecta puede resultar en multas costosas y en el cálculo erróneo de aranceles.</a:t>
            </a:r>
            <a:endParaRPr lang="es-CL" sz="1000"/>
          </a:p>
        </p:txBody>
      </p:sp>
      <p:pic>
        <p:nvPicPr>
          <p:cNvPr id="5" name="Marcador de contenido 4" descr="Concepto de envío y logística, caja de carga">
            <a:extLst>
              <a:ext uri="{FF2B5EF4-FFF2-40B4-BE49-F238E27FC236}">
                <a16:creationId xmlns:a16="http://schemas.microsoft.com/office/drawing/2014/main" id="{89058CBA-AD61-4ECA-9288-1D8BEBDF40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130"/>
          <a:stretch>
            <a:fillRect/>
          </a:stretch>
        </p:blipFill>
        <p:spPr>
          <a:xfrm>
            <a:off x="4136609" y="970929"/>
            <a:ext cx="7534183" cy="53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731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AD487C-A5A5-833A-52CC-B78750C3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Evaluación de impuestos y aranceles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84FCCC-77A2-96E7-37A5-B9221ABAA618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Clasificación de Mercancías</a:t>
            </a:r>
          </a:p>
          <a:p>
            <a:pPr marL="0" lvl="1" indent="0">
              <a:buNone/>
            </a:pPr>
            <a:r>
              <a:rPr lang="es-MX" sz="1400"/>
              <a:t>La correcta clasificación de mercancías es crucial para determinar los impuestos y aranceles aplicables, asegurando así el cumplimiento normativo.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Variabilidad de Cargos</a:t>
            </a:r>
          </a:p>
          <a:p>
            <a:pPr marL="0" lvl="1" indent="0">
              <a:buNone/>
            </a:pPr>
            <a:r>
              <a:rPr lang="es-MX" sz="1400"/>
              <a:t>Los impuestos y aranceles pueden variar significativamente en función de la naturaleza de las mercancías y su país de origen, lo que requiere un análisis cuidadoso.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Cumplimiento Fiscal</a:t>
            </a:r>
          </a:p>
          <a:p>
            <a:pPr marL="0" lvl="1" indent="0">
              <a:buNone/>
            </a:pPr>
            <a:r>
              <a:rPr lang="es-MX" sz="1400"/>
              <a:t>Una evaluación precisa de los impuestos y aranceles es esencial para garantizar el cumplimiento fiscal y evitar sanciones.</a:t>
            </a:r>
            <a:endParaRPr lang="es-CL" sz="1400"/>
          </a:p>
        </p:txBody>
      </p:sp>
      <p:pic>
        <p:nvPicPr>
          <p:cNvPr id="5" name="Marcador de contenido 4" descr="Cajas con portapapeles aislado sobre fondo blanco">
            <a:extLst>
              <a:ext uri="{FF2B5EF4-FFF2-40B4-BE49-F238E27FC236}">
                <a16:creationId xmlns:a16="http://schemas.microsoft.com/office/drawing/2014/main" id="{199AF3C4-56F7-46DB-A0C3-9FAD4E451B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6112" r="804" b="-3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57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55C6F6-205E-8922-C9FF-B7634DE8E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es-CL" sz="7400"/>
              <a:t>Liberación de mercancías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54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34DA7A-93B7-B537-420F-99D2D46C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Procedimientos de despacho aduanero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1926AF-9D45-914A-D970-E8D2B771E0C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Proceso de Despacho</a:t>
            </a:r>
          </a:p>
          <a:p>
            <a:pPr marL="0" lvl="1" indent="0">
              <a:buNone/>
            </a:pPr>
            <a:r>
              <a:rPr lang="es-MX" sz="1400"/>
              <a:t>El despacho aduanero es el paso final para liberar mercancías, asegurando su entrega eficiente y legal.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Verificación de Documentación</a:t>
            </a:r>
          </a:p>
          <a:p>
            <a:pPr marL="0" lvl="1" indent="0">
              <a:buNone/>
            </a:pPr>
            <a:r>
              <a:rPr lang="es-MX" sz="1400"/>
              <a:t>La verificación de la documentación es crucial para cumplir con las normativas aduaneras y evitar retrasos en la entrega.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Cumplimiento Normativo</a:t>
            </a:r>
          </a:p>
          <a:p>
            <a:pPr marL="0" lvl="1" indent="0">
              <a:buNone/>
            </a:pPr>
            <a:r>
              <a:rPr lang="es-MX" sz="1400"/>
              <a:t>Cumplir con las normativas aduaneras garantiza un despacho exitoso y la llegada de mercancías a su destino.</a:t>
            </a:r>
            <a:endParaRPr lang="es-CL" sz="1400"/>
          </a:p>
        </p:txBody>
      </p:sp>
      <p:pic>
        <p:nvPicPr>
          <p:cNvPr id="5" name="Marcador de contenido 4" descr="Trabajadora manual y trabajadora en el patio. Mantenimiento de listas de cheques y elaboración de informes de contenedores de carga controlados">
            <a:extLst>
              <a:ext uri="{FF2B5EF4-FFF2-40B4-BE49-F238E27FC236}">
                <a16:creationId xmlns:a16="http://schemas.microsoft.com/office/drawing/2014/main" id="{37F23305-8110-4308-98C4-74C35AD589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1882" r="21520" b="1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47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1F3A21-4B91-C9DC-18F9-03DE6AD9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Pagos y trámites finales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3DC2C1-07BD-6A84-61F9-0EEAECED2C51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Pagos de Impuestos</a:t>
            </a:r>
          </a:p>
          <a:p>
            <a:pPr marL="0" lvl="1" indent="0">
              <a:buNone/>
            </a:pPr>
            <a:r>
              <a:rPr lang="es-MX" sz="1400"/>
              <a:t>Es esencial realizar los pagos de impuestos y tarifas aduaneras antes de liberar mercancías para evitar problemas legales.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Documentación Necesaria</a:t>
            </a:r>
          </a:p>
          <a:p>
            <a:pPr marL="0" lvl="1" indent="0">
              <a:buNone/>
            </a:pPr>
            <a:r>
              <a:rPr lang="es-MX" sz="1400"/>
              <a:t>Los trámites finales incluyen la presentación de documentos requeridos para asegurar que se cumplan todas las normativas y requisitos.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Obtención de Autorizaciones</a:t>
            </a:r>
          </a:p>
          <a:p>
            <a:pPr marL="0" lvl="1" indent="0">
              <a:buNone/>
            </a:pPr>
            <a:r>
              <a:rPr lang="es-MX" sz="1400"/>
              <a:t>La obtención de autorizaciones es crucial para garantizar la legalidad del proceso y la liberación de mercancías.</a:t>
            </a:r>
            <a:endParaRPr lang="es-CL" sz="1400"/>
          </a:p>
        </p:txBody>
      </p:sp>
      <p:pic>
        <p:nvPicPr>
          <p:cNvPr id="5" name="Marcador de contenido 4" descr="Vista superior de la mesa con teclado, bolígrafo, taza de café y formulario de impuestos de EE. UU. 1040">
            <a:extLst>
              <a:ext uri="{FF2B5EF4-FFF2-40B4-BE49-F238E27FC236}">
                <a16:creationId xmlns:a16="http://schemas.microsoft.com/office/drawing/2014/main" id="{966EBCAE-F64C-4743-A0F0-705311E7D6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53401" r="1" b="1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578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122EB1-37BE-081C-7109-EE1DA9A6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Entrega y recepción de mercancías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20E6A9-0BC3-B2F5-6976-3D73AD234D8F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Proceso de Entrega</a:t>
            </a:r>
          </a:p>
          <a:p>
            <a:pPr marL="0" lvl="1" indent="0">
              <a:buNone/>
            </a:pPr>
            <a:r>
              <a:rPr lang="es-MX" sz="1400"/>
              <a:t>La entrega de mercancías es la etapa final en la cadena de suministro, donde los productos son transportados al destino final.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Recepción de Mercancías</a:t>
            </a:r>
          </a:p>
          <a:p>
            <a:pPr marL="0" lvl="1" indent="0">
              <a:buNone/>
            </a:pPr>
            <a:r>
              <a:rPr lang="es-MX" sz="1400"/>
              <a:t>Al recibir mercancías, es crucial verificar que coincidan con la documentación y que no presenten daños visibles.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Documentación Requerida</a:t>
            </a:r>
          </a:p>
          <a:p>
            <a:pPr marL="0" lvl="1" indent="0">
              <a:buNone/>
            </a:pPr>
            <a:r>
              <a:rPr lang="es-MX" sz="1400"/>
              <a:t>La coincidencia entre los productos y la documentación asegurará un proceso de recepción eficiente y sin inconvenientes.</a:t>
            </a:r>
            <a:endParaRPr lang="es-CL" sz="1400"/>
          </a:p>
        </p:txBody>
      </p:sp>
      <p:pic>
        <p:nvPicPr>
          <p:cNvPr id="5" name="Marcador de contenido 4" descr="Una estantería de almacén llena de cajas.">
            <a:extLst>
              <a:ext uri="{FF2B5EF4-FFF2-40B4-BE49-F238E27FC236}">
                <a16:creationId xmlns:a16="http://schemas.microsoft.com/office/drawing/2014/main" id="{8A6D8FA4-8D9D-40AC-B692-DF50B92FF2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363" r="-3" b="-3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70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25C849-F44E-C1BB-0606-F2C2631A9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es-CL" sz="7400"/>
              <a:t>Cumplimiento y regulación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102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C38958-9A69-239A-BA79-2AEC73345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71D5F3-BC74-E71F-7004-A7471088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60" y="978408"/>
            <a:ext cx="474573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Puntos Clave de la Presentación</a:t>
            </a:r>
          </a:p>
        </p:txBody>
      </p:sp>
      <p:pic>
        <p:nvPicPr>
          <p:cNvPr id="5" name="Marcador de contenido 4" descr="Maqueta propia de un buque portacontenedores con carpeta de anillas y lápices">
            <a:extLst>
              <a:ext uri="{FF2B5EF4-FFF2-40B4-BE49-F238E27FC236}">
                <a16:creationId xmlns:a16="http://schemas.microsoft.com/office/drawing/2014/main" id="{E171BF8B-4482-4D26-A5CB-1DB8A5C6EC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5236" r="9626" b="1"/>
          <a:stretch>
            <a:fillRect/>
          </a:stretch>
        </p:blipFill>
        <p:spPr>
          <a:xfrm>
            <a:off x="517868" y="508090"/>
            <a:ext cx="5705856" cy="5846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C109E5-0396-8968-4F42-DFEC28036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6407" y="508090"/>
            <a:ext cx="4660733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F691E8-63BC-62D9-BE6E-724A9CE1E0F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6995160" y="2578608"/>
            <a:ext cx="4672584" cy="37673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Introducción a la importación</a:t>
            </a:r>
          </a:p>
          <a:p>
            <a:r>
              <a:rPr lang="en-US"/>
              <a:t>Requisitos y documentación necesaria</a:t>
            </a:r>
          </a:p>
          <a:p>
            <a:r>
              <a:rPr lang="en-US"/>
              <a:t>Proceso aduanero de importación</a:t>
            </a:r>
          </a:p>
          <a:p>
            <a:r>
              <a:rPr lang="en-US"/>
              <a:t>Liberación de mercancías</a:t>
            </a:r>
          </a:p>
          <a:p>
            <a:r>
              <a:rPr lang="en-US"/>
              <a:t>Cumplimiento y regulación</a:t>
            </a:r>
          </a:p>
        </p:txBody>
      </p:sp>
    </p:spTree>
    <p:extLst>
      <p:ext uri="{BB962C8B-B14F-4D97-AF65-F5344CB8AC3E}">
        <p14:creationId xmlns:p14="http://schemas.microsoft.com/office/powerpoint/2010/main" val="2287767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9155E7-6999-9AD6-4955-9F108873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Leyes y normativas aduaneras</a:t>
            </a:r>
          </a:p>
        </p:txBody>
      </p:sp>
      <p:pic>
        <p:nvPicPr>
          <p:cNvPr id="5" name="Marcador de contenido 4" descr="Contenedores de transporte de carga en una pila y en un semirremolque en un puerto">
            <a:extLst>
              <a:ext uri="{FF2B5EF4-FFF2-40B4-BE49-F238E27FC236}">
                <a16:creationId xmlns:a16="http://schemas.microsoft.com/office/drawing/2014/main" id="{BF1DE68D-704C-431D-B8D6-9023558F70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32965" r="12797" b="1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437702-4666-DF91-AB17-5A86919A9E5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Regulaciones de Importación</a:t>
            </a:r>
          </a:p>
          <a:p>
            <a:pPr marL="0" lvl="1" indent="0">
              <a:buNone/>
            </a:pPr>
            <a:r>
              <a:rPr lang="es-MX" sz="1400"/>
              <a:t>Las leyes aduaneras establecen regulaciones específicas que deben seguirse durante el proceso de importación de mercancías al país.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Protección Económica</a:t>
            </a:r>
          </a:p>
          <a:p>
            <a:pPr marL="0" lvl="1" indent="0">
              <a:buNone/>
            </a:pPr>
            <a:r>
              <a:rPr lang="es-MX" sz="1400"/>
              <a:t>Las normativas aduaneras son fundamentales para proteger la economía del país y asegurar un comercio justo.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Cumplimiento de Normas</a:t>
            </a:r>
          </a:p>
          <a:p>
            <a:pPr marL="0" lvl="1" indent="0">
              <a:buNone/>
            </a:pPr>
            <a:r>
              <a:rPr lang="es-MX" sz="1400"/>
              <a:t>Es esencial que las mercancías importadas cumplan con los estándares requeridos para garantizar la seguridad y calidad de los productos.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3024186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B20B44-B03A-FB82-3CC1-14FDE2FE9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Normas de seguridad y calidad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C7C414-A2B4-10EE-0778-E32327C8181F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Cumplimiento de Normas</a:t>
            </a:r>
          </a:p>
          <a:p>
            <a:pPr marL="0" lvl="1" indent="0">
              <a:buNone/>
            </a:pPr>
            <a:r>
              <a:rPr lang="es-MX" sz="1400"/>
              <a:t>Las importaciones deben cumplir con estándares específicos para asegurar su calidad y seguridad antes de llegar al consumidor.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Inspección de Productos</a:t>
            </a:r>
          </a:p>
          <a:p>
            <a:pPr marL="0" lvl="1" indent="0">
              <a:buNone/>
            </a:pPr>
            <a:r>
              <a:rPr lang="es-MX" sz="1400"/>
              <a:t>Los productos deben ser inspeccionados rigurosamente para identificar cualquier posible riesgo para la salud pública y el medio ambiente.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Certificación de Seguridad</a:t>
            </a:r>
          </a:p>
          <a:p>
            <a:pPr marL="0" lvl="1" indent="0">
              <a:buNone/>
            </a:pPr>
            <a:r>
              <a:rPr lang="es-MX" sz="1400"/>
              <a:t>La certificación asegura que los productos importados no representen riesgos y cumplan con las normativas requeridas.</a:t>
            </a:r>
            <a:endParaRPr lang="es-CL" sz="1400"/>
          </a:p>
        </p:txBody>
      </p:sp>
      <p:pic>
        <p:nvPicPr>
          <p:cNvPr id="5" name="Marcador de contenido 4" descr="Trabajador de almacén asiático cargando cajas de cartón en palé en camión con carretilla elevadora mientras el capataz cuenta las existencias">
            <a:extLst>
              <a:ext uri="{FF2B5EF4-FFF2-40B4-BE49-F238E27FC236}">
                <a16:creationId xmlns:a16="http://schemas.microsoft.com/office/drawing/2014/main" id="{C841D567-3E89-429A-AEB9-11606F0D51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2369" r="41207" b="-1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292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3B7A5C-39EE-77A0-28F9-DF513723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611650"/>
            <a:ext cx="70317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123218-6ACF-553E-0724-CBA54C9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410712" cy="5376672"/>
          </a:xfrm>
        </p:spPr>
        <p:txBody>
          <a:bodyPr>
            <a:normAutofit/>
          </a:bodyPr>
          <a:lstStyle/>
          <a:p>
            <a:r>
              <a:rPr lang="es-CL" sz="3400"/>
              <a:t>Sanciones y penalidades por incumplimiento</a:t>
            </a:r>
          </a:p>
        </p:txBody>
      </p:sp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8D2A5F12-1025-47A9-814A-ACDE36933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978598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636008" y="1042416"/>
          <a:ext cx="7031736" cy="531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532840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D5B03A-B780-A698-DFA9-C9932F22D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845" y="3079474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5AE644-63FD-5579-72A0-1B096627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1325880"/>
            <a:ext cx="11155680" cy="1408176"/>
          </a:xfrm>
        </p:spPr>
        <p:txBody>
          <a:bodyPr anchor="b">
            <a:normAutofit/>
          </a:bodyPr>
          <a:lstStyle/>
          <a:p>
            <a:r>
              <a:rPr lang="es-CL" sz="6800"/>
              <a:t>Conclusión</a:t>
            </a:r>
          </a:p>
        </p:txBody>
      </p:sp>
      <p:graphicFrame>
        <p:nvGraphicFramePr>
          <p:cNvPr id="11" name="Marcador de contenido 2">
            <a:extLst>
              <a:ext uri="{FF2B5EF4-FFF2-40B4-BE49-F238E27FC236}">
                <a16:creationId xmlns:a16="http://schemas.microsoft.com/office/drawing/2014/main" id="{001F1458-3BCF-FDA5-E73C-8CF91D411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997399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521208" y="3785616"/>
          <a:ext cx="11155680" cy="246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6501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101809-14A8-9545-F397-8DF22663C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es-CL" sz="7400"/>
              <a:t>Introducción a la importación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639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3B7A5C-39EE-77A0-28F9-DF513723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611650"/>
            <a:ext cx="70317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74BF80-0B94-AD5B-D4AF-EDCF26CA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410712" cy="5376672"/>
          </a:xfrm>
        </p:spPr>
        <p:txBody>
          <a:bodyPr>
            <a:normAutofit/>
          </a:bodyPr>
          <a:lstStyle/>
          <a:p>
            <a:r>
              <a:rPr lang="es-CL" sz="4000"/>
              <a:t>Concepto de importación</a:t>
            </a:r>
          </a:p>
        </p:txBody>
      </p:sp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35185BF4-0A57-4A87-8000-74E943193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174248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636008" y="1042416"/>
          <a:ext cx="7031736" cy="531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205522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3B7A5C-39EE-77A0-28F9-DF513723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611650"/>
            <a:ext cx="70317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33A38B-E7E1-E641-80B8-85B28487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410712" cy="5376672"/>
          </a:xfrm>
        </p:spPr>
        <p:txBody>
          <a:bodyPr>
            <a:normAutofit/>
          </a:bodyPr>
          <a:lstStyle/>
          <a:p>
            <a:r>
              <a:rPr lang="es-CL" sz="4000"/>
              <a:t>Importancia del comercio internacional</a:t>
            </a:r>
          </a:p>
        </p:txBody>
      </p:sp>
      <p:graphicFrame>
        <p:nvGraphicFramePr>
          <p:cNvPr id="4" name="Marcador de contenido 4">
            <a:extLst>
              <a:ext uri="{FF2B5EF4-FFF2-40B4-BE49-F238E27FC236}">
                <a16:creationId xmlns:a16="http://schemas.microsoft.com/office/drawing/2014/main" id="{C16F7D43-430E-477E-B6F9-4766C9B9D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39065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636008" y="1042416"/>
          <a:ext cx="7031736" cy="531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57866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6B6995-7E81-74AC-C30B-538B6DD4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16642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Actores principales en la importación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367C65-B72C-202E-98A7-9B20F8F2F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7" y="508090"/>
            <a:ext cx="502005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558C32-DE71-E6B3-A032-D3EA9CB0F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6463" y="611650"/>
            <a:ext cx="55046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Marcador de contenido 4" descr="Hombres trabajando en el puerto">
            <a:extLst>
              <a:ext uri="{FF2B5EF4-FFF2-40B4-BE49-F238E27FC236}">
                <a16:creationId xmlns:a16="http://schemas.microsoft.com/office/drawing/2014/main" id="{BA7FE88F-026D-443E-AAB3-55FE2A0F7D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4568" r="1" b="1"/>
          <a:stretch>
            <a:fillRect/>
          </a:stretch>
        </p:blipFill>
        <p:spPr>
          <a:xfrm>
            <a:off x="517867" y="2834640"/>
            <a:ext cx="5020056" cy="3511296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0AA78F-06CC-63AC-3E20-6EFBDA04203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63056" y="978408"/>
            <a:ext cx="5504688" cy="53675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Importadores</a:t>
            </a:r>
          </a:p>
          <a:p>
            <a:pPr marL="0" lvl="1" indent="0">
              <a:buNone/>
            </a:pPr>
            <a:r>
              <a:rPr lang="es-MX" sz="1400"/>
              <a:t>Los importadores son responsables de adquirir bienes de proveedores internacionales y garantizar su llegada al país de destino.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Aduanas</a:t>
            </a:r>
          </a:p>
          <a:p>
            <a:pPr marL="0" lvl="1" indent="0">
              <a:buNone/>
            </a:pPr>
            <a:r>
              <a:rPr lang="es-MX" sz="1400"/>
              <a:t>Las aduanas supervisan la entrada de bienes al país, asegurando que cumplan con las regulaciones y aranceles establecidos.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Proveedores Internacionales</a:t>
            </a:r>
          </a:p>
          <a:p>
            <a:pPr marL="0" lvl="1" indent="0">
              <a:buNone/>
            </a:pPr>
            <a:r>
              <a:rPr lang="es-MX" sz="1400"/>
              <a:t>Los proveedores internacionales ofrecen productos a los importadores y son esenciales para la cadena de suministro global.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Autoridades Regulatorias</a:t>
            </a:r>
          </a:p>
          <a:p>
            <a:pPr marL="0" lvl="1" indent="0">
              <a:buNone/>
            </a:pPr>
            <a:r>
              <a:rPr lang="es-MX" sz="1400"/>
              <a:t>Las autoridades regulatorias establecen y aplican las leyes que rigen el proceso de importación, asegurando la legalidad y seguridad.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3008212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12B1F8-0342-EFBF-FBE2-12E1C1F5A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es-CL" sz="7400"/>
              <a:t>Requisitos y documentación necesaria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991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51E50E-23F7-2560-CB18-2BEE6C8E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Licencias y permisos de importación</a:t>
            </a:r>
          </a:p>
        </p:txBody>
      </p:sp>
      <p:pic>
        <p:nvPicPr>
          <p:cNvPr id="5" name="Marcador de contenido 4" descr="Etiqueta de control de calidad en la superficie de madera con el sello &quot;Passed&quot;.">
            <a:extLst>
              <a:ext uri="{FF2B5EF4-FFF2-40B4-BE49-F238E27FC236}">
                <a16:creationId xmlns:a16="http://schemas.microsoft.com/office/drawing/2014/main" id="{36307ECF-F69B-4FF9-AA93-47F86DF199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8686" r="23404" b="1"/>
          <a:stretch>
            <a:fillRect/>
          </a:stretch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2A4FDC-8B78-7F6A-36FE-F8BF72A9D98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Autorizaciones necesarias</a:t>
            </a:r>
          </a:p>
          <a:p>
            <a:pPr marL="0" lvl="1" indent="0">
              <a:buNone/>
            </a:pPr>
            <a:r>
              <a:rPr lang="es-MX" sz="1400"/>
              <a:t>Las licencias y permisos son esenciales para que los importadores realicen importaciones legalmente y sin contratiempos.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Variabilidad según productos</a:t>
            </a:r>
          </a:p>
          <a:p>
            <a:pPr marL="0" lvl="1" indent="0">
              <a:buNone/>
            </a:pPr>
            <a:r>
              <a:rPr lang="es-MX" sz="1400"/>
              <a:t>Los requisitos de licencias y permisos pueden variar según el tipo de producto y su clasificación arancelaria.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Prevención de sanciones</a:t>
            </a:r>
          </a:p>
          <a:p>
            <a:pPr marL="0" lvl="1" indent="0">
              <a:buNone/>
            </a:pPr>
            <a:r>
              <a:rPr lang="es-MX" sz="1400"/>
              <a:t>Obtener las licencias adecuadas es crucial para evitar sanciones y retrasos en el proceso de importación.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3781959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6357FA-914D-642D-8A3A-131EBDBE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Documentos comerciales y de transporte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298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0DB5CE-F03E-1933-0846-37F69131109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21208" y="2578608"/>
            <a:ext cx="6300216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Importancia de los Documentos</a:t>
            </a:r>
          </a:p>
          <a:p>
            <a:pPr marL="0" lvl="1" indent="0">
              <a:buNone/>
            </a:pPr>
            <a:r>
              <a:rPr lang="es-MX" sz="1400"/>
              <a:t>Los documentos comerciales son esenciales para el proceso de importación, asegurando el despacho correcto de mercancías.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Facturas y Listas de Empaque</a:t>
            </a:r>
          </a:p>
          <a:p>
            <a:pPr marL="0" lvl="1" indent="0">
              <a:buNone/>
            </a:pPr>
            <a:r>
              <a:rPr lang="es-MX" sz="1400"/>
              <a:t>Las facturas y listas de empaque proporcionan detalles cruciales sobre los bienes que se importan, facilitando el procesamiento aduanero.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s-MX" sz="1400" b="1"/>
              <a:t>Documentos de Transporte</a:t>
            </a:r>
          </a:p>
          <a:p>
            <a:pPr marL="0" lvl="1" indent="0">
              <a:buNone/>
            </a:pPr>
            <a:r>
              <a:rPr lang="es-MX" sz="1400"/>
              <a:t>Los documentos de transporte, como el conocimiento de embarque, son necesarios para asegurar la entrega adecuada de las mercancías.</a:t>
            </a:r>
            <a:endParaRPr lang="es-CL" sz="1400"/>
          </a:p>
        </p:txBody>
      </p:sp>
      <p:pic>
        <p:nvPicPr>
          <p:cNvPr id="5" name="Marcador de contenido 4" descr="Papeles dentro de una carpeta, icono 3D">
            <a:extLst>
              <a:ext uri="{FF2B5EF4-FFF2-40B4-BE49-F238E27FC236}">
                <a16:creationId xmlns:a16="http://schemas.microsoft.com/office/drawing/2014/main" id="{F5BDC13F-BD71-4D94-AFB0-659FF59273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3903" r="20249" b="1"/>
          <a:stretch>
            <a:fillRect/>
          </a:stretch>
        </p:blipFill>
        <p:spPr>
          <a:xfrm>
            <a:off x="7586236" y="508090"/>
            <a:ext cx="4081805" cy="5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35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2526</Words>
  <Application>Microsoft Office PowerPoint</Application>
  <PresentationFormat>Panorámica</PresentationFormat>
  <Paragraphs>173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Aptos</vt:lpstr>
      <vt:lpstr>Arial</vt:lpstr>
      <vt:lpstr>Bierstadt</vt:lpstr>
      <vt:lpstr>GestaltVTI</vt:lpstr>
      <vt:lpstr>Proceso de Importación desde el Punto de Vista Aduanero</vt:lpstr>
      <vt:lpstr>Puntos Clave de la Presentación</vt:lpstr>
      <vt:lpstr>Introducción a la importación</vt:lpstr>
      <vt:lpstr>Concepto de importación</vt:lpstr>
      <vt:lpstr>Importancia del comercio internacional</vt:lpstr>
      <vt:lpstr>Actores principales en la importación</vt:lpstr>
      <vt:lpstr>Requisitos y documentación necesaria</vt:lpstr>
      <vt:lpstr>Licencias y permisos de importación</vt:lpstr>
      <vt:lpstr>Documentos comerciales y de transporte</vt:lpstr>
      <vt:lpstr>Certificados y autorizaciones adicionales</vt:lpstr>
      <vt:lpstr>Proceso aduanero de importación</vt:lpstr>
      <vt:lpstr>Inspección y control aduanero</vt:lpstr>
      <vt:lpstr>Clasificación arancelaria de mercancías</vt:lpstr>
      <vt:lpstr>Evaluación de impuestos y aranceles</vt:lpstr>
      <vt:lpstr>Liberación de mercancías</vt:lpstr>
      <vt:lpstr>Procedimientos de despacho aduanero</vt:lpstr>
      <vt:lpstr>Pagos y trámites finales</vt:lpstr>
      <vt:lpstr>Entrega y recepción de mercancías</vt:lpstr>
      <vt:lpstr>Cumplimiento y regulación</vt:lpstr>
      <vt:lpstr>Leyes y normativas aduaneras</vt:lpstr>
      <vt:lpstr>Normas de seguridad y calidad</vt:lpstr>
      <vt:lpstr>Sanciones y penalidades por incumplimiento</vt:lpstr>
      <vt:lpstr>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lastra</dc:creator>
  <cp:lastModifiedBy>carlos lastra</cp:lastModifiedBy>
  <cp:revision>1</cp:revision>
  <dcterms:created xsi:type="dcterms:W3CDTF">2025-07-02T22:22:04Z</dcterms:created>
  <dcterms:modified xsi:type="dcterms:W3CDTF">2025-07-02T22:25:08Z</dcterms:modified>
</cp:coreProperties>
</file>