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ceso de importación paso a paso: Guía completa para negocios internacionales" id="{BA23390F-64ED-41CA-B40A-865079F0941D}">
          <p14:sldIdLst>
            <p14:sldId id="2561"/>
            <p14:sldId id="2562"/>
          </p14:sldIdLst>
        </p14:section>
        <p14:section name="Preparación inicial para la importación" id="{2D61D162-8394-439E-8642-341392FF34BA}">
          <p14:sldIdLst>
            <p14:sldId id="2563"/>
            <p14:sldId id="2564"/>
            <p14:sldId id="2565"/>
            <p14:sldId id="2566"/>
          </p14:sldIdLst>
        </p14:section>
        <p14:section name="Documentación y requisitos legales" id="{CF14CBEC-10F0-470C-BEC8-3FC023615AB3}">
          <p14:sldIdLst>
            <p14:sldId id="2567"/>
            <p14:sldId id="2568"/>
            <p14:sldId id="2569"/>
            <p14:sldId id="2570"/>
          </p14:sldIdLst>
        </p14:section>
        <p14:section name="Logística y transporte" id="{957DE9E1-4749-4261-A95A-D90B4BD1FAB6}">
          <p14:sldIdLst>
            <p14:sldId id="2571"/>
            <p14:sldId id="2572"/>
            <p14:sldId id="2573"/>
            <p14:sldId id="2574"/>
          </p14:sldIdLst>
        </p14:section>
        <p14:section name="Desembalaje y almacenamiento" id="{E1A4E95B-68D2-468C-A305-79002D67D333}">
          <p14:sldIdLst>
            <p14:sldId id="2575"/>
            <p14:sldId id="2576"/>
            <p14:sldId id="2577"/>
            <p14:sldId id="2578"/>
          </p14:sldIdLst>
        </p14:section>
        <p14:section name="Gestión de pagos y financiamiento" id="{F5E5442D-9C8D-4854-BF3C-30BC57F2CA0D}">
          <p14:sldIdLst>
            <p14:sldId id="2579"/>
            <p14:sldId id="2580"/>
            <p14:sldId id="2581"/>
          </p14:sldIdLst>
        </p14:section>
        <p14:section name="Conclusión" id="{302AEBF9-782D-4F09-B681-D85D83223231}">
          <p14:sldIdLst>
            <p14:sldId id="25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7BBEC-A1DB-4490-9196-2F859F22F1E6}" v="1" dt="2025-11-14T18:18:40.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296" y="27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lastra" userId="d60eddf16f6a1cc2" providerId="LiveId" clId="{B3CC419D-EA35-4013-95FD-D9884B722204}"/>
    <pc:docChg chg="custSel modSld">
      <pc:chgData name="carlos lastra" userId="d60eddf16f6a1cc2" providerId="LiveId" clId="{B3CC419D-EA35-4013-95FD-D9884B722204}" dt="2025-11-14T18:19:16.354" v="2" actId="478"/>
      <pc:docMkLst>
        <pc:docMk/>
      </pc:docMkLst>
      <pc:sldChg chg="addSp delSp modSp mod delAnim">
        <pc:chgData name="carlos lastra" userId="d60eddf16f6a1cc2" providerId="LiveId" clId="{B3CC419D-EA35-4013-95FD-D9884B722204}" dt="2025-11-14T18:19:16.354" v="2" actId="478"/>
        <pc:sldMkLst>
          <pc:docMk/>
          <pc:sldMk cId="2865874982" sldId="2561"/>
        </pc:sldMkLst>
        <pc:picChg chg="add del mod">
          <ac:chgData name="carlos lastra" userId="d60eddf16f6a1cc2" providerId="LiveId" clId="{B3CC419D-EA35-4013-95FD-D9884B722204}" dt="2025-11-14T18:19:16.354" v="2" actId="478"/>
          <ac:picMkLst>
            <pc:docMk/>
            <pc:sldMk cId="2865874982" sldId="2561"/>
            <ac:picMk id="8" creationId="{500B0483-23F1-A92A-BD11-550C4BAC992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A097F-7107-45FF-9E2A-31583A10F253}"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64D11BD7-10A8-4086-995E-B243985842C6}">
      <dgm:prSet/>
      <dgm:spPr/>
      <dgm:t>
        <a:bodyPr/>
        <a:lstStyle/>
        <a:p>
          <a:pPr>
            <a:lnSpc>
              <a:spcPct val="100000"/>
            </a:lnSpc>
            <a:defRPr b="1"/>
          </a:pPr>
          <a:r>
            <a:rPr lang="es-CL"/>
            <a:t>Encontrar Proveedores Confiables</a:t>
          </a:r>
        </a:p>
      </dgm:t>
    </dgm:pt>
    <dgm:pt modelId="{9A7AA57A-2853-40DF-B84F-E355288CCF57}" type="parTrans" cxnId="{D355C824-F2D6-4798-8416-0D1FBB7EDB79}">
      <dgm:prSet/>
      <dgm:spPr/>
      <dgm:t>
        <a:bodyPr/>
        <a:lstStyle/>
        <a:p>
          <a:endParaRPr lang="es-CL"/>
        </a:p>
      </dgm:t>
    </dgm:pt>
    <dgm:pt modelId="{68A89C0B-E6D6-4490-9924-8E4A198161A5}" type="sibTrans" cxnId="{D355C824-F2D6-4798-8416-0D1FBB7EDB79}">
      <dgm:prSet/>
      <dgm:spPr/>
      <dgm:t>
        <a:bodyPr/>
        <a:lstStyle/>
        <a:p>
          <a:pPr>
            <a:lnSpc>
              <a:spcPct val="100000"/>
            </a:lnSpc>
            <a:defRPr b="1"/>
          </a:pPr>
          <a:endParaRPr lang="es-CL"/>
        </a:p>
      </dgm:t>
    </dgm:pt>
    <dgm:pt modelId="{DAE1D365-0830-4F75-A9BC-DBDBADBF9DE6}">
      <dgm:prSet/>
      <dgm:spPr/>
      <dgm:t>
        <a:bodyPr/>
        <a:lstStyle/>
        <a:p>
          <a:pPr>
            <a:lnSpc>
              <a:spcPct val="100000"/>
            </a:lnSpc>
          </a:pPr>
          <a:r>
            <a:rPr lang="es-CL"/>
            <a:t>Identificar proveedores confiables es crucial para el éxito de cualquier negocio. Utiliza redes y referencias para encontrar opciones adecuadas.</a:t>
          </a:r>
        </a:p>
      </dgm:t>
    </dgm:pt>
    <dgm:pt modelId="{1D50E307-77B2-4C70-A22A-DE1AFC456BCB}" type="parTrans" cxnId="{3C74B04A-E52B-4959-AE00-F506FADE60FA}">
      <dgm:prSet/>
      <dgm:spPr/>
      <dgm:t>
        <a:bodyPr/>
        <a:lstStyle/>
        <a:p>
          <a:endParaRPr lang="es-CL"/>
        </a:p>
      </dgm:t>
    </dgm:pt>
    <dgm:pt modelId="{421ABF8E-DFED-46D0-B185-A8A58E2A9D86}" type="sibTrans" cxnId="{3C74B04A-E52B-4959-AE00-F506FADE60FA}">
      <dgm:prSet/>
      <dgm:spPr/>
      <dgm:t>
        <a:bodyPr/>
        <a:lstStyle/>
        <a:p>
          <a:endParaRPr lang="es-CL"/>
        </a:p>
      </dgm:t>
    </dgm:pt>
    <dgm:pt modelId="{20FA66A7-F578-42DF-A5BF-B906C290580C}">
      <dgm:prSet/>
      <dgm:spPr/>
      <dgm:t>
        <a:bodyPr/>
        <a:lstStyle/>
        <a:p>
          <a:pPr>
            <a:lnSpc>
              <a:spcPct val="100000"/>
            </a:lnSpc>
            <a:defRPr b="1"/>
          </a:pPr>
          <a:r>
            <a:rPr lang="es-CL"/>
            <a:t>Criterios de Selección</a:t>
          </a:r>
        </a:p>
      </dgm:t>
    </dgm:pt>
    <dgm:pt modelId="{E473EC20-7D3B-4357-BBBD-4A6621A70660}" type="parTrans" cxnId="{BCE3EC15-0D73-40EA-901E-DC347D4E0591}">
      <dgm:prSet/>
      <dgm:spPr/>
      <dgm:t>
        <a:bodyPr/>
        <a:lstStyle/>
        <a:p>
          <a:endParaRPr lang="es-CL"/>
        </a:p>
      </dgm:t>
    </dgm:pt>
    <dgm:pt modelId="{62D28D42-1BF9-439D-B287-B0CB3A4B5DA3}" type="sibTrans" cxnId="{BCE3EC15-0D73-40EA-901E-DC347D4E0591}">
      <dgm:prSet/>
      <dgm:spPr/>
      <dgm:t>
        <a:bodyPr/>
        <a:lstStyle/>
        <a:p>
          <a:pPr>
            <a:lnSpc>
              <a:spcPct val="100000"/>
            </a:lnSpc>
            <a:defRPr b="1"/>
          </a:pPr>
          <a:endParaRPr lang="es-CL"/>
        </a:p>
      </dgm:t>
    </dgm:pt>
    <dgm:pt modelId="{33155525-C52A-47E6-B65D-F1D935F9A364}">
      <dgm:prSet/>
      <dgm:spPr/>
      <dgm:t>
        <a:bodyPr/>
        <a:lstStyle/>
        <a:p>
          <a:pPr>
            <a:lnSpc>
              <a:spcPct val="100000"/>
            </a:lnSpc>
          </a:pPr>
          <a:r>
            <a:rPr lang="es-CL"/>
            <a:t>Establecer criterios de selección claros ayuda a filtrar proveedores y a elegir los que mejor se alinean con tus necesidades comerciales.</a:t>
          </a:r>
        </a:p>
      </dgm:t>
    </dgm:pt>
    <dgm:pt modelId="{6F1CAA42-6F32-45A4-A570-7611137FACBD}" type="parTrans" cxnId="{E4AA64C6-27F1-42C7-9929-2B123024D038}">
      <dgm:prSet/>
      <dgm:spPr/>
      <dgm:t>
        <a:bodyPr/>
        <a:lstStyle/>
        <a:p>
          <a:endParaRPr lang="es-CL"/>
        </a:p>
      </dgm:t>
    </dgm:pt>
    <dgm:pt modelId="{CA712786-D71B-49AB-A323-9870BE21698C}" type="sibTrans" cxnId="{E4AA64C6-27F1-42C7-9929-2B123024D038}">
      <dgm:prSet/>
      <dgm:spPr/>
      <dgm:t>
        <a:bodyPr/>
        <a:lstStyle/>
        <a:p>
          <a:endParaRPr lang="es-CL"/>
        </a:p>
      </dgm:t>
    </dgm:pt>
    <dgm:pt modelId="{8771CBCF-FC6D-4FF7-BF29-E7AFFCA7DA9C}">
      <dgm:prSet/>
      <dgm:spPr/>
      <dgm:t>
        <a:bodyPr/>
        <a:lstStyle/>
        <a:p>
          <a:pPr>
            <a:lnSpc>
              <a:spcPct val="100000"/>
            </a:lnSpc>
            <a:defRPr b="1"/>
          </a:pPr>
          <a:r>
            <a:rPr lang="es-CL"/>
            <a:t>Técnicas de Negociación</a:t>
          </a:r>
        </a:p>
      </dgm:t>
    </dgm:pt>
    <dgm:pt modelId="{133C7907-1251-46AB-945C-99A823D42A1E}" type="parTrans" cxnId="{A98EAEC4-B437-43B7-833C-EADDF4E9FF5B}">
      <dgm:prSet/>
      <dgm:spPr/>
      <dgm:t>
        <a:bodyPr/>
        <a:lstStyle/>
        <a:p>
          <a:endParaRPr lang="es-CL"/>
        </a:p>
      </dgm:t>
    </dgm:pt>
    <dgm:pt modelId="{E509BAE2-2ACA-4474-8A3C-7C75ABC29CE9}" type="sibTrans" cxnId="{A98EAEC4-B437-43B7-833C-EADDF4E9FF5B}">
      <dgm:prSet/>
      <dgm:spPr/>
      <dgm:t>
        <a:bodyPr/>
        <a:lstStyle/>
        <a:p>
          <a:endParaRPr lang="es-CL"/>
        </a:p>
      </dgm:t>
    </dgm:pt>
    <dgm:pt modelId="{3BE9F7DF-E67F-4D74-9317-3B9B42974B8B}">
      <dgm:prSet/>
      <dgm:spPr/>
      <dgm:t>
        <a:bodyPr/>
        <a:lstStyle/>
        <a:p>
          <a:pPr>
            <a:lnSpc>
              <a:spcPct val="100000"/>
            </a:lnSpc>
          </a:pPr>
          <a:r>
            <a:rPr lang="es-CL"/>
            <a:t>Aplicar técnicas de negociación efectivas es esencial para obtener mejores precios y condiciones con los proveedores seleccionados.</a:t>
          </a:r>
        </a:p>
      </dgm:t>
    </dgm:pt>
    <dgm:pt modelId="{CB806748-E7F3-4AE1-B81F-7266DA8A8D66}" type="parTrans" cxnId="{359A8487-9FD4-41AF-9332-2F884D4079D3}">
      <dgm:prSet/>
      <dgm:spPr/>
      <dgm:t>
        <a:bodyPr/>
        <a:lstStyle/>
        <a:p>
          <a:endParaRPr lang="es-CL"/>
        </a:p>
      </dgm:t>
    </dgm:pt>
    <dgm:pt modelId="{7F7A9835-618A-4C81-B5FD-91B22B3B39FA}" type="sibTrans" cxnId="{359A8487-9FD4-41AF-9332-2F884D4079D3}">
      <dgm:prSet/>
      <dgm:spPr/>
      <dgm:t>
        <a:bodyPr/>
        <a:lstStyle/>
        <a:p>
          <a:endParaRPr lang="es-CL"/>
        </a:p>
      </dgm:t>
    </dgm:pt>
    <dgm:pt modelId="{BD288CA5-1ACA-4575-9833-A21816F629CC}" type="pres">
      <dgm:prSet presAssocID="{C6EA097F-7107-45FF-9E2A-31583A10F253}" presName="Root" presStyleCnt="0">
        <dgm:presLayoutVars>
          <dgm:dir/>
          <dgm:resizeHandles val="exact"/>
        </dgm:presLayoutVars>
      </dgm:prSet>
      <dgm:spPr/>
    </dgm:pt>
    <dgm:pt modelId="{5CF6C009-DE39-4DF8-A47D-4284EFAC0360}" type="pres">
      <dgm:prSet presAssocID="{64D11BD7-10A8-4086-995E-B243985842C6}" presName="Composite" presStyleCnt="0"/>
      <dgm:spPr/>
    </dgm:pt>
    <dgm:pt modelId="{193F2318-4118-4E65-ADCB-7486D84C1FEE}" type="pres">
      <dgm:prSet presAssocID="{64D11BD7-10A8-4086-995E-B243985842C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4815" r="8436" b="2"/>
          <a:stretch/>
        </a:blipFill>
      </dgm:spPr>
      <dgm:extLst>
        <a:ext uri="{E40237B7-FDA0-4F09-8148-C483321AD2D9}">
          <dgm14:cNvPr xmlns:dgm14="http://schemas.microsoft.com/office/drawing/2010/diagram" id="0" name="" descr="&quot;Grupo de arquitectos felicitando a su colega por el éxito de su proyecto. Vea más EMPRESARIOS en OFICINAS, REPRESENTANTES DE CALL CENTER y ARQUITECTOS con su PROYECTO de esta sesión. Haga clic en las imágenes a continuación para ver la caja de luz&quot;."/>
        </a:ext>
      </dgm:extLst>
    </dgm:pt>
    <dgm:pt modelId="{AB129D43-9DB5-4D28-BE69-6062ADDEBCF9}" type="pres">
      <dgm:prSet presAssocID="{64D11BD7-10A8-4086-995E-B243985842C6}" presName="Subtitle" presStyleLbl="revTx" presStyleIdx="0" presStyleCnt="6">
        <dgm:presLayoutVars>
          <dgm:chMax val="0"/>
          <dgm:bulletEnabled/>
        </dgm:presLayoutVars>
      </dgm:prSet>
      <dgm:spPr/>
    </dgm:pt>
    <dgm:pt modelId="{E3F247AC-9687-47B3-AE98-196D2ED39F7F}" type="pres">
      <dgm:prSet presAssocID="{64D11BD7-10A8-4086-995E-B243985842C6}" presName="Description" presStyleLbl="revTx" presStyleIdx="1" presStyleCnt="6">
        <dgm:presLayoutVars>
          <dgm:bulletEnabled/>
        </dgm:presLayoutVars>
      </dgm:prSet>
      <dgm:spPr/>
    </dgm:pt>
    <dgm:pt modelId="{6A95F8FA-6E35-4058-9A82-A5CB1690BA08}" type="pres">
      <dgm:prSet presAssocID="{68A89C0B-E6D6-4490-9924-8E4A198161A5}" presName="sibTrans" presStyleLbl="sibTrans2D1" presStyleIdx="0" presStyleCnt="0"/>
      <dgm:spPr/>
    </dgm:pt>
    <dgm:pt modelId="{265120ED-B53C-435C-91A7-3872CFEDD11F}" type="pres">
      <dgm:prSet presAssocID="{20FA66A7-F578-42DF-A5BF-B906C290580C}" presName="Composite" presStyleCnt="0"/>
      <dgm:spPr/>
    </dgm:pt>
    <dgm:pt modelId="{ACB05547-24DC-4857-9569-DAD90BCE048E}" type="pres">
      <dgm:prSet presAssocID="{20FA66A7-F578-42DF-A5BF-B906C290580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321" r="5425" b="-6"/>
          <a:stretch/>
        </a:blipFill>
      </dgm:spPr>
      <dgm:extLst>
        <a:ext uri="{E40237B7-FDA0-4F09-8148-C483321AD2D9}">
          <dgm14:cNvPr xmlns:dgm14="http://schemas.microsoft.com/office/drawing/2010/diagram" id="0" name="" descr="Persona escribiendo en un bloc de notas"/>
        </a:ext>
      </dgm:extLst>
    </dgm:pt>
    <dgm:pt modelId="{1E3995F8-5167-46E9-B214-E62ACB684ED1}" type="pres">
      <dgm:prSet presAssocID="{20FA66A7-F578-42DF-A5BF-B906C290580C}" presName="Subtitle" presStyleLbl="revTx" presStyleIdx="2" presStyleCnt="6">
        <dgm:presLayoutVars>
          <dgm:chMax val="0"/>
          <dgm:bulletEnabled/>
        </dgm:presLayoutVars>
      </dgm:prSet>
      <dgm:spPr/>
    </dgm:pt>
    <dgm:pt modelId="{8D53D415-576D-4637-B6B4-EF9F89C8A9B2}" type="pres">
      <dgm:prSet presAssocID="{20FA66A7-F578-42DF-A5BF-B906C290580C}" presName="Description" presStyleLbl="revTx" presStyleIdx="3" presStyleCnt="6">
        <dgm:presLayoutVars>
          <dgm:bulletEnabled/>
        </dgm:presLayoutVars>
      </dgm:prSet>
      <dgm:spPr/>
    </dgm:pt>
    <dgm:pt modelId="{52C1A137-3967-4BCE-A43E-1B9D423345E4}" type="pres">
      <dgm:prSet presAssocID="{62D28D42-1BF9-439D-B287-B0CB3A4B5DA3}" presName="sibTrans" presStyleLbl="sibTrans2D1" presStyleIdx="0" presStyleCnt="0"/>
      <dgm:spPr/>
    </dgm:pt>
    <dgm:pt modelId="{C7343482-17DF-4497-84C0-FB795E45A22F}" type="pres">
      <dgm:prSet presAssocID="{8771CBCF-FC6D-4FF7-BF29-E7AFFCA7DA9C}" presName="Composite" presStyleCnt="0"/>
      <dgm:spPr/>
    </dgm:pt>
    <dgm:pt modelId="{9FB4C922-BEFB-4069-B482-6FD7C31F8498}" type="pres">
      <dgm:prSet presAssocID="{8771CBCF-FC6D-4FF7-BF29-E7AFFCA7DA9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028" r="7974" b="3"/>
          <a:stretch/>
        </a:blipFill>
      </dgm:spPr>
      <dgm:extLst>
        <a:ext uri="{E40237B7-FDA0-4F09-8148-C483321AD2D9}">
          <dgm14:cNvPr xmlns:dgm14="http://schemas.microsoft.com/office/drawing/2010/diagram" id="0" name="" descr="Reunión con 2 personas en la oficinaVer también:"/>
        </a:ext>
      </dgm:extLst>
    </dgm:pt>
    <dgm:pt modelId="{0FE81A8A-B5AF-41A3-991F-B4D081C6770B}" type="pres">
      <dgm:prSet presAssocID="{8771CBCF-FC6D-4FF7-BF29-E7AFFCA7DA9C}" presName="Subtitle" presStyleLbl="revTx" presStyleIdx="4" presStyleCnt="6">
        <dgm:presLayoutVars>
          <dgm:chMax val="0"/>
          <dgm:bulletEnabled/>
        </dgm:presLayoutVars>
      </dgm:prSet>
      <dgm:spPr/>
    </dgm:pt>
    <dgm:pt modelId="{412633B0-BD14-4CF3-B5B4-D23E51057EB1}" type="pres">
      <dgm:prSet presAssocID="{8771CBCF-FC6D-4FF7-BF29-E7AFFCA7DA9C}" presName="Description" presStyleLbl="revTx" presStyleIdx="5" presStyleCnt="6">
        <dgm:presLayoutVars>
          <dgm:bulletEnabled/>
        </dgm:presLayoutVars>
      </dgm:prSet>
      <dgm:spPr/>
    </dgm:pt>
  </dgm:ptLst>
  <dgm:cxnLst>
    <dgm:cxn modelId="{0CF9FA14-7C6C-4A9E-BCDC-BB08EFD04D67}" type="presOf" srcId="{33155525-C52A-47E6-B65D-F1D935F9A364}" destId="{8D53D415-576D-4637-B6B4-EF9F89C8A9B2}" srcOrd="0" destOrd="0" presId="urn:microsoft.com/office/officeart/2024/3/layout/verticalVisualTextBlock1"/>
    <dgm:cxn modelId="{BCE3EC15-0D73-40EA-901E-DC347D4E0591}" srcId="{C6EA097F-7107-45FF-9E2A-31583A10F253}" destId="{20FA66A7-F578-42DF-A5BF-B906C290580C}" srcOrd="1" destOrd="0" parTransId="{E473EC20-7D3B-4357-BBBD-4A6621A70660}" sibTransId="{62D28D42-1BF9-439D-B287-B0CB3A4B5DA3}"/>
    <dgm:cxn modelId="{D355C824-F2D6-4798-8416-0D1FBB7EDB79}" srcId="{C6EA097F-7107-45FF-9E2A-31583A10F253}" destId="{64D11BD7-10A8-4086-995E-B243985842C6}" srcOrd="0" destOrd="0" parTransId="{9A7AA57A-2853-40DF-B84F-E355288CCF57}" sibTransId="{68A89C0B-E6D6-4490-9924-8E4A198161A5}"/>
    <dgm:cxn modelId="{E5B61F34-E9C7-4580-B27A-850636D81AAC}" type="presOf" srcId="{C6EA097F-7107-45FF-9E2A-31583A10F253}" destId="{BD288CA5-1ACA-4575-9833-A21816F629CC}" srcOrd="0" destOrd="0" presId="urn:microsoft.com/office/officeart/2024/3/layout/verticalVisualTextBlock1"/>
    <dgm:cxn modelId="{114B1B40-C0E4-425D-AB3A-909F4842F5AC}" type="presOf" srcId="{20FA66A7-F578-42DF-A5BF-B906C290580C}" destId="{1E3995F8-5167-46E9-B214-E62ACB684ED1}" srcOrd="0" destOrd="0" presId="urn:microsoft.com/office/officeart/2024/3/layout/verticalVisualTextBlock1"/>
    <dgm:cxn modelId="{898CDC61-3002-416E-AD5E-053D00CEDD62}" type="presOf" srcId="{64D11BD7-10A8-4086-995E-B243985842C6}" destId="{AB129D43-9DB5-4D28-BE69-6062ADDEBCF9}" srcOrd="0" destOrd="0" presId="urn:microsoft.com/office/officeart/2024/3/layout/verticalVisualTextBlock1"/>
    <dgm:cxn modelId="{78188465-2E16-4C62-AC29-349D1CC05AF1}" type="presOf" srcId="{62D28D42-1BF9-439D-B287-B0CB3A4B5DA3}" destId="{52C1A137-3967-4BCE-A43E-1B9D423345E4}" srcOrd="0" destOrd="0" presId="urn:microsoft.com/office/officeart/2024/3/layout/verticalVisualTextBlock1"/>
    <dgm:cxn modelId="{3C74B04A-E52B-4959-AE00-F506FADE60FA}" srcId="{64D11BD7-10A8-4086-995E-B243985842C6}" destId="{DAE1D365-0830-4F75-A9BC-DBDBADBF9DE6}" srcOrd="0" destOrd="0" parTransId="{1D50E307-77B2-4C70-A22A-DE1AFC456BCB}" sibTransId="{421ABF8E-DFED-46D0-B185-A8A58E2A9D86}"/>
    <dgm:cxn modelId="{9CE46674-71FB-4C3F-BBC0-741E4488B623}" type="presOf" srcId="{8771CBCF-FC6D-4FF7-BF29-E7AFFCA7DA9C}" destId="{0FE81A8A-B5AF-41A3-991F-B4D081C6770B}" srcOrd="0" destOrd="0" presId="urn:microsoft.com/office/officeart/2024/3/layout/verticalVisualTextBlock1"/>
    <dgm:cxn modelId="{359A8487-9FD4-41AF-9332-2F884D4079D3}" srcId="{8771CBCF-FC6D-4FF7-BF29-E7AFFCA7DA9C}" destId="{3BE9F7DF-E67F-4D74-9317-3B9B42974B8B}" srcOrd="0" destOrd="0" parTransId="{CB806748-E7F3-4AE1-B81F-7266DA8A8D66}" sibTransId="{7F7A9835-618A-4C81-B5FD-91B22B3B39FA}"/>
    <dgm:cxn modelId="{05A7A8A8-7ECD-47AA-A18E-EFA35C729D8A}" type="presOf" srcId="{3BE9F7DF-E67F-4D74-9317-3B9B42974B8B}" destId="{412633B0-BD14-4CF3-B5B4-D23E51057EB1}" srcOrd="0" destOrd="0" presId="urn:microsoft.com/office/officeart/2024/3/layout/verticalVisualTextBlock1"/>
    <dgm:cxn modelId="{49BBAAC3-0BBD-4B65-B575-5D85F947AE7F}" type="presOf" srcId="{68A89C0B-E6D6-4490-9924-8E4A198161A5}" destId="{6A95F8FA-6E35-4058-9A82-A5CB1690BA08}" srcOrd="0" destOrd="0" presId="urn:microsoft.com/office/officeart/2024/3/layout/verticalVisualTextBlock1"/>
    <dgm:cxn modelId="{A98EAEC4-B437-43B7-833C-EADDF4E9FF5B}" srcId="{C6EA097F-7107-45FF-9E2A-31583A10F253}" destId="{8771CBCF-FC6D-4FF7-BF29-E7AFFCA7DA9C}" srcOrd="2" destOrd="0" parTransId="{133C7907-1251-46AB-945C-99A823D42A1E}" sibTransId="{E509BAE2-2ACA-4474-8A3C-7C75ABC29CE9}"/>
    <dgm:cxn modelId="{E4AA64C6-27F1-42C7-9929-2B123024D038}" srcId="{20FA66A7-F578-42DF-A5BF-B906C290580C}" destId="{33155525-C52A-47E6-B65D-F1D935F9A364}" srcOrd="0" destOrd="0" parTransId="{6F1CAA42-6F32-45A4-A570-7611137FACBD}" sibTransId="{CA712786-D71B-49AB-A323-9870BE21698C}"/>
    <dgm:cxn modelId="{C855DADF-680E-4F6F-984B-A0E2F8E03780}" type="presOf" srcId="{DAE1D365-0830-4F75-A9BC-DBDBADBF9DE6}" destId="{E3F247AC-9687-47B3-AE98-196D2ED39F7F}" srcOrd="0" destOrd="0" presId="urn:microsoft.com/office/officeart/2024/3/layout/verticalVisualTextBlock1"/>
    <dgm:cxn modelId="{1E919E93-80DF-48C3-8232-501582847E52}" type="presParOf" srcId="{BD288CA5-1ACA-4575-9833-A21816F629CC}" destId="{5CF6C009-DE39-4DF8-A47D-4284EFAC0360}" srcOrd="0" destOrd="0" presId="urn:microsoft.com/office/officeart/2024/3/layout/verticalVisualTextBlock1"/>
    <dgm:cxn modelId="{B3D80F04-30DB-4D1E-BEA3-091C9301899C}" type="presParOf" srcId="{5CF6C009-DE39-4DF8-A47D-4284EFAC0360}" destId="{193F2318-4118-4E65-ADCB-7486D84C1FEE}" srcOrd="0" destOrd="0" presId="urn:microsoft.com/office/officeart/2024/3/layout/verticalVisualTextBlock1"/>
    <dgm:cxn modelId="{9A36DBBA-607D-4E83-B328-3651C2956B6B}" type="presParOf" srcId="{5CF6C009-DE39-4DF8-A47D-4284EFAC0360}" destId="{AB129D43-9DB5-4D28-BE69-6062ADDEBCF9}" srcOrd="1" destOrd="0" presId="urn:microsoft.com/office/officeart/2024/3/layout/verticalVisualTextBlock1"/>
    <dgm:cxn modelId="{6EDA7B84-E5DE-49C7-81CC-BA44065D7E73}" type="presParOf" srcId="{5CF6C009-DE39-4DF8-A47D-4284EFAC0360}" destId="{E3F247AC-9687-47B3-AE98-196D2ED39F7F}" srcOrd="2" destOrd="0" presId="urn:microsoft.com/office/officeart/2024/3/layout/verticalVisualTextBlock1"/>
    <dgm:cxn modelId="{B02FD6D3-0A87-46A1-BFB4-5CF77BF3DCF8}" type="presParOf" srcId="{BD288CA5-1ACA-4575-9833-A21816F629CC}" destId="{6A95F8FA-6E35-4058-9A82-A5CB1690BA08}" srcOrd="1" destOrd="0" presId="urn:microsoft.com/office/officeart/2024/3/layout/verticalVisualTextBlock1"/>
    <dgm:cxn modelId="{C48732DE-B9A0-40DC-8811-92DD1B72B440}" type="presParOf" srcId="{BD288CA5-1ACA-4575-9833-A21816F629CC}" destId="{265120ED-B53C-435C-91A7-3872CFEDD11F}" srcOrd="2" destOrd="0" presId="urn:microsoft.com/office/officeart/2024/3/layout/verticalVisualTextBlock1"/>
    <dgm:cxn modelId="{B7DFCEBD-8395-441C-8091-481C2035A5E6}" type="presParOf" srcId="{265120ED-B53C-435C-91A7-3872CFEDD11F}" destId="{ACB05547-24DC-4857-9569-DAD90BCE048E}" srcOrd="0" destOrd="0" presId="urn:microsoft.com/office/officeart/2024/3/layout/verticalVisualTextBlock1"/>
    <dgm:cxn modelId="{0E4DBD9B-483F-4B4A-8DED-F67957BE77F6}" type="presParOf" srcId="{265120ED-B53C-435C-91A7-3872CFEDD11F}" destId="{1E3995F8-5167-46E9-B214-E62ACB684ED1}" srcOrd="1" destOrd="0" presId="urn:microsoft.com/office/officeart/2024/3/layout/verticalVisualTextBlock1"/>
    <dgm:cxn modelId="{969F3E73-E0BC-4A73-941F-13DC335336AD}" type="presParOf" srcId="{265120ED-B53C-435C-91A7-3872CFEDD11F}" destId="{8D53D415-576D-4637-B6B4-EF9F89C8A9B2}" srcOrd="2" destOrd="0" presId="urn:microsoft.com/office/officeart/2024/3/layout/verticalVisualTextBlock1"/>
    <dgm:cxn modelId="{00BCF672-6962-423A-9365-9EA282C405E0}" type="presParOf" srcId="{BD288CA5-1ACA-4575-9833-A21816F629CC}" destId="{52C1A137-3967-4BCE-A43E-1B9D423345E4}" srcOrd="3" destOrd="0" presId="urn:microsoft.com/office/officeart/2024/3/layout/verticalVisualTextBlock1"/>
    <dgm:cxn modelId="{5348A043-E718-4117-BBD0-42F5A4430903}" type="presParOf" srcId="{BD288CA5-1ACA-4575-9833-A21816F629CC}" destId="{C7343482-17DF-4497-84C0-FB795E45A22F}" srcOrd="4" destOrd="0" presId="urn:microsoft.com/office/officeart/2024/3/layout/verticalVisualTextBlock1"/>
    <dgm:cxn modelId="{0D2D1972-3280-4A21-A9F5-F14C61999D4D}" type="presParOf" srcId="{C7343482-17DF-4497-84C0-FB795E45A22F}" destId="{9FB4C922-BEFB-4069-B482-6FD7C31F8498}" srcOrd="0" destOrd="0" presId="urn:microsoft.com/office/officeart/2024/3/layout/verticalVisualTextBlock1"/>
    <dgm:cxn modelId="{B1A5CDC6-BBD7-4569-B141-DA47F64F245B}" type="presParOf" srcId="{C7343482-17DF-4497-84C0-FB795E45A22F}" destId="{0FE81A8A-B5AF-41A3-991F-B4D081C6770B}" srcOrd="1" destOrd="0" presId="urn:microsoft.com/office/officeart/2024/3/layout/verticalVisualTextBlock1"/>
    <dgm:cxn modelId="{094F6D12-1839-4928-8814-82DDED381F24}" type="presParOf" srcId="{C7343482-17DF-4497-84C0-FB795E45A22F}" destId="{412633B0-BD14-4CF3-B5B4-D23E51057EB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FDF5F8-E310-4B9C-A40D-A67128433362}"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B250BBE0-A944-4394-9BF0-CED81857EE10}">
      <dgm:prSet/>
      <dgm:spPr/>
      <dgm:t>
        <a:bodyPr/>
        <a:lstStyle/>
        <a:p>
          <a:pPr>
            <a:lnSpc>
              <a:spcPct val="100000"/>
            </a:lnSpc>
            <a:defRPr b="1"/>
          </a:pPr>
          <a:r>
            <a:rPr lang="es-CL"/>
            <a:t>Impacto en la Importación</a:t>
          </a:r>
        </a:p>
      </dgm:t>
    </dgm:pt>
    <dgm:pt modelId="{2BF44B24-5248-47A9-B8EB-C6C5891BA0C7}" type="parTrans" cxnId="{CC3D09F9-FB02-43AE-9A8C-D81D82DC8B88}">
      <dgm:prSet/>
      <dgm:spPr/>
      <dgm:t>
        <a:bodyPr/>
        <a:lstStyle/>
        <a:p>
          <a:endParaRPr lang="es-CL"/>
        </a:p>
      </dgm:t>
    </dgm:pt>
    <dgm:pt modelId="{F0C3FA6F-D356-4548-9F65-FFE2FE90DFDF}" type="sibTrans" cxnId="{CC3D09F9-FB02-43AE-9A8C-D81D82DC8B88}">
      <dgm:prSet/>
      <dgm:spPr/>
      <dgm:t>
        <a:bodyPr/>
        <a:lstStyle/>
        <a:p>
          <a:pPr>
            <a:lnSpc>
              <a:spcPct val="100000"/>
            </a:lnSpc>
            <a:defRPr b="1"/>
          </a:pPr>
          <a:endParaRPr lang="es-CL"/>
        </a:p>
      </dgm:t>
    </dgm:pt>
    <dgm:pt modelId="{E7A6F724-C018-470F-916B-C084B2C77A18}">
      <dgm:prSet/>
      <dgm:spPr/>
      <dgm:t>
        <a:bodyPr/>
        <a:lstStyle/>
        <a:p>
          <a:pPr>
            <a:lnSpc>
              <a:spcPct val="100000"/>
            </a:lnSpc>
          </a:pPr>
          <a:r>
            <a:rPr lang="es-CL"/>
            <a:t>Las regulaciones internacionales influyen significativamente en los procesos de importación, afectando costos y tiempos de entrega.</a:t>
          </a:r>
        </a:p>
      </dgm:t>
    </dgm:pt>
    <dgm:pt modelId="{0ED3C72B-E31B-4EF4-9E8F-DECA0F07BC2C}" type="parTrans" cxnId="{BAF219FA-12F6-4DA1-9778-AB2F6E0680BD}">
      <dgm:prSet/>
      <dgm:spPr/>
      <dgm:t>
        <a:bodyPr/>
        <a:lstStyle/>
        <a:p>
          <a:endParaRPr lang="es-CL"/>
        </a:p>
      </dgm:t>
    </dgm:pt>
    <dgm:pt modelId="{5627A3E0-BE48-4A7E-A54F-D0C2EC110C23}" type="sibTrans" cxnId="{BAF219FA-12F6-4DA1-9778-AB2F6E0680BD}">
      <dgm:prSet/>
      <dgm:spPr/>
      <dgm:t>
        <a:bodyPr/>
        <a:lstStyle/>
        <a:p>
          <a:endParaRPr lang="es-CL"/>
        </a:p>
      </dgm:t>
    </dgm:pt>
    <dgm:pt modelId="{63DA402C-F04A-4683-BECA-31FE7E98E8B5}">
      <dgm:prSet/>
      <dgm:spPr/>
      <dgm:t>
        <a:bodyPr/>
        <a:lstStyle/>
        <a:p>
          <a:pPr>
            <a:lnSpc>
              <a:spcPct val="100000"/>
            </a:lnSpc>
            <a:defRPr b="1"/>
          </a:pPr>
          <a:r>
            <a:rPr lang="es-CL"/>
            <a:t>Normativas Comerciales</a:t>
          </a:r>
        </a:p>
      </dgm:t>
    </dgm:pt>
    <dgm:pt modelId="{D792D543-2680-4995-BEE5-5D07FD91150A}" type="parTrans" cxnId="{4C1A662F-53F4-4DC7-B445-D89A862010E2}">
      <dgm:prSet/>
      <dgm:spPr/>
      <dgm:t>
        <a:bodyPr/>
        <a:lstStyle/>
        <a:p>
          <a:endParaRPr lang="es-CL"/>
        </a:p>
      </dgm:t>
    </dgm:pt>
    <dgm:pt modelId="{60569CCF-E245-4B20-8A39-271F332B1DFF}" type="sibTrans" cxnId="{4C1A662F-53F4-4DC7-B445-D89A862010E2}">
      <dgm:prSet/>
      <dgm:spPr/>
      <dgm:t>
        <a:bodyPr/>
        <a:lstStyle/>
        <a:p>
          <a:pPr>
            <a:lnSpc>
              <a:spcPct val="100000"/>
            </a:lnSpc>
            <a:defRPr b="1"/>
          </a:pPr>
          <a:endParaRPr lang="es-CL"/>
        </a:p>
      </dgm:t>
    </dgm:pt>
    <dgm:pt modelId="{F0F65F1C-E60E-483A-B0BE-804075BE09AB}">
      <dgm:prSet/>
      <dgm:spPr/>
      <dgm:t>
        <a:bodyPr/>
        <a:lstStyle/>
        <a:p>
          <a:pPr>
            <a:lnSpc>
              <a:spcPct val="100000"/>
            </a:lnSpc>
          </a:pPr>
          <a:r>
            <a:rPr lang="es-CL"/>
            <a:t>Es crucial entender las normativas comerciales que regulan el comercio internacional para evitar sanciones y multas.</a:t>
          </a:r>
        </a:p>
      </dgm:t>
    </dgm:pt>
    <dgm:pt modelId="{21942548-7D9B-47A8-A853-699036B131FA}" type="parTrans" cxnId="{006E34F6-38F1-4866-9A56-2DFACEEF9A8E}">
      <dgm:prSet/>
      <dgm:spPr/>
      <dgm:t>
        <a:bodyPr/>
        <a:lstStyle/>
        <a:p>
          <a:endParaRPr lang="es-CL"/>
        </a:p>
      </dgm:t>
    </dgm:pt>
    <dgm:pt modelId="{C2548FB2-3C48-4F67-B61C-B1B7EC28A10C}" type="sibTrans" cxnId="{006E34F6-38F1-4866-9A56-2DFACEEF9A8E}">
      <dgm:prSet/>
      <dgm:spPr/>
      <dgm:t>
        <a:bodyPr/>
        <a:lstStyle/>
        <a:p>
          <a:endParaRPr lang="es-CL"/>
        </a:p>
      </dgm:t>
    </dgm:pt>
    <dgm:pt modelId="{D3472DD6-1D71-4733-AD27-A0F6658E7D29}">
      <dgm:prSet/>
      <dgm:spPr/>
      <dgm:t>
        <a:bodyPr/>
        <a:lstStyle/>
        <a:p>
          <a:pPr>
            <a:lnSpc>
              <a:spcPct val="100000"/>
            </a:lnSpc>
            <a:defRPr b="1"/>
          </a:pPr>
          <a:r>
            <a:rPr lang="es-CL"/>
            <a:t>Adaptación Empresarial</a:t>
          </a:r>
        </a:p>
      </dgm:t>
    </dgm:pt>
    <dgm:pt modelId="{DF4389E2-3258-4215-96CC-7F63F7EFC271}" type="parTrans" cxnId="{06569E6F-3969-4AE6-B4F0-36EE1FA9F211}">
      <dgm:prSet/>
      <dgm:spPr/>
      <dgm:t>
        <a:bodyPr/>
        <a:lstStyle/>
        <a:p>
          <a:endParaRPr lang="es-CL"/>
        </a:p>
      </dgm:t>
    </dgm:pt>
    <dgm:pt modelId="{D7923DC8-8CF5-4D33-9545-06CC47073A7A}" type="sibTrans" cxnId="{06569E6F-3969-4AE6-B4F0-36EE1FA9F211}">
      <dgm:prSet/>
      <dgm:spPr/>
      <dgm:t>
        <a:bodyPr/>
        <a:lstStyle/>
        <a:p>
          <a:endParaRPr lang="es-CL"/>
        </a:p>
      </dgm:t>
    </dgm:pt>
    <dgm:pt modelId="{5A12359B-9B1F-4D3F-BFAE-B051F7D358B7}">
      <dgm:prSet/>
      <dgm:spPr/>
      <dgm:t>
        <a:bodyPr/>
        <a:lstStyle/>
        <a:p>
          <a:pPr>
            <a:lnSpc>
              <a:spcPct val="100000"/>
            </a:lnSpc>
          </a:pPr>
          <a:r>
            <a:rPr lang="es-CL"/>
            <a:t>Las empresas deben adaptarse a las regulaciones internacionales, implementando políticas de cumplimiento para operar sin problemas legales.</a:t>
          </a:r>
        </a:p>
      </dgm:t>
    </dgm:pt>
    <dgm:pt modelId="{93C30E1A-B52F-4A0C-A49C-857120881008}" type="parTrans" cxnId="{46095EB7-8CE9-4988-960D-BBE099A64772}">
      <dgm:prSet/>
      <dgm:spPr/>
      <dgm:t>
        <a:bodyPr/>
        <a:lstStyle/>
        <a:p>
          <a:endParaRPr lang="es-CL"/>
        </a:p>
      </dgm:t>
    </dgm:pt>
    <dgm:pt modelId="{D6805ED2-F374-48C4-8F0C-FD54B51002C4}" type="sibTrans" cxnId="{46095EB7-8CE9-4988-960D-BBE099A64772}">
      <dgm:prSet/>
      <dgm:spPr/>
      <dgm:t>
        <a:bodyPr/>
        <a:lstStyle/>
        <a:p>
          <a:endParaRPr lang="es-CL"/>
        </a:p>
      </dgm:t>
    </dgm:pt>
    <dgm:pt modelId="{E9227B9A-9732-4E7F-B03A-5FF81411C320}" type="pres">
      <dgm:prSet presAssocID="{67FDF5F8-E310-4B9C-A40D-A67128433362}" presName="Root" presStyleCnt="0">
        <dgm:presLayoutVars>
          <dgm:dir/>
          <dgm:resizeHandles val="exact"/>
        </dgm:presLayoutVars>
      </dgm:prSet>
      <dgm:spPr/>
    </dgm:pt>
    <dgm:pt modelId="{D74D427B-500F-4397-9FAA-E43FC143297B}" type="pres">
      <dgm:prSet presAssocID="{B250BBE0-A944-4394-9BF0-CED81857EE10}" presName="Composite" presStyleCnt="0"/>
      <dgm:spPr/>
    </dgm:pt>
    <dgm:pt modelId="{BB935BAF-3C87-41BF-9B79-89687EFA9A67}" type="pres">
      <dgm:prSet presAssocID="{B250BBE0-A944-4394-9BF0-CED81857EE1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934" r="21809" b="-8"/>
          <a:stretch/>
        </a:blipFill>
      </dgm:spPr>
      <dgm:extLst>
        <a:ext uri="{E40237B7-FDA0-4F09-8148-C483321AD2D9}">
          <dgm14:cNvPr xmlns:dgm14="http://schemas.microsoft.com/office/drawing/2010/diagram" id="0" name="" descr="Vista aérea de contenedores en un almacén"/>
        </a:ext>
      </dgm:extLst>
    </dgm:pt>
    <dgm:pt modelId="{2999EAEB-43B1-42AE-BC1E-FA17094657F5}" type="pres">
      <dgm:prSet presAssocID="{B250BBE0-A944-4394-9BF0-CED81857EE10}" presName="Subtitle" presStyleLbl="revTx" presStyleIdx="0" presStyleCnt="6">
        <dgm:presLayoutVars>
          <dgm:chMax val="0"/>
          <dgm:bulletEnabled/>
        </dgm:presLayoutVars>
      </dgm:prSet>
      <dgm:spPr/>
    </dgm:pt>
    <dgm:pt modelId="{D808297A-2145-4CCE-AE60-01ABAD91F7E5}" type="pres">
      <dgm:prSet presAssocID="{B250BBE0-A944-4394-9BF0-CED81857EE10}" presName="Description" presStyleLbl="revTx" presStyleIdx="1" presStyleCnt="6">
        <dgm:presLayoutVars>
          <dgm:bulletEnabled/>
        </dgm:presLayoutVars>
      </dgm:prSet>
      <dgm:spPr/>
    </dgm:pt>
    <dgm:pt modelId="{0579FDD9-9DFD-4271-8069-A0DA1E792C17}" type="pres">
      <dgm:prSet presAssocID="{F0C3FA6F-D356-4548-9F65-FFE2FE90DFDF}" presName="sibTrans" presStyleLbl="sibTrans2D1" presStyleIdx="0" presStyleCnt="0"/>
      <dgm:spPr/>
    </dgm:pt>
    <dgm:pt modelId="{6170954E-833A-411D-964B-FF5FDB9BD1B8}" type="pres">
      <dgm:prSet presAssocID="{63DA402C-F04A-4683-BECA-31FE7E98E8B5}" presName="Composite" presStyleCnt="0"/>
      <dgm:spPr/>
    </dgm:pt>
    <dgm:pt modelId="{735774CF-E9F8-4E3E-B99A-8F58035AD92A}" type="pres">
      <dgm:prSet presAssocID="{63DA402C-F04A-4683-BECA-31FE7E98E8B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232" r="18019" b="2"/>
          <a:stretch/>
        </a:blipFill>
      </dgm:spPr>
      <dgm:extLst>
        <a:ext uri="{E40237B7-FDA0-4F09-8148-C483321AD2D9}">
          <dgm14:cNvPr xmlns:dgm14="http://schemas.microsoft.com/office/drawing/2010/diagram" id="0" name="" descr="Formulario de solicitud de estudiante internacional en la mesa"/>
        </a:ext>
      </dgm:extLst>
    </dgm:pt>
    <dgm:pt modelId="{E6C1942E-770A-4128-8A7C-C025C2E24F9E}" type="pres">
      <dgm:prSet presAssocID="{63DA402C-F04A-4683-BECA-31FE7E98E8B5}" presName="Subtitle" presStyleLbl="revTx" presStyleIdx="2" presStyleCnt="6">
        <dgm:presLayoutVars>
          <dgm:chMax val="0"/>
          <dgm:bulletEnabled/>
        </dgm:presLayoutVars>
      </dgm:prSet>
      <dgm:spPr/>
    </dgm:pt>
    <dgm:pt modelId="{C466731F-01BB-468E-A85A-1D6E634AF097}" type="pres">
      <dgm:prSet presAssocID="{63DA402C-F04A-4683-BECA-31FE7E98E8B5}" presName="Description" presStyleLbl="revTx" presStyleIdx="3" presStyleCnt="6">
        <dgm:presLayoutVars>
          <dgm:bulletEnabled/>
        </dgm:presLayoutVars>
      </dgm:prSet>
      <dgm:spPr/>
    </dgm:pt>
    <dgm:pt modelId="{E171DC88-00B5-4E1A-A203-F60DF9DAEFDC}" type="pres">
      <dgm:prSet presAssocID="{60569CCF-E245-4B20-8A39-271F332B1DFF}" presName="sibTrans" presStyleLbl="sibTrans2D1" presStyleIdx="0" presStyleCnt="0"/>
      <dgm:spPr/>
    </dgm:pt>
    <dgm:pt modelId="{27992E48-17D2-4882-BD18-7876F60C1067}" type="pres">
      <dgm:prSet presAssocID="{D3472DD6-1D71-4733-AD27-A0F6658E7D29}" presName="Composite" presStyleCnt="0"/>
      <dgm:spPr/>
    </dgm:pt>
    <dgm:pt modelId="{DD34DCE5-4FD4-4F6E-B460-D0DA7FA1D96F}" type="pres">
      <dgm:prSet presAssocID="{D3472DD6-1D71-4733-AD27-A0F6658E7D2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918" r="15333" b="2"/>
          <a:stretch/>
        </a:blipFill>
      </dgm:spPr>
      <dgm:extLst>
        <a:ext uri="{E40237B7-FDA0-4F09-8148-C483321AD2D9}">
          <dgm14:cNvPr xmlns:dgm14="http://schemas.microsoft.com/office/drawing/2010/diagram" id="0" name="" descr="Grupo de personas, hombre y mujer, trabajando juntos en la oficina, reunión de negocios, foto recortada."/>
        </a:ext>
      </dgm:extLst>
    </dgm:pt>
    <dgm:pt modelId="{6D6BF2A3-AFC8-4E5C-BD91-C618B198AF99}" type="pres">
      <dgm:prSet presAssocID="{D3472DD6-1D71-4733-AD27-A0F6658E7D29}" presName="Subtitle" presStyleLbl="revTx" presStyleIdx="4" presStyleCnt="6">
        <dgm:presLayoutVars>
          <dgm:chMax val="0"/>
          <dgm:bulletEnabled/>
        </dgm:presLayoutVars>
      </dgm:prSet>
      <dgm:spPr/>
    </dgm:pt>
    <dgm:pt modelId="{E0B1237C-DAD8-4F6E-A216-725CCC1C7465}" type="pres">
      <dgm:prSet presAssocID="{D3472DD6-1D71-4733-AD27-A0F6658E7D29}" presName="Description" presStyleLbl="revTx" presStyleIdx="5" presStyleCnt="6">
        <dgm:presLayoutVars>
          <dgm:bulletEnabled/>
        </dgm:presLayoutVars>
      </dgm:prSet>
      <dgm:spPr/>
    </dgm:pt>
  </dgm:ptLst>
  <dgm:cxnLst>
    <dgm:cxn modelId="{585BF918-6B45-4C78-BDAA-C4BEC80AC415}" type="presOf" srcId="{5A12359B-9B1F-4D3F-BFAE-B051F7D358B7}" destId="{E0B1237C-DAD8-4F6E-A216-725CCC1C7465}" srcOrd="0" destOrd="0" presId="urn:microsoft.com/office/officeart/2024/3/layout/verticalVisualTextBlock1"/>
    <dgm:cxn modelId="{4C1A662F-53F4-4DC7-B445-D89A862010E2}" srcId="{67FDF5F8-E310-4B9C-A40D-A67128433362}" destId="{63DA402C-F04A-4683-BECA-31FE7E98E8B5}" srcOrd="1" destOrd="0" parTransId="{D792D543-2680-4995-BEE5-5D07FD91150A}" sibTransId="{60569CCF-E245-4B20-8A39-271F332B1DFF}"/>
    <dgm:cxn modelId="{7BFA5F43-C8F5-4D19-9E63-7E789CB4A3AE}" type="presOf" srcId="{E7A6F724-C018-470F-916B-C084B2C77A18}" destId="{D808297A-2145-4CCE-AE60-01ABAD91F7E5}" srcOrd="0" destOrd="0" presId="urn:microsoft.com/office/officeart/2024/3/layout/verticalVisualTextBlock1"/>
    <dgm:cxn modelId="{06569E6F-3969-4AE6-B4F0-36EE1FA9F211}" srcId="{67FDF5F8-E310-4B9C-A40D-A67128433362}" destId="{D3472DD6-1D71-4733-AD27-A0F6658E7D29}" srcOrd="2" destOrd="0" parTransId="{DF4389E2-3258-4215-96CC-7F63F7EFC271}" sibTransId="{D7923DC8-8CF5-4D33-9545-06CC47073A7A}"/>
    <dgm:cxn modelId="{CB466A57-BF33-42DA-8C0F-F2BC4E0181DB}" type="presOf" srcId="{63DA402C-F04A-4683-BECA-31FE7E98E8B5}" destId="{E6C1942E-770A-4128-8A7C-C025C2E24F9E}" srcOrd="0" destOrd="0" presId="urn:microsoft.com/office/officeart/2024/3/layout/verticalVisualTextBlock1"/>
    <dgm:cxn modelId="{A692048A-309C-450A-9EBD-C9522D7494F1}" type="presOf" srcId="{B250BBE0-A944-4394-9BF0-CED81857EE10}" destId="{2999EAEB-43B1-42AE-BC1E-FA17094657F5}" srcOrd="0" destOrd="0" presId="urn:microsoft.com/office/officeart/2024/3/layout/verticalVisualTextBlock1"/>
    <dgm:cxn modelId="{C89A4D99-D1D4-46ED-9AE4-21A66FCF56B6}" type="presOf" srcId="{D3472DD6-1D71-4733-AD27-A0F6658E7D29}" destId="{6D6BF2A3-AFC8-4E5C-BD91-C618B198AF99}" srcOrd="0" destOrd="0" presId="urn:microsoft.com/office/officeart/2024/3/layout/verticalVisualTextBlock1"/>
    <dgm:cxn modelId="{BE0601A2-D290-425D-8157-6F80EA5E4958}" type="presOf" srcId="{60569CCF-E245-4B20-8A39-271F332B1DFF}" destId="{E171DC88-00B5-4E1A-A203-F60DF9DAEFDC}" srcOrd="0" destOrd="0" presId="urn:microsoft.com/office/officeart/2024/3/layout/verticalVisualTextBlock1"/>
    <dgm:cxn modelId="{46095EB7-8CE9-4988-960D-BBE099A64772}" srcId="{D3472DD6-1D71-4733-AD27-A0F6658E7D29}" destId="{5A12359B-9B1F-4D3F-BFAE-B051F7D358B7}" srcOrd="0" destOrd="0" parTransId="{93C30E1A-B52F-4A0C-A49C-857120881008}" sibTransId="{D6805ED2-F374-48C4-8F0C-FD54B51002C4}"/>
    <dgm:cxn modelId="{C85760BD-494E-4878-8AF1-A8F04BA11E56}" type="presOf" srcId="{67FDF5F8-E310-4B9C-A40D-A67128433362}" destId="{E9227B9A-9732-4E7F-B03A-5FF81411C320}" srcOrd="0" destOrd="0" presId="urn:microsoft.com/office/officeart/2024/3/layout/verticalVisualTextBlock1"/>
    <dgm:cxn modelId="{02D7D7C8-278A-458D-BCF0-13726ADB694B}" type="presOf" srcId="{F0F65F1C-E60E-483A-B0BE-804075BE09AB}" destId="{C466731F-01BB-468E-A85A-1D6E634AF097}" srcOrd="0" destOrd="0" presId="urn:microsoft.com/office/officeart/2024/3/layout/verticalVisualTextBlock1"/>
    <dgm:cxn modelId="{21721BCE-A1F1-41E2-B988-60E6C12FD80B}" type="presOf" srcId="{F0C3FA6F-D356-4548-9F65-FFE2FE90DFDF}" destId="{0579FDD9-9DFD-4271-8069-A0DA1E792C17}" srcOrd="0" destOrd="0" presId="urn:microsoft.com/office/officeart/2024/3/layout/verticalVisualTextBlock1"/>
    <dgm:cxn modelId="{006E34F6-38F1-4866-9A56-2DFACEEF9A8E}" srcId="{63DA402C-F04A-4683-BECA-31FE7E98E8B5}" destId="{F0F65F1C-E60E-483A-B0BE-804075BE09AB}" srcOrd="0" destOrd="0" parTransId="{21942548-7D9B-47A8-A853-699036B131FA}" sibTransId="{C2548FB2-3C48-4F67-B61C-B1B7EC28A10C}"/>
    <dgm:cxn modelId="{CC3D09F9-FB02-43AE-9A8C-D81D82DC8B88}" srcId="{67FDF5F8-E310-4B9C-A40D-A67128433362}" destId="{B250BBE0-A944-4394-9BF0-CED81857EE10}" srcOrd="0" destOrd="0" parTransId="{2BF44B24-5248-47A9-B8EB-C6C5891BA0C7}" sibTransId="{F0C3FA6F-D356-4548-9F65-FFE2FE90DFDF}"/>
    <dgm:cxn modelId="{BAF219FA-12F6-4DA1-9778-AB2F6E0680BD}" srcId="{B250BBE0-A944-4394-9BF0-CED81857EE10}" destId="{E7A6F724-C018-470F-916B-C084B2C77A18}" srcOrd="0" destOrd="0" parTransId="{0ED3C72B-E31B-4EF4-9E8F-DECA0F07BC2C}" sibTransId="{5627A3E0-BE48-4A7E-A54F-D0C2EC110C23}"/>
    <dgm:cxn modelId="{4282BED8-E791-4B22-AE81-3D84F0160CF0}" type="presParOf" srcId="{E9227B9A-9732-4E7F-B03A-5FF81411C320}" destId="{D74D427B-500F-4397-9FAA-E43FC143297B}" srcOrd="0" destOrd="0" presId="urn:microsoft.com/office/officeart/2024/3/layout/verticalVisualTextBlock1"/>
    <dgm:cxn modelId="{496E79EB-A840-4CF7-A155-DD77E9D0A4B5}" type="presParOf" srcId="{D74D427B-500F-4397-9FAA-E43FC143297B}" destId="{BB935BAF-3C87-41BF-9B79-89687EFA9A67}" srcOrd="0" destOrd="0" presId="urn:microsoft.com/office/officeart/2024/3/layout/verticalVisualTextBlock1"/>
    <dgm:cxn modelId="{DA7C1C18-60D9-4238-8EDB-523543DE00BA}" type="presParOf" srcId="{D74D427B-500F-4397-9FAA-E43FC143297B}" destId="{2999EAEB-43B1-42AE-BC1E-FA17094657F5}" srcOrd="1" destOrd="0" presId="urn:microsoft.com/office/officeart/2024/3/layout/verticalVisualTextBlock1"/>
    <dgm:cxn modelId="{2C6F3B69-4599-4AD4-BD8A-A3DFDAD6EE40}" type="presParOf" srcId="{D74D427B-500F-4397-9FAA-E43FC143297B}" destId="{D808297A-2145-4CCE-AE60-01ABAD91F7E5}" srcOrd="2" destOrd="0" presId="urn:microsoft.com/office/officeart/2024/3/layout/verticalVisualTextBlock1"/>
    <dgm:cxn modelId="{1FA42E8F-3397-412E-A135-CCC26C3B158C}" type="presParOf" srcId="{E9227B9A-9732-4E7F-B03A-5FF81411C320}" destId="{0579FDD9-9DFD-4271-8069-A0DA1E792C17}" srcOrd="1" destOrd="0" presId="urn:microsoft.com/office/officeart/2024/3/layout/verticalVisualTextBlock1"/>
    <dgm:cxn modelId="{CDE6979C-607A-4AA0-B96E-99DB7A59665B}" type="presParOf" srcId="{E9227B9A-9732-4E7F-B03A-5FF81411C320}" destId="{6170954E-833A-411D-964B-FF5FDB9BD1B8}" srcOrd="2" destOrd="0" presId="urn:microsoft.com/office/officeart/2024/3/layout/verticalVisualTextBlock1"/>
    <dgm:cxn modelId="{0533B558-9C61-4932-8D0A-A1969112471D}" type="presParOf" srcId="{6170954E-833A-411D-964B-FF5FDB9BD1B8}" destId="{735774CF-E9F8-4E3E-B99A-8F58035AD92A}" srcOrd="0" destOrd="0" presId="urn:microsoft.com/office/officeart/2024/3/layout/verticalVisualTextBlock1"/>
    <dgm:cxn modelId="{50FF49E2-1EE7-4CB6-A495-42FC150BAE82}" type="presParOf" srcId="{6170954E-833A-411D-964B-FF5FDB9BD1B8}" destId="{E6C1942E-770A-4128-8A7C-C025C2E24F9E}" srcOrd="1" destOrd="0" presId="urn:microsoft.com/office/officeart/2024/3/layout/verticalVisualTextBlock1"/>
    <dgm:cxn modelId="{4DBC7BEA-B08D-44BA-8A5D-18182E87B47F}" type="presParOf" srcId="{6170954E-833A-411D-964B-FF5FDB9BD1B8}" destId="{C466731F-01BB-468E-A85A-1D6E634AF097}" srcOrd="2" destOrd="0" presId="urn:microsoft.com/office/officeart/2024/3/layout/verticalVisualTextBlock1"/>
    <dgm:cxn modelId="{F7556D53-6B12-4EA4-A5F6-B6853F1B0CC4}" type="presParOf" srcId="{E9227B9A-9732-4E7F-B03A-5FF81411C320}" destId="{E171DC88-00B5-4E1A-A203-F60DF9DAEFDC}" srcOrd="3" destOrd="0" presId="urn:microsoft.com/office/officeart/2024/3/layout/verticalVisualTextBlock1"/>
    <dgm:cxn modelId="{22E84866-EFE5-46C9-9DDA-CB6DBD9512DA}" type="presParOf" srcId="{E9227B9A-9732-4E7F-B03A-5FF81411C320}" destId="{27992E48-17D2-4882-BD18-7876F60C1067}" srcOrd="4" destOrd="0" presId="urn:microsoft.com/office/officeart/2024/3/layout/verticalVisualTextBlock1"/>
    <dgm:cxn modelId="{FD05616D-E5A7-48CE-9B61-ECB0FE906542}" type="presParOf" srcId="{27992E48-17D2-4882-BD18-7876F60C1067}" destId="{DD34DCE5-4FD4-4F6E-B460-D0DA7FA1D96F}" srcOrd="0" destOrd="0" presId="urn:microsoft.com/office/officeart/2024/3/layout/verticalVisualTextBlock1"/>
    <dgm:cxn modelId="{49E65208-34AE-483F-BE8E-682AD914754E}" type="presParOf" srcId="{27992E48-17D2-4882-BD18-7876F60C1067}" destId="{6D6BF2A3-AFC8-4E5C-BD91-C618B198AF99}" srcOrd="1" destOrd="0" presId="urn:microsoft.com/office/officeart/2024/3/layout/verticalVisualTextBlock1"/>
    <dgm:cxn modelId="{77951490-CB9F-4EEC-89F2-38C1CA4839DB}" type="presParOf" srcId="{27992E48-17D2-4882-BD18-7876F60C1067}" destId="{E0B1237C-DAD8-4F6E-A216-725CCC1C746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766C1-9332-43DA-BC47-58E25BEED972}"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BEDEE0AB-3829-4B8C-9D26-0680C66B31CE}">
      <dgm:prSet/>
      <dgm:spPr/>
      <dgm:t>
        <a:bodyPr/>
        <a:lstStyle/>
        <a:p>
          <a:pPr>
            <a:lnSpc>
              <a:spcPct val="100000"/>
            </a:lnSpc>
            <a:defRPr b="1"/>
          </a:pPr>
          <a:r>
            <a:rPr lang="es-CL"/>
            <a:t>Tipos de Licencias</a:t>
          </a:r>
        </a:p>
      </dgm:t>
    </dgm:pt>
    <dgm:pt modelId="{82131FA6-C14E-43E4-AB68-BA744570CDB1}" type="parTrans" cxnId="{0719B057-907D-4FB0-A28B-8A7AB89B9229}">
      <dgm:prSet/>
      <dgm:spPr/>
      <dgm:t>
        <a:bodyPr/>
        <a:lstStyle/>
        <a:p>
          <a:endParaRPr lang="es-CL"/>
        </a:p>
      </dgm:t>
    </dgm:pt>
    <dgm:pt modelId="{57CC6399-6580-4141-9FDD-77DF621FB027}" type="sibTrans" cxnId="{0719B057-907D-4FB0-A28B-8A7AB89B9229}">
      <dgm:prSet/>
      <dgm:spPr/>
      <dgm:t>
        <a:bodyPr/>
        <a:lstStyle/>
        <a:p>
          <a:pPr>
            <a:lnSpc>
              <a:spcPct val="100000"/>
            </a:lnSpc>
            <a:defRPr b="1"/>
          </a:pPr>
          <a:endParaRPr lang="es-CL"/>
        </a:p>
      </dgm:t>
    </dgm:pt>
    <dgm:pt modelId="{FED0BD06-B9A7-4987-8C2F-AE647CD9E4D0}">
      <dgm:prSet/>
      <dgm:spPr/>
      <dgm:t>
        <a:bodyPr/>
        <a:lstStyle/>
        <a:p>
          <a:pPr>
            <a:lnSpc>
              <a:spcPct val="100000"/>
            </a:lnSpc>
          </a:pPr>
          <a:r>
            <a:rPr lang="es-CL"/>
            <a:t>Existen diferentes tipos de licencias necesarias según el producto que se importe. Es fundamental conocerlas para cumplir con la normativa vigente.</a:t>
          </a:r>
        </a:p>
      </dgm:t>
    </dgm:pt>
    <dgm:pt modelId="{463245BB-6C85-41CA-A1E8-F7D3A7E723AC}" type="parTrans" cxnId="{F1202C0F-38E2-41A1-92DF-01B193FE7F97}">
      <dgm:prSet/>
      <dgm:spPr/>
      <dgm:t>
        <a:bodyPr/>
        <a:lstStyle/>
        <a:p>
          <a:endParaRPr lang="es-CL"/>
        </a:p>
      </dgm:t>
    </dgm:pt>
    <dgm:pt modelId="{280A0943-8E0E-4591-B464-1B2D4DF8D9EE}" type="sibTrans" cxnId="{F1202C0F-38E2-41A1-92DF-01B193FE7F97}">
      <dgm:prSet/>
      <dgm:spPr/>
      <dgm:t>
        <a:bodyPr/>
        <a:lstStyle/>
        <a:p>
          <a:endParaRPr lang="es-CL"/>
        </a:p>
      </dgm:t>
    </dgm:pt>
    <dgm:pt modelId="{2DBF5E04-A9DA-439A-8223-8C778F71E993}">
      <dgm:prSet/>
      <dgm:spPr/>
      <dgm:t>
        <a:bodyPr/>
        <a:lstStyle/>
        <a:p>
          <a:pPr>
            <a:lnSpc>
              <a:spcPct val="100000"/>
            </a:lnSpc>
            <a:defRPr b="1"/>
          </a:pPr>
          <a:r>
            <a:rPr lang="es-CL"/>
            <a:t>Proceso de Obtención</a:t>
          </a:r>
        </a:p>
      </dgm:t>
    </dgm:pt>
    <dgm:pt modelId="{94EF9A7F-47A4-4CB7-BC21-11D261A070E7}" type="parTrans" cxnId="{3DAC63A5-8520-4D1D-95F0-EFC88CEAFEAB}">
      <dgm:prSet/>
      <dgm:spPr/>
      <dgm:t>
        <a:bodyPr/>
        <a:lstStyle/>
        <a:p>
          <a:endParaRPr lang="es-CL"/>
        </a:p>
      </dgm:t>
    </dgm:pt>
    <dgm:pt modelId="{69D50968-749D-4854-968D-11FF873FF233}" type="sibTrans" cxnId="{3DAC63A5-8520-4D1D-95F0-EFC88CEAFEAB}">
      <dgm:prSet/>
      <dgm:spPr/>
      <dgm:t>
        <a:bodyPr/>
        <a:lstStyle/>
        <a:p>
          <a:pPr>
            <a:lnSpc>
              <a:spcPct val="100000"/>
            </a:lnSpc>
            <a:defRPr b="1"/>
          </a:pPr>
          <a:endParaRPr lang="es-CL"/>
        </a:p>
      </dgm:t>
    </dgm:pt>
    <dgm:pt modelId="{2CB43119-C7D1-410A-88FA-0EB268CA4CDB}">
      <dgm:prSet/>
      <dgm:spPr/>
      <dgm:t>
        <a:bodyPr/>
        <a:lstStyle/>
        <a:p>
          <a:pPr>
            <a:lnSpc>
              <a:spcPct val="100000"/>
            </a:lnSpc>
          </a:pPr>
          <a:r>
            <a:rPr lang="es-CL"/>
            <a:t>Cada licencia tiene un proceso específico de obtención que incluye la presentación de documentos y el cumplimiento de requisitos legales.</a:t>
          </a:r>
        </a:p>
      </dgm:t>
    </dgm:pt>
    <dgm:pt modelId="{A70AD845-13D4-443F-ADB2-1AA72C681A57}" type="parTrans" cxnId="{6321A92A-8D43-45AB-A588-A36FC3D11AB7}">
      <dgm:prSet/>
      <dgm:spPr/>
      <dgm:t>
        <a:bodyPr/>
        <a:lstStyle/>
        <a:p>
          <a:endParaRPr lang="es-CL"/>
        </a:p>
      </dgm:t>
    </dgm:pt>
    <dgm:pt modelId="{0F0FC2B6-BBF4-40EF-A16A-B1530BE490DA}" type="sibTrans" cxnId="{6321A92A-8D43-45AB-A588-A36FC3D11AB7}">
      <dgm:prSet/>
      <dgm:spPr/>
      <dgm:t>
        <a:bodyPr/>
        <a:lstStyle/>
        <a:p>
          <a:endParaRPr lang="es-CL"/>
        </a:p>
      </dgm:t>
    </dgm:pt>
    <dgm:pt modelId="{B7F2046B-52B0-4D13-82DB-F534E961AC2F}">
      <dgm:prSet/>
      <dgm:spPr/>
      <dgm:t>
        <a:bodyPr/>
        <a:lstStyle/>
        <a:p>
          <a:pPr>
            <a:lnSpc>
              <a:spcPct val="100000"/>
            </a:lnSpc>
            <a:defRPr b="1"/>
          </a:pPr>
          <a:r>
            <a:rPr lang="es-CL"/>
            <a:t>Cumplimiento Normativo</a:t>
          </a:r>
        </a:p>
      </dgm:t>
    </dgm:pt>
    <dgm:pt modelId="{16FF8292-F369-4CD7-A204-3001C4996519}" type="parTrans" cxnId="{F2FA7A6F-D360-4DD5-9E2A-7E26A0516F52}">
      <dgm:prSet/>
      <dgm:spPr/>
      <dgm:t>
        <a:bodyPr/>
        <a:lstStyle/>
        <a:p>
          <a:endParaRPr lang="es-CL"/>
        </a:p>
      </dgm:t>
    </dgm:pt>
    <dgm:pt modelId="{D6D881C5-6CD8-4CA3-BE2C-DC60B96C4223}" type="sibTrans" cxnId="{F2FA7A6F-D360-4DD5-9E2A-7E26A0516F52}">
      <dgm:prSet/>
      <dgm:spPr/>
      <dgm:t>
        <a:bodyPr/>
        <a:lstStyle/>
        <a:p>
          <a:endParaRPr lang="es-CL"/>
        </a:p>
      </dgm:t>
    </dgm:pt>
    <dgm:pt modelId="{BBB4484D-AC69-4552-A1F4-3426D7CB397D}">
      <dgm:prSet/>
      <dgm:spPr/>
      <dgm:t>
        <a:bodyPr/>
        <a:lstStyle/>
        <a:p>
          <a:pPr>
            <a:lnSpc>
              <a:spcPct val="100000"/>
            </a:lnSpc>
          </a:pPr>
          <a:r>
            <a:rPr lang="es-CL"/>
            <a:t>Asegurarse de tener las licencias y permisos correctos es vital para cumplir con las normativas y evitar sanciones.</a:t>
          </a:r>
        </a:p>
      </dgm:t>
    </dgm:pt>
    <dgm:pt modelId="{6FE53F31-D4F0-4ABF-9DF7-3490516F3DC5}" type="parTrans" cxnId="{EFFD5EE2-1CAA-4D33-BBA1-0D4D3CDB30BF}">
      <dgm:prSet/>
      <dgm:spPr/>
      <dgm:t>
        <a:bodyPr/>
        <a:lstStyle/>
        <a:p>
          <a:endParaRPr lang="es-CL"/>
        </a:p>
      </dgm:t>
    </dgm:pt>
    <dgm:pt modelId="{684BBE27-AB08-4FAC-85A3-767C09A365EF}" type="sibTrans" cxnId="{EFFD5EE2-1CAA-4D33-BBA1-0D4D3CDB30BF}">
      <dgm:prSet/>
      <dgm:spPr/>
      <dgm:t>
        <a:bodyPr/>
        <a:lstStyle/>
        <a:p>
          <a:endParaRPr lang="es-CL"/>
        </a:p>
      </dgm:t>
    </dgm:pt>
    <dgm:pt modelId="{FFB39F8B-3155-4B6E-9690-BBB70E3DDB20}" type="pres">
      <dgm:prSet presAssocID="{8B3766C1-9332-43DA-BC47-58E25BEED972}" presName="Root" presStyleCnt="0">
        <dgm:presLayoutVars>
          <dgm:dir/>
          <dgm:resizeHandles val="exact"/>
        </dgm:presLayoutVars>
      </dgm:prSet>
      <dgm:spPr/>
    </dgm:pt>
    <dgm:pt modelId="{C8EBF54A-F410-40E2-9C32-B128BF3E5A6C}" type="pres">
      <dgm:prSet presAssocID="{BEDEE0AB-3829-4B8C-9D26-0680C66B31CE}" presName="Composite" presStyleCnt="0"/>
      <dgm:spPr/>
    </dgm:pt>
    <dgm:pt modelId="{15658412-2850-4784-9EDD-AE0C6EF59489}" type="pres">
      <dgm:prSet presAssocID="{BEDEE0AB-3829-4B8C-9D26-0680C66B31C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250" r="1" b="2"/>
          <a:stretch/>
        </a:blipFill>
      </dgm:spPr>
      <dgm:extLst>
        <a:ext uri="{E40237B7-FDA0-4F09-8148-C483321AD2D9}">
          <dgm14:cNvPr xmlns:dgm14="http://schemas.microsoft.com/office/drawing/2010/diagram" id="0" name="" descr="pasaporte alemán abierto con muchos sellos de Jordania, Canadá, África del Sur, Botsuanapasaporte alemán abierto con muchos sellos de Jordania, Canadá, África del Sur, Botsuana"/>
        </a:ext>
      </dgm:extLst>
    </dgm:pt>
    <dgm:pt modelId="{302E1547-5F26-4BCA-BA1A-EFB6C4CF54A2}" type="pres">
      <dgm:prSet presAssocID="{BEDEE0AB-3829-4B8C-9D26-0680C66B31CE}" presName="Subtitle" presStyleLbl="revTx" presStyleIdx="0" presStyleCnt="6">
        <dgm:presLayoutVars>
          <dgm:chMax val="0"/>
          <dgm:bulletEnabled/>
        </dgm:presLayoutVars>
      </dgm:prSet>
      <dgm:spPr/>
    </dgm:pt>
    <dgm:pt modelId="{C2DD4263-3DF3-42D8-9228-C2268B3194DC}" type="pres">
      <dgm:prSet presAssocID="{BEDEE0AB-3829-4B8C-9D26-0680C66B31CE}" presName="Description" presStyleLbl="revTx" presStyleIdx="1" presStyleCnt="6">
        <dgm:presLayoutVars>
          <dgm:bulletEnabled/>
        </dgm:presLayoutVars>
      </dgm:prSet>
      <dgm:spPr/>
    </dgm:pt>
    <dgm:pt modelId="{3434CC66-BC48-476B-B56F-8645AFC09769}" type="pres">
      <dgm:prSet presAssocID="{57CC6399-6580-4141-9FDD-77DF621FB027}" presName="sibTrans" presStyleLbl="sibTrans2D1" presStyleIdx="0" presStyleCnt="0"/>
      <dgm:spPr/>
    </dgm:pt>
    <dgm:pt modelId="{518D7B62-73D0-4906-914A-C0836076B567}" type="pres">
      <dgm:prSet presAssocID="{2DBF5E04-A9DA-439A-8223-8C778F71E993}" presName="Composite" presStyleCnt="0"/>
      <dgm:spPr/>
    </dgm:pt>
    <dgm:pt modelId="{364EB59A-43B8-42E1-9B96-FCD43BE935A9}" type="pres">
      <dgm:prSet presAssocID="{2DBF5E04-A9DA-439A-8223-8C778F71E99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4378" r="29122"/>
          <a:stretch/>
        </a:blipFill>
      </dgm:spPr>
      <dgm:extLst>
        <a:ext uri="{E40237B7-FDA0-4F09-8148-C483321AD2D9}">
          <dgm14:cNvPr xmlns:dgm14="http://schemas.microsoft.com/office/drawing/2010/diagram" id="0" name="" descr="Foto del informe de progreso"/>
        </a:ext>
      </dgm:extLst>
    </dgm:pt>
    <dgm:pt modelId="{08CAC31D-2C86-49CB-8883-8FDDB7FC4B60}" type="pres">
      <dgm:prSet presAssocID="{2DBF5E04-A9DA-439A-8223-8C778F71E993}" presName="Subtitle" presStyleLbl="revTx" presStyleIdx="2" presStyleCnt="6">
        <dgm:presLayoutVars>
          <dgm:chMax val="0"/>
          <dgm:bulletEnabled/>
        </dgm:presLayoutVars>
      </dgm:prSet>
      <dgm:spPr/>
    </dgm:pt>
    <dgm:pt modelId="{EFED8D83-7E52-4188-BF27-E8E6CE509327}" type="pres">
      <dgm:prSet presAssocID="{2DBF5E04-A9DA-439A-8223-8C778F71E993}" presName="Description" presStyleLbl="revTx" presStyleIdx="3" presStyleCnt="6">
        <dgm:presLayoutVars>
          <dgm:bulletEnabled/>
        </dgm:presLayoutVars>
      </dgm:prSet>
      <dgm:spPr/>
    </dgm:pt>
    <dgm:pt modelId="{328BEF1D-2BB0-4BD8-B265-4D58B32E8E14}" type="pres">
      <dgm:prSet presAssocID="{69D50968-749D-4854-968D-11FF873FF233}" presName="sibTrans" presStyleLbl="sibTrans2D1" presStyleIdx="0" presStyleCnt="0"/>
      <dgm:spPr/>
    </dgm:pt>
    <dgm:pt modelId="{AB61769B-1FE2-4AD5-8422-39AAAA471D37}" type="pres">
      <dgm:prSet presAssocID="{B7F2046B-52B0-4D13-82DB-F534E961AC2F}" presName="Composite" presStyleCnt="0"/>
      <dgm:spPr/>
    </dgm:pt>
    <dgm:pt modelId="{D3D05454-4C1F-4AA3-8A14-8BBCC0B2B4FF}" type="pres">
      <dgm:prSet presAssocID="{B7F2046B-52B0-4D13-82DB-F534E961AC2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0841" r="2410" b="2"/>
          <a:stretch/>
        </a:blipFill>
      </dgm:spPr>
      <dgm:extLst>
        <a:ext uri="{E40237B7-FDA0-4F09-8148-C483321AD2D9}">
          <dgm14:cNvPr xmlns:dgm14="http://schemas.microsoft.com/office/drawing/2010/diagram" id="0" name="" descr="Exposición múltiple, bolígrafo en el papel, todos los logotipos en los contenedores de carga eliminados."/>
        </a:ext>
      </dgm:extLst>
    </dgm:pt>
    <dgm:pt modelId="{9634BB84-3BAD-4E4F-9599-F21C10496BF5}" type="pres">
      <dgm:prSet presAssocID="{B7F2046B-52B0-4D13-82DB-F534E961AC2F}" presName="Subtitle" presStyleLbl="revTx" presStyleIdx="4" presStyleCnt="6">
        <dgm:presLayoutVars>
          <dgm:chMax val="0"/>
          <dgm:bulletEnabled/>
        </dgm:presLayoutVars>
      </dgm:prSet>
      <dgm:spPr/>
    </dgm:pt>
    <dgm:pt modelId="{1CC6721B-B719-4398-9E61-6DF48DD7EF70}" type="pres">
      <dgm:prSet presAssocID="{B7F2046B-52B0-4D13-82DB-F534E961AC2F}" presName="Description" presStyleLbl="revTx" presStyleIdx="5" presStyleCnt="6">
        <dgm:presLayoutVars>
          <dgm:bulletEnabled/>
        </dgm:presLayoutVars>
      </dgm:prSet>
      <dgm:spPr/>
    </dgm:pt>
  </dgm:ptLst>
  <dgm:cxnLst>
    <dgm:cxn modelId="{4C867C0E-CF7A-4C0B-8254-7A8A2C894271}" type="presOf" srcId="{B7F2046B-52B0-4D13-82DB-F534E961AC2F}" destId="{9634BB84-3BAD-4E4F-9599-F21C10496BF5}" srcOrd="0" destOrd="0" presId="urn:microsoft.com/office/officeart/2024/3/layout/verticalVisualTextBlock1"/>
    <dgm:cxn modelId="{F1202C0F-38E2-41A1-92DF-01B193FE7F97}" srcId="{BEDEE0AB-3829-4B8C-9D26-0680C66B31CE}" destId="{FED0BD06-B9A7-4987-8C2F-AE647CD9E4D0}" srcOrd="0" destOrd="0" parTransId="{463245BB-6C85-41CA-A1E8-F7D3A7E723AC}" sibTransId="{280A0943-8E0E-4591-B464-1B2D4DF8D9EE}"/>
    <dgm:cxn modelId="{6321A92A-8D43-45AB-A588-A36FC3D11AB7}" srcId="{2DBF5E04-A9DA-439A-8223-8C778F71E993}" destId="{2CB43119-C7D1-410A-88FA-0EB268CA4CDB}" srcOrd="0" destOrd="0" parTransId="{A70AD845-13D4-443F-ADB2-1AA72C681A57}" sibTransId="{0F0FC2B6-BBF4-40EF-A16A-B1530BE490DA}"/>
    <dgm:cxn modelId="{E0351A5E-F1FB-4379-9B36-BFA17160F5F7}" type="presOf" srcId="{FED0BD06-B9A7-4987-8C2F-AE647CD9E4D0}" destId="{C2DD4263-3DF3-42D8-9228-C2268B3194DC}" srcOrd="0" destOrd="0" presId="urn:microsoft.com/office/officeart/2024/3/layout/verticalVisualTextBlock1"/>
    <dgm:cxn modelId="{CC650848-CB54-4FC2-A6CE-86EA3CDE5D77}" type="presOf" srcId="{BEDEE0AB-3829-4B8C-9D26-0680C66B31CE}" destId="{302E1547-5F26-4BCA-BA1A-EFB6C4CF54A2}" srcOrd="0" destOrd="0" presId="urn:microsoft.com/office/officeart/2024/3/layout/verticalVisualTextBlock1"/>
    <dgm:cxn modelId="{F2FA7A6F-D360-4DD5-9E2A-7E26A0516F52}" srcId="{8B3766C1-9332-43DA-BC47-58E25BEED972}" destId="{B7F2046B-52B0-4D13-82DB-F534E961AC2F}" srcOrd="2" destOrd="0" parTransId="{16FF8292-F369-4CD7-A204-3001C4996519}" sibTransId="{D6D881C5-6CD8-4CA3-BE2C-DC60B96C4223}"/>
    <dgm:cxn modelId="{5D0E3676-07B6-4812-B2B4-56CD0D3BDFF4}" type="presOf" srcId="{8B3766C1-9332-43DA-BC47-58E25BEED972}" destId="{FFB39F8B-3155-4B6E-9690-BBB70E3DDB20}" srcOrd="0" destOrd="0" presId="urn:microsoft.com/office/officeart/2024/3/layout/verticalVisualTextBlock1"/>
    <dgm:cxn modelId="{0719B057-907D-4FB0-A28B-8A7AB89B9229}" srcId="{8B3766C1-9332-43DA-BC47-58E25BEED972}" destId="{BEDEE0AB-3829-4B8C-9D26-0680C66B31CE}" srcOrd="0" destOrd="0" parTransId="{82131FA6-C14E-43E4-AB68-BA744570CDB1}" sibTransId="{57CC6399-6580-4141-9FDD-77DF621FB027}"/>
    <dgm:cxn modelId="{CC0BFB7E-0512-4E38-811F-128420067AE6}" type="presOf" srcId="{2CB43119-C7D1-410A-88FA-0EB268CA4CDB}" destId="{EFED8D83-7E52-4188-BF27-E8E6CE509327}" srcOrd="0" destOrd="0" presId="urn:microsoft.com/office/officeart/2024/3/layout/verticalVisualTextBlock1"/>
    <dgm:cxn modelId="{3DAC63A5-8520-4D1D-95F0-EFC88CEAFEAB}" srcId="{8B3766C1-9332-43DA-BC47-58E25BEED972}" destId="{2DBF5E04-A9DA-439A-8223-8C778F71E993}" srcOrd="1" destOrd="0" parTransId="{94EF9A7F-47A4-4CB7-BC21-11D261A070E7}" sibTransId="{69D50968-749D-4854-968D-11FF873FF233}"/>
    <dgm:cxn modelId="{541B16A9-B2F3-4294-B25C-442D95A89682}" type="presOf" srcId="{BBB4484D-AC69-4552-A1F4-3426D7CB397D}" destId="{1CC6721B-B719-4398-9E61-6DF48DD7EF70}" srcOrd="0" destOrd="0" presId="urn:microsoft.com/office/officeart/2024/3/layout/verticalVisualTextBlock1"/>
    <dgm:cxn modelId="{3E0B42BD-27FB-4A34-A287-C630023A0600}" type="presOf" srcId="{69D50968-749D-4854-968D-11FF873FF233}" destId="{328BEF1D-2BB0-4BD8-B265-4D58B32E8E14}" srcOrd="0" destOrd="0" presId="urn:microsoft.com/office/officeart/2024/3/layout/verticalVisualTextBlock1"/>
    <dgm:cxn modelId="{306A3FCC-768D-4CE5-A7A3-ADE7D18DCDE6}" type="presOf" srcId="{57CC6399-6580-4141-9FDD-77DF621FB027}" destId="{3434CC66-BC48-476B-B56F-8645AFC09769}" srcOrd="0" destOrd="0" presId="urn:microsoft.com/office/officeart/2024/3/layout/verticalVisualTextBlock1"/>
    <dgm:cxn modelId="{37B952D9-A1A9-4192-9D52-BDBAC39B37F9}" type="presOf" srcId="{2DBF5E04-A9DA-439A-8223-8C778F71E993}" destId="{08CAC31D-2C86-49CB-8883-8FDDB7FC4B60}" srcOrd="0" destOrd="0" presId="urn:microsoft.com/office/officeart/2024/3/layout/verticalVisualTextBlock1"/>
    <dgm:cxn modelId="{EFFD5EE2-1CAA-4D33-BBA1-0D4D3CDB30BF}" srcId="{B7F2046B-52B0-4D13-82DB-F534E961AC2F}" destId="{BBB4484D-AC69-4552-A1F4-3426D7CB397D}" srcOrd="0" destOrd="0" parTransId="{6FE53F31-D4F0-4ABF-9DF7-3490516F3DC5}" sibTransId="{684BBE27-AB08-4FAC-85A3-767C09A365EF}"/>
    <dgm:cxn modelId="{106DCC3B-B186-4FB0-B591-2FB7BC896330}" type="presParOf" srcId="{FFB39F8B-3155-4B6E-9690-BBB70E3DDB20}" destId="{C8EBF54A-F410-40E2-9C32-B128BF3E5A6C}" srcOrd="0" destOrd="0" presId="urn:microsoft.com/office/officeart/2024/3/layout/verticalVisualTextBlock1"/>
    <dgm:cxn modelId="{E8AFF2BC-98F7-4B57-A9BE-8D1CA80BF27F}" type="presParOf" srcId="{C8EBF54A-F410-40E2-9C32-B128BF3E5A6C}" destId="{15658412-2850-4784-9EDD-AE0C6EF59489}" srcOrd="0" destOrd="0" presId="urn:microsoft.com/office/officeart/2024/3/layout/verticalVisualTextBlock1"/>
    <dgm:cxn modelId="{96DDA05A-D48B-41CF-B889-8D5D3D818D8C}" type="presParOf" srcId="{C8EBF54A-F410-40E2-9C32-B128BF3E5A6C}" destId="{302E1547-5F26-4BCA-BA1A-EFB6C4CF54A2}" srcOrd="1" destOrd="0" presId="urn:microsoft.com/office/officeart/2024/3/layout/verticalVisualTextBlock1"/>
    <dgm:cxn modelId="{9A2DBE0D-9F17-4230-8223-2A85CA265313}" type="presParOf" srcId="{C8EBF54A-F410-40E2-9C32-B128BF3E5A6C}" destId="{C2DD4263-3DF3-42D8-9228-C2268B3194DC}" srcOrd="2" destOrd="0" presId="urn:microsoft.com/office/officeart/2024/3/layout/verticalVisualTextBlock1"/>
    <dgm:cxn modelId="{BE6C0299-3478-47DB-8F61-4DE7DCDA8685}" type="presParOf" srcId="{FFB39F8B-3155-4B6E-9690-BBB70E3DDB20}" destId="{3434CC66-BC48-476B-B56F-8645AFC09769}" srcOrd="1" destOrd="0" presId="urn:microsoft.com/office/officeart/2024/3/layout/verticalVisualTextBlock1"/>
    <dgm:cxn modelId="{CF4B4AC5-D5A0-4EC4-9078-5CDD227C92D9}" type="presParOf" srcId="{FFB39F8B-3155-4B6E-9690-BBB70E3DDB20}" destId="{518D7B62-73D0-4906-914A-C0836076B567}" srcOrd="2" destOrd="0" presId="urn:microsoft.com/office/officeart/2024/3/layout/verticalVisualTextBlock1"/>
    <dgm:cxn modelId="{30614870-1B35-4E0D-8E69-473EC169CB78}" type="presParOf" srcId="{518D7B62-73D0-4906-914A-C0836076B567}" destId="{364EB59A-43B8-42E1-9B96-FCD43BE935A9}" srcOrd="0" destOrd="0" presId="urn:microsoft.com/office/officeart/2024/3/layout/verticalVisualTextBlock1"/>
    <dgm:cxn modelId="{6444C8F5-CDCA-432F-9A1E-615D57557414}" type="presParOf" srcId="{518D7B62-73D0-4906-914A-C0836076B567}" destId="{08CAC31D-2C86-49CB-8883-8FDDB7FC4B60}" srcOrd="1" destOrd="0" presId="urn:microsoft.com/office/officeart/2024/3/layout/verticalVisualTextBlock1"/>
    <dgm:cxn modelId="{108A1924-57C2-41C0-908A-53952218BBFB}" type="presParOf" srcId="{518D7B62-73D0-4906-914A-C0836076B567}" destId="{EFED8D83-7E52-4188-BF27-E8E6CE509327}" srcOrd="2" destOrd="0" presId="urn:microsoft.com/office/officeart/2024/3/layout/verticalVisualTextBlock1"/>
    <dgm:cxn modelId="{7E071CC4-759F-4E1C-9061-15622F99FCD9}" type="presParOf" srcId="{FFB39F8B-3155-4B6E-9690-BBB70E3DDB20}" destId="{328BEF1D-2BB0-4BD8-B265-4D58B32E8E14}" srcOrd="3" destOrd="0" presId="urn:microsoft.com/office/officeart/2024/3/layout/verticalVisualTextBlock1"/>
    <dgm:cxn modelId="{C3B2804B-6A46-4135-871D-820CF96CB8F3}" type="presParOf" srcId="{FFB39F8B-3155-4B6E-9690-BBB70E3DDB20}" destId="{AB61769B-1FE2-4AD5-8422-39AAAA471D37}" srcOrd="4" destOrd="0" presId="urn:microsoft.com/office/officeart/2024/3/layout/verticalVisualTextBlock1"/>
    <dgm:cxn modelId="{CBE46E8B-BAFE-41EA-AB49-2B8D411FC09A}" type="presParOf" srcId="{AB61769B-1FE2-4AD5-8422-39AAAA471D37}" destId="{D3D05454-4C1F-4AA3-8A14-8BBCC0B2B4FF}" srcOrd="0" destOrd="0" presId="urn:microsoft.com/office/officeart/2024/3/layout/verticalVisualTextBlock1"/>
    <dgm:cxn modelId="{F1C2045C-AD82-445E-BB22-E568ECF94CB2}" type="presParOf" srcId="{AB61769B-1FE2-4AD5-8422-39AAAA471D37}" destId="{9634BB84-3BAD-4E4F-9599-F21C10496BF5}" srcOrd="1" destOrd="0" presId="urn:microsoft.com/office/officeart/2024/3/layout/verticalVisualTextBlock1"/>
    <dgm:cxn modelId="{EDDF26A6-F092-4962-9A7C-101325FBA418}" type="presParOf" srcId="{AB61769B-1FE2-4AD5-8422-39AAAA471D37}" destId="{1CC6721B-B719-4398-9E61-6DF48DD7EF7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855AE-D3C4-4635-812E-4D8380FB7D09}"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1C4B04CB-3EE7-4603-982B-1136D0F8B8AD}">
      <dgm:prSet/>
      <dgm:spPr/>
      <dgm:t>
        <a:bodyPr/>
        <a:lstStyle/>
        <a:p>
          <a:pPr>
            <a:lnSpc>
              <a:spcPct val="100000"/>
            </a:lnSpc>
            <a:defRPr b="1"/>
          </a:pPr>
          <a:r>
            <a:rPr lang="es-CL"/>
            <a:t>Importancia del Seguro de Carga</a:t>
          </a:r>
        </a:p>
      </dgm:t>
    </dgm:pt>
    <dgm:pt modelId="{AABD9B2E-4845-4924-84F3-22767152C9F9}" type="parTrans" cxnId="{34C70151-9521-4FA5-A7EA-DBA1A0FE956F}">
      <dgm:prSet/>
      <dgm:spPr/>
      <dgm:t>
        <a:bodyPr/>
        <a:lstStyle/>
        <a:p>
          <a:endParaRPr lang="es-CL"/>
        </a:p>
      </dgm:t>
    </dgm:pt>
    <dgm:pt modelId="{BEE601DD-EC0E-43C5-9D3D-F400407C412E}" type="sibTrans" cxnId="{34C70151-9521-4FA5-A7EA-DBA1A0FE956F}">
      <dgm:prSet/>
      <dgm:spPr/>
      <dgm:t>
        <a:bodyPr/>
        <a:lstStyle/>
        <a:p>
          <a:pPr>
            <a:lnSpc>
              <a:spcPct val="100000"/>
            </a:lnSpc>
            <a:defRPr b="1"/>
          </a:pPr>
          <a:endParaRPr lang="es-CL"/>
        </a:p>
      </dgm:t>
    </dgm:pt>
    <dgm:pt modelId="{5DF9469E-FE5B-4143-82C3-19455E57189F}">
      <dgm:prSet/>
      <dgm:spPr/>
      <dgm:t>
        <a:bodyPr/>
        <a:lstStyle/>
        <a:p>
          <a:pPr>
            <a:lnSpc>
              <a:spcPct val="100000"/>
            </a:lnSpc>
          </a:pPr>
          <a:r>
            <a:rPr lang="es-CL"/>
            <a:t>Asegurar la carga es esencial para protegerse contra pérdidas financieras durante el transporte internacional.</a:t>
          </a:r>
        </a:p>
      </dgm:t>
    </dgm:pt>
    <dgm:pt modelId="{9FE7A044-4065-4D83-AB78-C6EA26DBFA3E}" type="parTrans" cxnId="{C79102EE-FC38-4FB8-910D-B39354535609}">
      <dgm:prSet/>
      <dgm:spPr/>
      <dgm:t>
        <a:bodyPr/>
        <a:lstStyle/>
        <a:p>
          <a:endParaRPr lang="es-CL"/>
        </a:p>
      </dgm:t>
    </dgm:pt>
    <dgm:pt modelId="{1C5F0503-BE87-4726-8954-26E48B1FFDF3}" type="sibTrans" cxnId="{C79102EE-FC38-4FB8-910D-B39354535609}">
      <dgm:prSet/>
      <dgm:spPr/>
      <dgm:t>
        <a:bodyPr/>
        <a:lstStyle/>
        <a:p>
          <a:endParaRPr lang="es-CL"/>
        </a:p>
      </dgm:t>
    </dgm:pt>
    <dgm:pt modelId="{F14977EB-7648-4182-8454-CCF2A5C938CC}">
      <dgm:prSet/>
      <dgm:spPr/>
      <dgm:t>
        <a:bodyPr/>
        <a:lstStyle/>
        <a:p>
          <a:pPr>
            <a:lnSpc>
              <a:spcPct val="100000"/>
            </a:lnSpc>
            <a:defRPr b="1"/>
          </a:pPr>
          <a:r>
            <a:rPr lang="es-CL"/>
            <a:t>Tipos de Seguros de Carga</a:t>
          </a:r>
        </a:p>
      </dgm:t>
    </dgm:pt>
    <dgm:pt modelId="{5E44E2EB-DF33-47DD-9C9F-091544E88847}" type="parTrans" cxnId="{1BEDDF9A-B870-46BB-BB33-AFCFD5C179B8}">
      <dgm:prSet/>
      <dgm:spPr/>
      <dgm:t>
        <a:bodyPr/>
        <a:lstStyle/>
        <a:p>
          <a:endParaRPr lang="es-CL"/>
        </a:p>
      </dgm:t>
    </dgm:pt>
    <dgm:pt modelId="{DCCAD663-F782-4C94-8FED-2A643A1DF1A8}" type="sibTrans" cxnId="{1BEDDF9A-B870-46BB-BB33-AFCFD5C179B8}">
      <dgm:prSet/>
      <dgm:spPr/>
      <dgm:t>
        <a:bodyPr/>
        <a:lstStyle/>
        <a:p>
          <a:pPr>
            <a:lnSpc>
              <a:spcPct val="100000"/>
            </a:lnSpc>
            <a:defRPr b="1"/>
          </a:pPr>
          <a:endParaRPr lang="es-CL"/>
        </a:p>
      </dgm:t>
    </dgm:pt>
    <dgm:pt modelId="{5AF37D66-7CFE-4735-91FE-F1AA26257A3C}">
      <dgm:prSet/>
      <dgm:spPr/>
      <dgm:t>
        <a:bodyPr/>
        <a:lstStyle/>
        <a:p>
          <a:pPr>
            <a:lnSpc>
              <a:spcPct val="100000"/>
            </a:lnSpc>
          </a:pPr>
          <a:r>
            <a:rPr lang="es-CL"/>
            <a:t>Existen varios tipos de seguros de carga, cada uno diseñado para cubrir diferentes riesgos asociados al transporte.</a:t>
          </a:r>
        </a:p>
      </dgm:t>
    </dgm:pt>
    <dgm:pt modelId="{99C1E49C-4847-4695-9A03-6B34E6BD854B}" type="parTrans" cxnId="{44F105DE-502D-4D93-9B46-A4672B5DCBA2}">
      <dgm:prSet/>
      <dgm:spPr/>
      <dgm:t>
        <a:bodyPr/>
        <a:lstStyle/>
        <a:p>
          <a:endParaRPr lang="es-CL"/>
        </a:p>
      </dgm:t>
    </dgm:pt>
    <dgm:pt modelId="{07D0AECF-D25D-4F6D-9467-A17405FA43CC}" type="sibTrans" cxnId="{44F105DE-502D-4D93-9B46-A4672B5DCBA2}">
      <dgm:prSet/>
      <dgm:spPr/>
      <dgm:t>
        <a:bodyPr/>
        <a:lstStyle/>
        <a:p>
          <a:endParaRPr lang="es-CL"/>
        </a:p>
      </dgm:t>
    </dgm:pt>
    <dgm:pt modelId="{96EDF033-ED9C-41FF-A3E2-F6DFDB2F521D}">
      <dgm:prSet/>
      <dgm:spPr/>
      <dgm:t>
        <a:bodyPr/>
        <a:lstStyle/>
        <a:p>
          <a:pPr>
            <a:lnSpc>
              <a:spcPct val="100000"/>
            </a:lnSpc>
            <a:defRPr b="1"/>
          </a:pPr>
          <a:r>
            <a:rPr lang="es-CL"/>
            <a:t>Estrategias de Gestión de Riesgos</a:t>
          </a:r>
        </a:p>
      </dgm:t>
    </dgm:pt>
    <dgm:pt modelId="{60AAD73C-C797-48C4-8D7A-CF1677B59034}" type="parTrans" cxnId="{9E7621D4-C7BD-4C7A-9CF4-8DA6C9CE7F1F}">
      <dgm:prSet/>
      <dgm:spPr/>
      <dgm:t>
        <a:bodyPr/>
        <a:lstStyle/>
        <a:p>
          <a:endParaRPr lang="es-CL"/>
        </a:p>
      </dgm:t>
    </dgm:pt>
    <dgm:pt modelId="{07CB4555-3BFA-4A98-B124-3A9A95ED9C3A}" type="sibTrans" cxnId="{9E7621D4-C7BD-4C7A-9CF4-8DA6C9CE7F1F}">
      <dgm:prSet/>
      <dgm:spPr/>
      <dgm:t>
        <a:bodyPr/>
        <a:lstStyle/>
        <a:p>
          <a:endParaRPr lang="es-CL"/>
        </a:p>
      </dgm:t>
    </dgm:pt>
    <dgm:pt modelId="{80454308-991C-4153-92F0-7D0200D9E960}">
      <dgm:prSet/>
      <dgm:spPr/>
      <dgm:t>
        <a:bodyPr/>
        <a:lstStyle/>
        <a:p>
          <a:pPr>
            <a:lnSpc>
              <a:spcPct val="100000"/>
            </a:lnSpc>
          </a:pPr>
          <a:r>
            <a:rPr lang="es-CL"/>
            <a:t>Implementar estrategias adecuadas puede ayudar a mitigar los riesgos asociados al transporte de mercancías internacionalmente.</a:t>
          </a:r>
        </a:p>
      </dgm:t>
    </dgm:pt>
    <dgm:pt modelId="{E4F9BFCD-68A6-4075-AD5C-3900115325B5}" type="parTrans" cxnId="{73A582A1-14DC-46BA-810C-0AD05ACE6470}">
      <dgm:prSet/>
      <dgm:spPr/>
      <dgm:t>
        <a:bodyPr/>
        <a:lstStyle/>
        <a:p>
          <a:endParaRPr lang="es-CL"/>
        </a:p>
      </dgm:t>
    </dgm:pt>
    <dgm:pt modelId="{2D3EAEAB-976E-4699-94DE-DD9736E92D3F}" type="sibTrans" cxnId="{73A582A1-14DC-46BA-810C-0AD05ACE6470}">
      <dgm:prSet/>
      <dgm:spPr/>
      <dgm:t>
        <a:bodyPr/>
        <a:lstStyle/>
        <a:p>
          <a:endParaRPr lang="es-CL"/>
        </a:p>
      </dgm:t>
    </dgm:pt>
    <dgm:pt modelId="{358E7440-6E8F-4B4A-8739-A3A5A88778DC}" type="pres">
      <dgm:prSet presAssocID="{413855AE-D3C4-4635-812E-4D8380FB7D09}" presName="Root" presStyleCnt="0">
        <dgm:presLayoutVars>
          <dgm:dir/>
          <dgm:resizeHandles val="exact"/>
        </dgm:presLayoutVars>
      </dgm:prSet>
      <dgm:spPr/>
    </dgm:pt>
    <dgm:pt modelId="{E4178BFC-F8E0-4CDB-9901-A2FBCAA6F385}" type="pres">
      <dgm:prSet presAssocID="{1C4B04CB-3EE7-4603-982B-1136D0F8B8AD}" presName="Composite" presStyleCnt="0"/>
      <dgm:spPr/>
    </dgm:pt>
    <dgm:pt modelId="{BA66C94A-D857-4686-96A8-6E65A44FADD6}" type="pres">
      <dgm:prSet presAssocID="{1C4B04CB-3EE7-4603-982B-1136D0F8B8A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090" r="18161" b="2"/>
          <a:stretch/>
        </a:blipFill>
      </dgm:spPr>
      <dgm:extLst>
        <a:ext uri="{E40237B7-FDA0-4F09-8148-C483321AD2D9}">
          <dgm14:cNvPr xmlns:dgm14="http://schemas.microsoft.com/office/drawing/2010/diagram" id="0" name="" descr="https://lh4.googleusercontent.com/-7i_mFr6G7yg/VJbXmTPcyJI/AAAAAAAABP4/pbkgGwPxH08/w400-h164-no/men%2Bhand%2Btouch%2Bbanner.jpg"/>
        </a:ext>
      </dgm:extLst>
    </dgm:pt>
    <dgm:pt modelId="{BBD113B4-0AC3-4291-AD03-EC505DD1C62F}" type="pres">
      <dgm:prSet presAssocID="{1C4B04CB-3EE7-4603-982B-1136D0F8B8AD}" presName="Subtitle" presStyleLbl="revTx" presStyleIdx="0" presStyleCnt="6">
        <dgm:presLayoutVars>
          <dgm:chMax val="0"/>
          <dgm:bulletEnabled/>
        </dgm:presLayoutVars>
      </dgm:prSet>
      <dgm:spPr/>
    </dgm:pt>
    <dgm:pt modelId="{690DAB72-8353-42FC-A152-8EDD01E41770}" type="pres">
      <dgm:prSet presAssocID="{1C4B04CB-3EE7-4603-982B-1136D0F8B8AD}" presName="Description" presStyleLbl="revTx" presStyleIdx="1" presStyleCnt="6">
        <dgm:presLayoutVars>
          <dgm:bulletEnabled/>
        </dgm:presLayoutVars>
      </dgm:prSet>
      <dgm:spPr/>
    </dgm:pt>
    <dgm:pt modelId="{B994C998-5E6D-4298-A3EA-CC84756D7E8C}" type="pres">
      <dgm:prSet presAssocID="{BEE601DD-EC0E-43C5-9D3D-F400407C412E}" presName="sibTrans" presStyleLbl="sibTrans2D1" presStyleIdx="0" presStyleCnt="0"/>
      <dgm:spPr/>
    </dgm:pt>
    <dgm:pt modelId="{BDE99DFB-F2A8-4159-91BB-B1EBF875FF16}" type="pres">
      <dgm:prSet presAssocID="{F14977EB-7648-4182-8454-CCF2A5C938CC}" presName="Composite" presStyleCnt="0"/>
      <dgm:spPr/>
    </dgm:pt>
    <dgm:pt modelId="{E13BEC2A-C14C-46CA-9C03-A7EBD3A3ED4E}" type="pres">
      <dgm:prSet presAssocID="{F14977EB-7648-4182-8454-CCF2A5C938C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679" r="20572" b="2"/>
          <a:stretch/>
        </a:blipFill>
      </dgm:spPr>
      <dgm:extLst>
        <a:ext uri="{E40237B7-FDA0-4F09-8148-C483321AD2D9}">
          <dgm14:cNvPr xmlns:dgm14="http://schemas.microsoft.com/office/drawing/2010/diagram" id="0" name="" descr="Formulario de reclamación de seguro de vida en la mesa"/>
        </a:ext>
      </dgm:extLst>
    </dgm:pt>
    <dgm:pt modelId="{01F264EF-2D30-4B51-B9CA-EE9AE2FDE6FB}" type="pres">
      <dgm:prSet presAssocID="{F14977EB-7648-4182-8454-CCF2A5C938CC}" presName="Subtitle" presStyleLbl="revTx" presStyleIdx="2" presStyleCnt="6">
        <dgm:presLayoutVars>
          <dgm:chMax val="0"/>
          <dgm:bulletEnabled/>
        </dgm:presLayoutVars>
      </dgm:prSet>
      <dgm:spPr/>
    </dgm:pt>
    <dgm:pt modelId="{AD83A665-41B4-47A7-B46C-436674D2EE3C}" type="pres">
      <dgm:prSet presAssocID="{F14977EB-7648-4182-8454-CCF2A5C938CC}" presName="Description" presStyleLbl="revTx" presStyleIdx="3" presStyleCnt="6">
        <dgm:presLayoutVars>
          <dgm:bulletEnabled/>
        </dgm:presLayoutVars>
      </dgm:prSet>
      <dgm:spPr/>
    </dgm:pt>
    <dgm:pt modelId="{4100AA4D-3856-409A-A550-AD79526F00E5}" type="pres">
      <dgm:prSet presAssocID="{DCCAD663-F782-4C94-8FED-2A643A1DF1A8}" presName="sibTrans" presStyleLbl="sibTrans2D1" presStyleIdx="0" presStyleCnt="0"/>
      <dgm:spPr/>
    </dgm:pt>
    <dgm:pt modelId="{01D09E25-3819-419E-89F8-9CF1D2F282FD}" type="pres">
      <dgm:prSet presAssocID="{96EDF033-ED9C-41FF-A3E2-F6DFDB2F521D}" presName="Composite" presStyleCnt="0"/>
      <dgm:spPr/>
    </dgm:pt>
    <dgm:pt modelId="{59F261DF-0E73-495A-A29A-736291B649E4}" type="pres">
      <dgm:prSet presAssocID="{96EDF033-ED9C-41FF-A3E2-F6DFDB2F521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8" b="-8"/>
          <a:stretch/>
        </a:blipFill>
      </dgm:spPr>
      <dgm:extLst>
        <a:ext uri="{E40237B7-FDA0-4F09-8148-C483321AD2D9}">
          <dgm14:cNvPr xmlns:dgm14="http://schemas.microsoft.com/office/drawing/2010/diagram" id="0" name="" descr="Logística: Empresario dibujando el proceso logístico en la pizarra"/>
        </a:ext>
      </dgm:extLst>
    </dgm:pt>
    <dgm:pt modelId="{D77C0164-D61B-4978-AA9B-F0F3A1D7AFD6}" type="pres">
      <dgm:prSet presAssocID="{96EDF033-ED9C-41FF-A3E2-F6DFDB2F521D}" presName="Subtitle" presStyleLbl="revTx" presStyleIdx="4" presStyleCnt="6">
        <dgm:presLayoutVars>
          <dgm:chMax val="0"/>
          <dgm:bulletEnabled/>
        </dgm:presLayoutVars>
      </dgm:prSet>
      <dgm:spPr/>
    </dgm:pt>
    <dgm:pt modelId="{AEB196DA-6553-4C45-A7E1-51448AFD8D8B}" type="pres">
      <dgm:prSet presAssocID="{96EDF033-ED9C-41FF-A3E2-F6DFDB2F521D}" presName="Description" presStyleLbl="revTx" presStyleIdx="5" presStyleCnt="6">
        <dgm:presLayoutVars>
          <dgm:bulletEnabled/>
        </dgm:presLayoutVars>
      </dgm:prSet>
      <dgm:spPr/>
    </dgm:pt>
  </dgm:ptLst>
  <dgm:cxnLst>
    <dgm:cxn modelId="{1AF72004-0969-4BEF-9E5D-93AA9ED3ADB0}" type="presOf" srcId="{5DF9469E-FE5B-4143-82C3-19455E57189F}" destId="{690DAB72-8353-42FC-A152-8EDD01E41770}" srcOrd="0" destOrd="0" presId="urn:microsoft.com/office/officeart/2024/3/layout/verticalVisualTextBlock1"/>
    <dgm:cxn modelId="{C5789911-F4AF-4165-ABD0-6ADB5E344970}" type="presOf" srcId="{5AF37D66-7CFE-4735-91FE-F1AA26257A3C}" destId="{AD83A665-41B4-47A7-B46C-436674D2EE3C}" srcOrd="0" destOrd="0" presId="urn:microsoft.com/office/officeart/2024/3/layout/verticalVisualTextBlock1"/>
    <dgm:cxn modelId="{B5B45325-6B96-4110-A121-80B122028F34}" type="presOf" srcId="{96EDF033-ED9C-41FF-A3E2-F6DFDB2F521D}" destId="{D77C0164-D61B-4978-AA9B-F0F3A1D7AFD6}" srcOrd="0" destOrd="0" presId="urn:microsoft.com/office/officeart/2024/3/layout/verticalVisualTextBlock1"/>
    <dgm:cxn modelId="{8A8CB72C-FFC9-4B97-ABFF-E99C7789B16B}" type="presOf" srcId="{DCCAD663-F782-4C94-8FED-2A643A1DF1A8}" destId="{4100AA4D-3856-409A-A550-AD79526F00E5}" srcOrd="0" destOrd="0" presId="urn:microsoft.com/office/officeart/2024/3/layout/verticalVisualTextBlock1"/>
    <dgm:cxn modelId="{0C385244-90A0-4D6E-B277-CB010D59C2D5}" type="presOf" srcId="{F14977EB-7648-4182-8454-CCF2A5C938CC}" destId="{01F264EF-2D30-4B51-B9CA-EE9AE2FDE6FB}" srcOrd="0" destOrd="0" presId="urn:microsoft.com/office/officeart/2024/3/layout/verticalVisualTextBlock1"/>
    <dgm:cxn modelId="{34C70151-9521-4FA5-A7EA-DBA1A0FE956F}" srcId="{413855AE-D3C4-4635-812E-4D8380FB7D09}" destId="{1C4B04CB-3EE7-4603-982B-1136D0F8B8AD}" srcOrd="0" destOrd="0" parTransId="{AABD9B2E-4845-4924-84F3-22767152C9F9}" sibTransId="{BEE601DD-EC0E-43C5-9D3D-F400407C412E}"/>
    <dgm:cxn modelId="{AA43698B-34E0-4E8D-AB83-44F2C1A8FD1B}" type="presOf" srcId="{BEE601DD-EC0E-43C5-9D3D-F400407C412E}" destId="{B994C998-5E6D-4298-A3EA-CC84756D7E8C}" srcOrd="0" destOrd="0" presId="urn:microsoft.com/office/officeart/2024/3/layout/verticalVisualTextBlock1"/>
    <dgm:cxn modelId="{BC5E5593-D636-40C3-948B-41046ED8ACDE}" type="presOf" srcId="{413855AE-D3C4-4635-812E-4D8380FB7D09}" destId="{358E7440-6E8F-4B4A-8739-A3A5A88778DC}" srcOrd="0" destOrd="0" presId="urn:microsoft.com/office/officeart/2024/3/layout/verticalVisualTextBlock1"/>
    <dgm:cxn modelId="{1BEDDF9A-B870-46BB-BB33-AFCFD5C179B8}" srcId="{413855AE-D3C4-4635-812E-4D8380FB7D09}" destId="{F14977EB-7648-4182-8454-CCF2A5C938CC}" srcOrd="1" destOrd="0" parTransId="{5E44E2EB-DF33-47DD-9C9F-091544E88847}" sibTransId="{DCCAD663-F782-4C94-8FED-2A643A1DF1A8}"/>
    <dgm:cxn modelId="{73A582A1-14DC-46BA-810C-0AD05ACE6470}" srcId="{96EDF033-ED9C-41FF-A3E2-F6DFDB2F521D}" destId="{80454308-991C-4153-92F0-7D0200D9E960}" srcOrd="0" destOrd="0" parTransId="{E4F9BFCD-68A6-4075-AD5C-3900115325B5}" sibTransId="{2D3EAEAB-976E-4699-94DE-DD9736E92D3F}"/>
    <dgm:cxn modelId="{7813AFB8-BE6D-4EBD-ADA5-48D040BF3042}" type="presOf" srcId="{1C4B04CB-3EE7-4603-982B-1136D0F8B8AD}" destId="{BBD113B4-0AC3-4291-AD03-EC505DD1C62F}" srcOrd="0" destOrd="0" presId="urn:microsoft.com/office/officeart/2024/3/layout/verticalVisualTextBlock1"/>
    <dgm:cxn modelId="{1FBDC5CC-3166-4E04-8F4E-81FAEA472F95}" type="presOf" srcId="{80454308-991C-4153-92F0-7D0200D9E960}" destId="{AEB196DA-6553-4C45-A7E1-51448AFD8D8B}" srcOrd="0" destOrd="0" presId="urn:microsoft.com/office/officeart/2024/3/layout/verticalVisualTextBlock1"/>
    <dgm:cxn modelId="{9E7621D4-C7BD-4C7A-9CF4-8DA6C9CE7F1F}" srcId="{413855AE-D3C4-4635-812E-4D8380FB7D09}" destId="{96EDF033-ED9C-41FF-A3E2-F6DFDB2F521D}" srcOrd="2" destOrd="0" parTransId="{60AAD73C-C797-48C4-8D7A-CF1677B59034}" sibTransId="{07CB4555-3BFA-4A98-B124-3A9A95ED9C3A}"/>
    <dgm:cxn modelId="{44F105DE-502D-4D93-9B46-A4672B5DCBA2}" srcId="{F14977EB-7648-4182-8454-CCF2A5C938CC}" destId="{5AF37D66-7CFE-4735-91FE-F1AA26257A3C}" srcOrd="0" destOrd="0" parTransId="{99C1E49C-4847-4695-9A03-6B34E6BD854B}" sibTransId="{07D0AECF-D25D-4F6D-9467-A17405FA43CC}"/>
    <dgm:cxn modelId="{C79102EE-FC38-4FB8-910D-B39354535609}" srcId="{1C4B04CB-3EE7-4603-982B-1136D0F8B8AD}" destId="{5DF9469E-FE5B-4143-82C3-19455E57189F}" srcOrd="0" destOrd="0" parTransId="{9FE7A044-4065-4D83-AB78-C6EA26DBFA3E}" sibTransId="{1C5F0503-BE87-4726-8954-26E48B1FFDF3}"/>
    <dgm:cxn modelId="{53E2B388-1074-47D1-B0F5-56513D21B949}" type="presParOf" srcId="{358E7440-6E8F-4B4A-8739-A3A5A88778DC}" destId="{E4178BFC-F8E0-4CDB-9901-A2FBCAA6F385}" srcOrd="0" destOrd="0" presId="urn:microsoft.com/office/officeart/2024/3/layout/verticalVisualTextBlock1"/>
    <dgm:cxn modelId="{1C442ACB-5D32-4E9D-A996-BAC6F63D8662}" type="presParOf" srcId="{E4178BFC-F8E0-4CDB-9901-A2FBCAA6F385}" destId="{BA66C94A-D857-4686-96A8-6E65A44FADD6}" srcOrd="0" destOrd="0" presId="urn:microsoft.com/office/officeart/2024/3/layout/verticalVisualTextBlock1"/>
    <dgm:cxn modelId="{B0AFB359-BB76-48E7-AF77-119BA43BE154}" type="presParOf" srcId="{E4178BFC-F8E0-4CDB-9901-A2FBCAA6F385}" destId="{BBD113B4-0AC3-4291-AD03-EC505DD1C62F}" srcOrd="1" destOrd="0" presId="urn:microsoft.com/office/officeart/2024/3/layout/verticalVisualTextBlock1"/>
    <dgm:cxn modelId="{46045ADE-6B58-4D0B-B113-43ABD07D6DB3}" type="presParOf" srcId="{E4178BFC-F8E0-4CDB-9901-A2FBCAA6F385}" destId="{690DAB72-8353-42FC-A152-8EDD01E41770}" srcOrd="2" destOrd="0" presId="urn:microsoft.com/office/officeart/2024/3/layout/verticalVisualTextBlock1"/>
    <dgm:cxn modelId="{80DCF484-FF5D-4B51-BAA2-FC9FD9504E07}" type="presParOf" srcId="{358E7440-6E8F-4B4A-8739-A3A5A88778DC}" destId="{B994C998-5E6D-4298-A3EA-CC84756D7E8C}" srcOrd="1" destOrd="0" presId="urn:microsoft.com/office/officeart/2024/3/layout/verticalVisualTextBlock1"/>
    <dgm:cxn modelId="{F337D011-9F60-4B1D-BC27-88846EC1652A}" type="presParOf" srcId="{358E7440-6E8F-4B4A-8739-A3A5A88778DC}" destId="{BDE99DFB-F2A8-4159-91BB-B1EBF875FF16}" srcOrd="2" destOrd="0" presId="urn:microsoft.com/office/officeart/2024/3/layout/verticalVisualTextBlock1"/>
    <dgm:cxn modelId="{A4573760-DC1D-4A99-B67F-E6B6004E109F}" type="presParOf" srcId="{BDE99DFB-F2A8-4159-91BB-B1EBF875FF16}" destId="{E13BEC2A-C14C-46CA-9C03-A7EBD3A3ED4E}" srcOrd="0" destOrd="0" presId="urn:microsoft.com/office/officeart/2024/3/layout/verticalVisualTextBlock1"/>
    <dgm:cxn modelId="{CB80248B-9099-4F5C-BFF8-4C52838AA6BF}" type="presParOf" srcId="{BDE99DFB-F2A8-4159-91BB-B1EBF875FF16}" destId="{01F264EF-2D30-4B51-B9CA-EE9AE2FDE6FB}" srcOrd="1" destOrd="0" presId="urn:microsoft.com/office/officeart/2024/3/layout/verticalVisualTextBlock1"/>
    <dgm:cxn modelId="{4CA7EEE8-5433-4C39-A423-F59C38D8E936}" type="presParOf" srcId="{BDE99DFB-F2A8-4159-91BB-B1EBF875FF16}" destId="{AD83A665-41B4-47A7-B46C-436674D2EE3C}" srcOrd="2" destOrd="0" presId="urn:microsoft.com/office/officeart/2024/3/layout/verticalVisualTextBlock1"/>
    <dgm:cxn modelId="{C772B2A6-BB0E-48C9-AD77-499A13958105}" type="presParOf" srcId="{358E7440-6E8F-4B4A-8739-A3A5A88778DC}" destId="{4100AA4D-3856-409A-A550-AD79526F00E5}" srcOrd="3" destOrd="0" presId="urn:microsoft.com/office/officeart/2024/3/layout/verticalVisualTextBlock1"/>
    <dgm:cxn modelId="{4F2005B0-7FD9-4D0C-93BD-4557EB8AAA6B}" type="presParOf" srcId="{358E7440-6E8F-4B4A-8739-A3A5A88778DC}" destId="{01D09E25-3819-419E-89F8-9CF1D2F282FD}" srcOrd="4" destOrd="0" presId="urn:microsoft.com/office/officeart/2024/3/layout/verticalVisualTextBlock1"/>
    <dgm:cxn modelId="{17B2E1C4-5FFC-4430-AB79-9D5CBDDB9E75}" type="presParOf" srcId="{01D09E25-3819-419E-89F8-9CF1D2F282FD}" destId="{59F261DF-0E73-495A-A29A-736291B649E4}" srcOrd="0" destOrd="0" presId="urn:microsoft.com/office/officeart/2024/3/layout/verticalVisualTextBlock1"/>
    <dgm:cxn modelId="{AFA3F2B7-2746-4662-84C2-5356048632EB}" type="presParOf" srcId="{01D09E25-3819-419E-89F8-9CF1D2F282FD}" destId="{D77C0164-D61B-4978-AA9B-F0F3A1D7AFD6}" srcOrd="1" destOrd="0" presId="urn:microsoft.com/office/officeart/2024/3/layout/verticalVisualTextBlock1"/>
    <dgm:cxn modelId="{C4008F65-A34B-4A81-9BA6-35577A785C42}" type="presParOf" srcId="{01D09E25-3819-419E-89F8-9CF1D2F282FD}" destId="{AEB196DA-6553-4C45-A7E1-51448AFD8D8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C1AFDB-1F7D-4E18-9E41-F3F9A4FC7FCF}"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F45D0339-5E68-42C6-978C-15868AADD654}">
      <dgm:prSet/>
      <dgm:spPr/>
      <dgm:t>
        <a:bodyPr/>
        <a:lstStyle/>
        <a:p>
          <a:pPr>
            <a:lnSpc>
              <a:spcPct val="100000"/>
            </a:lnSpc>
            <a:defRPr b="1"/>
          </a:pPr>
          <a:r>
            <a:rPr lang="es-CL"/>
            <a:t>Importancia de la Recepción</a:t>
          </a:r>
        </a:p>
      </dgm:t>
    </dgm:pt>
    <dgm:pt modelId="{E80D4703-5E47-4134-AC7A-AC4FB411D2E7}" type="parTrans" cxnId="{E3E69A1A-885E-4349-8815-CA9BC8598013}">
      <dgm:prSet/>
      <dgm:spPr/>
      <dgm:t>
        <a:bodyPr/>
        <a:lstStyle/>
        <a:p>
          <a:endParaRPr lang="es-CL"/>
        </a:p>
      </dgm:t>
    </dgm:pt>
    <dgm:pt modelId="{39182502-4E01-4EE8-886B-995D7BB690FE}" type="sibTrans" cxnId="{E3E69A1A-885E-4349-8815-CA9BC8598013}">
      <dgm:prSet/>
      <dgm:spPr/>
      <dgm:t>
        <a:bodyPr/>
        <a:lstStyle/>
        <a:p>
          <a:pPr>
            <a:lnSpc>
              <a:spcPct val="100000"/>
            </a:lnSpc>
            <a:defRPr b="1"/>
          </a:pPr>
          <a:endParaRPr lang="es-CL"/>
        </a:p>
      </dgm:t>
    </dgm:pt>
    <dgm:pt modelId="{C4D39B91-BCD8-4326-99E1-6767936956B2}">
      <dgm:prSet/>
      <dgm:spPr/>
      <dgm:t>
        <a:bodyPr/>
        <a:lstStyle/>
        <a:p>
          <a:pPr>
            <a:lnSpc>
              <a:spcPct val="100000"/>
            </a:lnSpc>
          </a:pPr>
          <a:r>
            <a:rPr lang="es-CL"/>
            <a:t>La recepción de mercancías es crucial para garantizar el flujo eficiente de productos y evitar problemas en la cadena de suministro.</a:t>
          </a:r>
        </a:p>
      </dgm:t>
    </dgm:pt>
    <dgm:pt modelId="{2D1E3249-DDC8-4A46-8DAC-3BF2CB92BD2E}" type="parTrans" cxnId="{75CD19F8-CFF9-46B1-9F66-69E571DBFB08}">
      <dgm:prSet/>
      <dgm:spPr/>
      <dgm:t>
        <a:bodyPr/>
        <a:lstStyle/>
        <a:p>
          <a:endParaRPr lang="es-CL"/>
        </a:p>
      </dgm:t>
    </dgm:pt>
    <dgm:pt modelId="{83685087-C844-4379-AC34-621AF4640F6E}" type="sibTrans" cxnId="{75CD19F8-CFF9-46B1-9F66-69E571DBFB08}">
      <dgm:prSet/>
      <dgm:spPr/>
      <dgm:t>
        <a:bodyPr/>
        <a:lstStyle/>
        <a:p>
          <a:endParaRPr lang="es-CL"/>
        </a:p>
      </dgm:t>
    </dgm:pt>
    <dgm:pt modelId="{D4208495-C32F-48EF-83CD-5F0505D27C52}">
      <dgm:prSet/>
      <dgm:spPr/>
      <dgm:t>
        <a:bodyPr/>
        <a:lstStyle/>
        <a:p>
          <a:pPr>
            <a:lnSpc>
              <a:spcPct val="100000"/>
            </a:lnSpc>
            <a:defRPr b="1"/>
          </a:pPr>
          <a:r>
            <a:rPr lang="es-CL"/>
            <a:t>Procedimientos de Recepción</a:t>
          </a:r>
        </a:p>
      </dgm:t>
    </dgm:pt>
    <dgm:pt modelId="{EC39B0F9-DEED-489C-ABDD-2B4319D5733E}" type="parTrans" cxnId="{7C4AEEC7-7ED2-4D85-A7D1-CC384234D498}">
      <dgm:prSet/>
      <dgm:spPr/>
      <dgm:t>
        <a:bodyPr/>
        <a:lstStyle/>
        <a:p>
          <a:endParaRPr lang="es-CL"/>
        </a:p>
      </dgm:t>
    </dgm:pt>
    <dgm:pt modelId="{5C28AB91-2C86-48AF-A4CA-D1322EFE5334}" type="sibTrans" cxnId="{7C4AEEC7-7ED2-4D85-A7D1-CC384234D498}">
      <dgm:prSet/>
      <dgm:spPr/>
      <dgm:t>
        <a:bodyPr/>
        <a:lstStyle/>
        <a:p>
          <a:pPr>
            <a:lnSpc>
              <a:spcPct val="100000"/>
            </a:lnSpc>
            <a:defRPr b="1"/>
          </a:pPr>
          <a:endParaRPr lang="es-CL"/>
        </a:p>
      </dgm:t>
    </dgm:pt>
    <dgm:pt modelId="{1A2B8D6F-C1F1-4B3A-BCF5-48EC026E8F77}">
      <dgm:prSet/>
      <dgm:spPr/>
      <dgm:t>
        <a:bodyPr/>
        <a:lstStyle/>
        <a:p>
          <a:pPr>
            <a:lnSpc>
              <a:spcPct val="100000"/>
            </a:lnSpc>
          </a:pPr>
          <a:r>
            <a:rPr lang="es-CL"/>
            <a:t>Es necesario seguir procedimientos claros para revisar la calidad, cantidad y documentación de las mercancías recibidas.</a:t>
          </a:r>
        </a:p>
      </dgm:t>
    </dgm:pt>
    <dgm:pt modelId="{0D4F862C-0E50-43EC-977E-5D32A34E672D}" type="parTrans" cxnId="{7FE62862-26DB-41F3-8AE9-044C2494E502}">
      <dgm:prSet/>
      <dgm:spPr/>
      <dgm:t>
        <a:bodyPr/>
        <a:lstStyle/>
        <a:p>
          <a:endParaRPr lang="es-CL"/>
        </a:p>
      </dgm:t>
    </dgm:pt>
    <dgm:pt modelId="{D8057AB7-8D83-405A-8F85-0E9E8BF2E95B}" type="sibTrans" cxnId="{7FE62862-26DB-41F3-8AE9-044C2494E502}">
      <dgm:prSet/>
      <dgm:spPr/>
      <dgm:t>
        <a:bodyPr/>
        <a:lstStyle/>
        <a:p>
          <a:endParaRPr lang="es-CL"/>
        </a:p>
      </dgm:t>
    </dgm:pt>
    <dgm:pt modelId="{4B99B0A9-D203-4E3E-852E-61E0D8695282}">
      <dgm:prSet/>
      <dgm:spPr/>
      <dgm:t>
        <a:bodyPr/>
        <a:lstStyle/>
        <a:p>
          <a:pPr>
            <a:lnSpc>
              <a:spcPct val="100000"/>
            </a:lnSpc>
            <a:defRPr b="1"/>
          </a:pPr>
          <a:r>
            <a:rPr lang="es-CL"/>
            <a:t>Documentación de la Recepción</a:t>
          </a:r>
        </a:p>
      </dgm:t>
    </dgm:pt>
    <dgm:pt modelId="{7F347043-BF4C-4846-87BA-6052D481CF29}" type="parTrans" cxnId="{DA664358-47B6-4B4F-87F5-F0D8DF2176CC}">
      <dgm:prSet/>
      <dgm:spPr/>
      <dgm:t>
        <a:bodyPr/>
        <a:lstStyle/>
        <a:p>
          <a:endParaRPr lang="es-CL"/>
        </a:p>
      </dgm:t>
    </dgm:pt>
    <dgm:pt modelId="{579AC3E2-3D52-4D1E-BD12-71FF90467907}" type="sibTrans" cxnId="{DA664358-47B6-4B4F-87F5-F0D8DF2176CC}">
      <dgm:prSet/>
      <dgm:spPr/>
      <dgm:t>
        <a:bodyPr/>
        <a:lstStyle/>
        <a:p>
          <a:endParaRPr lang="es-CL"/>
        </a:p>
      </dgm:t>
    </dgm:pt>
    <dgm:pt modelId="{A6ED0A29-84CD-4313-ABAB-9C7828F58E78}">
      <dgm:prSet/>
      <dgm:spPr/>
      <dgm:t>
        <a:bodyPr/>
        <a:lstStyle/>
        <a:p>
          <a:pPr>
            <a:lnSpc>
              <a:spcPct val="100000"/>
            </a:lnSpc>
          </a:pPr>
          <a:r>
            <a:rPr lang="es-CL"/>
            <a:t>Documentar la recepción de mercancías es fundamental para evitar discrepancias y mantener un inventario preciso.</a:t>
          </a:r>
        </a:p>
      </dgm:t>
    </dgm:pt>
    <dgm:pt modelId="{C8DBCBE8-8A3A-4207-80D2-0935783339F0}" type="parTrans" cxnId="{C360E528-7B10-452F-B03A-955DB99F014F}">
      <dgm:prSet/>
      <dgm:spPr/>
      <dgm:t>
        <a:bodyPr/>
        <a:lstStyle/>
        <a:p>
          <a:endParaRPr lang="es-CL"/>
        </a:p>
      </dgm:t>
    </dgm:pt>
    <dgm:pt modelId="{6B0F687C-63E4-4756-997F-8BBDD38E5AE2}" type="sibTrans" cxnId="{C360E528-7B10-452F-B03A-955DB99F014F}">
      <dgm:prSet/>
      <dgm:spPr/>
      <dgm:t>
        <a:bodyPr/>
        <a:lstStyle/>
        <a:p>
          <a:endParaRPr lang="es-CL"/>
        </a:p>
      </dgm:t>
    </dgm:pt>
    <dgm:pt modelId="{2D6B32B4-F910-4250-9D87-003AE9BCAC15}" type="pres">
      <dgm:prSet presAssocID="{A1C1AFDB-1F7D-4E18-9E41-F3F9A4FC7FCF}" presName="Root" presStyleCnt="0">
        <dgm:presLayoutVars>
          <dgm:dir/>
          <dgm:resizeHandles val="exact"/>
        </dgm:presLayoutVars>
      </dgm:prSet>
      <dgm:spPr/>
    </dgm:pt>
    <dgm:pt modelId="{F52699CD-FE52-487F-9CA3-FD24E3BAD323}" type="pres">
      <dgm:prSet presAssocID="{F45D0339-5E68-42C6-978C-15868AADD654}" presName="Composite" presStyleCnt="0"/>
      <dgm:spPr/>
    </dgm:pt>
    <dgm:pt modelId="{DFD47A93-D61E-4FC1-A0D2-AB4A3BAEFC85}" type="pres">
      <dgm:prSet presAssocID="{F45D0339-5E68-42C6-978C-15868AADD65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6775" r="26476" b="2"/>
          <a:stretch/>
        </a:blipFill>
      </dgm:spPr>
      <dgm:extLst>
        <a:ext uri="{E40237B7-FDA0-4F09-8148-C483321AD2D9}">
          <dgm14:cNvPr xmlns:dgm14="http://schemas.microsoft.com/office/drawing/2010/diagram" id="0" name="" descr="Los expertos en el funcionamiento de un almacén exitoso."/>
        </a:ext>
      </dgm:extLst>
    </dgm:pt>
    <dgm:pt modelId="{3B70C1C7-C48D-4B02-AC24-C158ACE53DBC}" type="pres">
      <dgm:prSet presAssocID="{F45D0339-5E68-42C6-978C-15868AADD654}" presName="Subtitle" presStyleLbl="revTx" presStyleIdx="0" presStyleCnt="6">
        <dgm:presLayoutVars>
          <dgm:chMax val="0"/>
          <dgm:bulletEnabled/>
        </dgm:presLayoutVars>
      </dgm:prSet>
      <dgm:spPr/>
    </dgm:pt>
    <dgm:pt modelId="{6908E48C-E16A-4A4D-BAD2-123C71D6779C}" type="pres">
      <dgm:prSet presAssocID="{F45D0339-5E68-42C6-978C-15868AADD654}" presName="Description" presStyleLbl="revTx" presStyleIdx="1" presStyleCnt="6">
        <dgm:presLayoutVars>
          <dgm:bulletEnabled/>
        </dgm:presLayoutVars>
      </dgm:prSet>
      <dgm:spPr/>
    </dgm:pt>
    <dgm:pt modelId="{8CF38C38-F9C1-473B-BD91-CF89E744C417}" type="pres">
      <dgm:prSet presAssocID="{39182502-4E01-4EE8-886B-995D7BB690FE}" presName="sibTrans" presStyleLbl="sibTrans2D1" presStyleIdx="0" presStyleCnt="0"/>
      <dgm:spPr/>
    </dgm:pt>
    <dgm:pt modelId="{D6924420-AB0C-493B-A7E0-EF638EFA0ED5}" type="pres">
      <dgm:prSet presAssocID="{D4208495-C32F-48EF-83CD-5F0505D27C52}" presName="Composite" presStyleCnt="0"/>
      <dgm:spPr/>
    </dgm:pt>
    <dgm:pt modelId="{AAB155C6-484C-4751-8320-C4BC08A79B33}" type="pres">
      <dgm:prSet presAssocID="{D4208495-C32F-48EF-83CD-5F0505D27C5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878" r="12373" b="2"/>
          <a:stretch/>
        </a:blipFill>
      </dgm:spPr>
      <dgm:extLst>
        <a:ext uri="{E40237B7-FDA0-4F09-8148-C483321AD2D9}">
          <dgm14:cNvPr xmlns:dgm14="http://schemas.microsoft.com/office/drawing/2010/diagram" id="0" name="" descr="Cajas en estantería en almacén"/>
        </a:ext>
      </dgm:extLst>
    </dgm:pt>
    <dgm:pt modelId="{7FDFC475-7024-4A7E-AEC7-B4EF2C222E5C}" type="pres">
      <dgm:prSet presAssocID="{D4208495-C32F-48EF-83CD-5F0505D27C52}" presName="Subtitle" presStyleLbl="revTx" presStyleIdx="2" presStyleCnt="6">
        <dgm:presLayoutVars>
          <dgm:chMax val="0"/>
          <dgm:bulletEnabled/>
        </dgm:presLayoutVars>
      </dgm:prSet>
      <dgm:spPr/>
    </dgm:pt>
    <dgm:pt modelId="{DB1B1EE6-9A9E-434D-92CA-C1657393FAA8}" type="pres">
      <dgm:prSet presAssocID="{D4208495-C32F-48EF-83CD-5F0505D27C52}" presName="Description" presStyleLbl="revTx" presStyleIdx="3" presStyleCnt="6">
        <dgm:presLayoutVars>
          <dgm:bulletEnabled/>
        </dgm:presLayoutVars>
      </dgm:prSet>
      <dgm:spPr/>
    </dgm:pt>
    <dgm:pt modelId="{C087499E-7F61-4ED3-9CE6-8BD88C794553}" type="pres">
      <dgm:prSet presAssocID="{5C28AB91-2C86-48AF-A4CA-D1322EFE5334}" presName="sibTrans" presStyleLbl="sibTrans2D1" presStyleIdx="0" presStyleCnt="0"/>
      <dgm:spPr/>
    </dgm:pt>
    <dgm:pt modelId="{19394D24-ECF8-4526-992C-B08813C95CB7}" type="pres">
      <dgm:prSet presAssocID="{4B99B0A9-D203-4E3E-852E-61E0D8695282}" presName="Composite" presStyleCnt="0"/>
      <dgm:spPr/>
    </dgm:pt>
    <dgm:pt modelId="{9B8CAEBE-23C8-4679-8AB0-A0DA74E06715}" type="pres">
      <dgm:prSet presAssocID="{4B99B0A9-D203-4E3E-852E-61E0D8695282}"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075" r="18176" b="2"/>
          <a:stretch/>
        </a:blipFill>
      </dgm:spPr>
      <dgm:extLst>
        <a:ext uri="{E40237B7-FDA0-4F09-8148-C483321AD2D9}">
          <dgm14:cNvPr xmlns:dgm14="http://schemas.microsoft.com/office/drawing/2010/diagram" id="0" name="" descr="Cajas de cartón colocadas en cinta transportadora"/>
        </a:ext>
      </dgm:extLst>
    </dgm:pt>
    <dgm:pt modelId="{FE05A25A-20CF-464B-88A9-06F8CF2FD9B8}" type="pres">
      <dgm:prSet presAssocID="{4B99B0A9-D203-4E3E-852E-61E0D8695282}" presName="Subtitle" presStyleLbl="revTx" presStyleIdx="4" presStyleCnt="6">
        <dgm:presLayoutVars>
          <dgm:chMax val="0"/>
          <dgm:bulletEnabled/>
        </dgm:presLayoutVars>
      </dgm:prSet>
      <dgm:spPr/>
    </dgm:pt>
    <dgm:pt modelId="{15817A70-9973-4C1C-9076-AD90A847F441}" type="pres">
      <dgm:prSet presAssocID="{4B99B0A9-D203-4E3E-852E-61E0D8695282}" presName="Description" presStyleLbl="revTx" presStyleIdx="5" presStyleCnt="6">
        <dgm:presLayoutVars>
          <dgm:bulletEnabled/>
        </dgm:presLayoutVars>
      </dgm:prSet>
      <dgm:spPr/>
    </dgm:pt>
  </dgm:ptLst>
  <dgm:cxnLst>
    <dgm:cxn modelId="{C3EC1705-E097-4290-8936-B38E653C3729}" type="presOf" srcId="{A1C1AFDB-1F7D-4E18-9E41-F3F9A4FC7FCF}" destId="{2D6B32B4-F910-4250-9D87-003AE9BCAC15}" srcOrd="0" destOrd="0" presId="urn:microsoft.com/office/officeart/2024/3/layout/verticalVisualTextBlock1"/>
    <dgm:cxn modelId="{D9E66E18-4913-4939-8A38-6170D0B63DA2}" type="presOf" srcId="{F45D0339-5E68-42C6-978C-15868AADD654}" destId="{3B70C1C7-C48D-4B02-AC24-C158ACE53DBC}" srcOrd="0" destOrd="0" presId="urn:microsoft.com/office/officeart/2024/3/layout/verticalVisualTextBlock1"/>
    <dgm:cxn modelId="{E3E69A1A-885E-4349-8815-CA9BC8598013}" srcId="{A1C1AFDB-1F7D-4E18-9E41-F3F9A4FC7FCF}" destId="{F45D0339-5E68-42C6-978C-15868AADD654}" srcOrd="0" destOrd="0" parTransId="{E80D4703-5E47-4134-AC7A-AC4FB411D2E7}" sibTransId="{39182502-4E01-4EE8-886B-995D7BB690FE}"/>
    <dgm:cxn modelId="{5DC4B923-01B6-4C5B-8FAF-5FE5CE09DCCD}" type="presOf" srcId="{39182502-4E01-4EE8-886B-995D7BB690FE}" destId="{8CF38C38-F9C1-473B-BD91-CF89E744C417}" srcOrd="0" destOrd="0" presId="urn:microsoft.com/office/officeart/2024/3/layout/verticalVisualTextBlock1"/>
    <dgm:cxn modelId="{F9F75E25-02C8-4091-B2AB-64EF3CF9F641}" type="presOf" srcId="{4B99B0A9-D203-4E3E-852E-61E0D8695282}" destId="{FE05A25A-20CF-464B-88A9-06F8CF2FD9B8}" srcOrd="0" destOrd="0" presId="urn:microsoft.com/office/officeart/2024/3/layout/verticalVisualTextBlock1"/>
    <dgm:cxn modelId="{C360E528-7B10-452F-B03A-955DB99F014F}" srcId="{4B99B0A9-D203-4E3E-852E-61E0D8695282}" destId="{A6ED0A29-84CD-4313-ABAB-9C7828F58E78}" srcOrd="0" destOrd="0" parTransId="{C8DBCBE8-8A3A-4207-80D2-0935783339F0}" sibTransId="{6B0F687C-63E4-4756-997F-8BBDD38E5AE2}"/>
    <dgm:cxn modelId="{23B8FC5D-DF4F-492F-939C-5CE76CA27961}" type="presOf" srcId="{A6ED0A29-84CD-4313-ABAB-9C7828F58E78}" destId="{15817A70-9973-4C1C-9076-AD90A847F441}" srcOrd="0" destOrd="0" presId="urn:microsoft.com/office/officeart/2024/3/layout/verticalVisualTextBlock1"/>
    <dgm:cxn modelId="{7FE62862-26DB-41F3-8AE9-044C2494E502}" srcId="{D4208495-C32F-48EF-83CD-5F0505D27C52}" destId="{1A2B8D6F-C1F1-4B3A-BCF5-48EC026E8F77}" srcOrd="0" destOrd="0" parTransId="{0D4F862C-0E50-43EC-977E-5D32A34E672D}" sibTransId="{D8057AB7-8D83-405A-8F85-0E9E8BF2E95B}"/>
    <dgm:cxn modelId="{DA664358-47B6-4B4F-87F5-F0D8DF2176CC}" srcId="{A1C1AFDB-1F7D-4E18-9E41-F3F9A4FC7FCF}" destId="{4B99B0A9-D203-4E3E-852E-61E0D8695282}" srcOrd="2" destOrd="0" parTransId="{7F347043-BF4C-4846-87BA-6052D481CF29}" sibTransId="{579AC3E2-3D52-4D1E-BD12-71FF90467907}"/>
    <dgm:cxn modelId="{0960319A-75C9-451A-893C-095CDC0A98FF}" type="presOf" srcId="{D4208495-C32F-48EF-83CD-5F0505D27C52}" destId="{7FDFC475-7024-4A7E-AEC7-B4EF2C222E5C}" srcOrd="0" destOrd="0" presId="urn:microsoft.com/office/officeart/2024/3/layout/verticalVisualTextBlock1"/>
    <dgm:cxn modelId="{F7ECB9AF-FDFB-4CAA-A6F3-C6FB2A28B936}" type="presOf" srcId="{C4D39B91-BCD8-4326-99E1-6767936956B2}" destId="{6908E48C-E16A-4A4D-BAD2-123C71D6779C}" srcOrd="0" destOrd="0" presId="urn:microsoft.com/office/officeart/2024/3/layout/verticalVisualTextBlock1"/>
    <dgm:cxn modelId="{7C4AEEC7-7ED2-4D85-A7D1-CC384234D498}" srcId="{A1C1AFDB-1F7D-4E18-9E41-F3F9A4FC7FCF}" destId="{D4208495-C32F-48EF-83CD-5F0505D27C52}" srcOrd="1" destOrd="0" parTransId="{EC39B0F9-DEED-489C-ABDD-2B4319D5733E}" sibTransId="{5C28AB91-2C86-48AF-A4CA-D1322EFE5334}"/>
    <dgm:cxn modelId="{86E4D7CE-9E00-4175-A914-3FAAA746ACD8}" type="presOf" srcId="{5C28AB91-2C86-48AF-A4CA-D1322EFE5334}" destId="{C087499E-7F61-4ED3-9CE6-8BD88C794553}" srcOrd="0" destOrd="0" presId="urn:microsoft.com/office/officeart/2024/3/layout/verticalVisualTextBlock1"/>
    <dgm:cxn modelId="{6733FBCF-07EA-4380-A7E1-28BA18740B41}" type="presOf" srcId="{1A2B8D6F-C1F1-4B3A-BCF5-48EC026E8F77}" destId="{DB1B1EE6-9A9E-434D-92CA-C1657393FAA8}" srcOrd="0" destOrd="0" presId="urn:microsoft.com/office/officeart/2024/3/layout/verticalVisualTextBlock1"/>
    <dgm:cxn modelId="{75CD19F8-CFF9-46B1-9F66-69E571DBFB08}" srcId="{F45D0339-5E68-42C6-978C-15868AADD654}" destId="{C4D39B91-BCD8-4326-99E1-6767936956B2}" srcOrd="0" destOrd="0" parTransId="{2D1E3249-DDC8-4A46-8DAC-3BF2CB92BD2E}" sibTransId="{83685087-C844-4379-AC34-621AF4640F6E}"/>
    <dgm:cxn modelId="{673A04B7-407D-4443-973B-07B3E25691F9}" type="presParOf" srcId="{2D6B32B4-F910-4250-9D87-003AE9BCAC15}" destId="{F52699CD-FE52-487F-9CA3-FD24E3BAD323}" srcOrd="0" destOrd="0" presId="urn:microsoft.com/office/officeart/2024/3/layout/verticalVisualTextBlock1"/>
    <dgm:cxn modelId="{47598891-9BF1-4BD0-8ED4-B2384E563738}" type="presParOf" srcId="{F52699CD-FE52-487F-9CA3-FD24E3BAD323}" destId="{DFD47A93-D61E-4FC1-A0D2-AB4A3BAEFC85}" srcOrd="0" destOrd="0" presId="urn:microsoft.com/office/officeart/2024/3/layout/verticalVisualTextBlock1"/>
    <dgm:cxn modelId="{A8183C51-729B-47BB-9AD5-43881004D399}" type="presParOf" srcId="{F52699CD-FE52-487F-9CA3-FD24E3BAD323}" destId="{3B70C1C7-C48D-4B02-AC24-C158ACE53DBC}" srcOrd="1" destOrd="0" presId="urn:microsoft.com/office/officeart/2024/3/layout/verticalVisualTextBlock1"/>
    <dgm:cxn modelId="{38B28BFE-42FB-494A-9FB7-30A91CD18037}" type="presParOf" srcId="{F52699CD-FE52-487F-9CA3-FD24E3BAD323}" destId="{6908E48C-E16A-4A4D-BAD2-123C71D6779C}" srcOrd="2" destOrd="0" presId="urn:microsoft.com/office/officeart/2024/3/layout/verticalVisualTextBlock1"/>
    <dgm:cxn modelId="{3FFF54D9-E218-4632-BC8F-6C1746FF42A2}" type="presParOf" srcId="{2D6B32B4-F910-4250-9D87-003AE9BCAC15}" destId="{8CF38C38-F9C1-473B-BD91-CF89E744C417}" srcOrd="1" destOrd="0" presId="urn:microsoft.com/office/officeart/2024/3/layout/verticalVisualTextBlock1"/>
    <dgm:cxn modelId="{6B4BF151-21B5-433E-8764-185A404023BB}" type="presParOf" srcId="{2D6B32B4-F910-4250-9D87-003AE9BCAC15}" destId="{D6924420-AB0C-493B-A7E0-EF638EFA0ED5}" srcOrd="2" destOrd="0" presId="urn:microsoft.com/office/officeart/2024/3/layout/verticalVisualTextBlock1"/>
    <dgm:cxn modelId="{13C10FAE-C7B3-4100-A03E-9CCF11E98BE1}" type="presParOf" srcId="{D6924420-AB0C-493B-A7E0-EF638EFA0ED5}" destId="{AAB155C6-484C-4751-8320-C4BC08A79B33}" srcOrd="0" destOrd="0" presId="urn:microsoft.com/office/officeart/2024/3/layout/verticalVisualTextBlock1"/>
    <dgm:cxn modelId="{B7209F22-BD2D-4FA2-8822-38EBEDCB8FF7}" type="presParOf" srcId="{D6924420-AB0C-493B-A7E0-EF638EFA0ED5}" destId="{7FDFC475-7024-4A7E-AEC7-B4EF2C222E5C}" srcOrd="1" destOrd="0" presId="urn:microsoft.com/office/officeart/2024/3/layout/verticalVisualTextBlock1"/>
    <dgm:cxn modelId="{8297E84F-7BCB-4510-BE6C-D4445536E402}" type="presParOf" srcId="{D6924420-AB0C-493B-A7E0-EF638EFA0ED5}" destId="{DB1B1EE6-9A9E-434D-92CA-C1657393FAA8}" srcOrd="2" destOrd="0" presId="urn:microsoft.com/office/officeart/2024/3/layout/verticalVisualTextBlock1"/>
    <dgm:cxn modelId="{546DF64A-5E55-4CE7-B0DA-4A57438425C9}" type="presParOf" srcId="{2D6B32B4-F910-4250-9D87-003AE9BCAC15}" destId="{C087499E-7F61-4ED3-9CE6-8BD88C794553}" srcOrd="3" destOrd="0" presId="urn:microsoft.com/office/officeart/2024/3/layout/verticalVisualTextBlock1"/>
    <dgm:cxn modelId="{BB420450-B41B-4E3E-BA33-2211A3BE1C9F}" type="presParOf" srcId="{2D6B32B4-F910-4250-9D87-003AE9BCAC15}" destId="{19394D24-ECF8-4526-992C-B08813C95CB7}" srcOrd="4" destOrd="0" presId="urn:microsoft.com/office/officeart/2024/3/layout/verticalVisualTextBlock1"/>
    <dgm:cxn modelId="{9DCF2B2A-935C-4E99-B023-4242A378837C}" type="presParOf" srcId="{19394D24-ECF8-4526-992C-B08813C95CB7}" destId="{9B8CAEBE-23C8-4679-8AB0-A0DA74E06715}" srcOrd="0" destOrd="0" presId="urn:microsoft.com/office/officeart/2024/3/layout/verticalVisualTextBlock1"/>
    <dgm:cxn modelId="{27BA64CE-7AB1-4815-942F-F6910754247E}" type="presParOf" srcId="{19394D24-ECF8-4526-992C-B08813C95CB7}" destId="{FE05A25A-20CF-464B-88A9-06F8CF2FD9B8}" srcOrd="1" destOrd="0" presId="urn:microsoft.com/office/officeart/2024/3/layout/verticalVisualTextBlock1"/>
    <dgm:cxn modelId="{6A7F178C-7E2F-410C-8729-BB29DDB922C7}" type="presParOf" srcId="{19394D24-ECF8-4526-992C-B08813C95CB7}" destId="{15817A70-9973-4C1C-9076-AD90A847F44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3D7694-A079-4788-8FD7-D8CC1E30F9A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DE9BB05-5DDE-41FF-A54F-3420498B0B09}">
      <dgm:prSet/>
      <dgm:spPr/>
      <dgm:t>
        <a:bodyPr/>
        <a:lstStyle/>
        <a:p>
          <a:pPr>
            <a:lnSpc>
              <a:spcPct val="100000"/>
            </a:lnSpc>
            <a:defRPr b="1"/>
          </a:pPr>
          <a:r>
            <a:rPr lang="es-MX"/>
            <a:t>Proceso de Importación</a:t>
          </a:r>
          <a:endParaRPr lang="en-US"/>
        </a:p>
      </dgm:t>
    </dgm:pt>
    <dgm:pt modelId="{8B389656-C4E4-47E4-9AF0-EDDA8780D02F}" type="parTrans" cxnId="{6DDCB5CC-E903-4A01-BC33-D98CA39FF2AA}">
      <dgm:prSet/>
      <dgm:spPr/>
      <dgm:t>
        <a:bodyPr/>
        <a:lstStyle/>
        <a:p>
          <a:endParaRPr lang="en-US"/>
        </a:p>
      </dgm:t>
    </dgm:pt>
    <dgm:pt modelId="{1CAC0511-2F81-4E72-B4F4-DA8B8989D7E8}" type="sibTrans" cxnId="{6DDCB5CC-E903-4A01-BC33-D98CA39FF2AA}">
      <dgm:prSet/>
      <dgm:spPr/>
      <dgm:t>
        <a:bodyPr/>
        <a:lstStyle/>
        <a:p>
          <a:pPr>
            <a:lnSpc>
              <a:spcPct val="100000"/>
            </a:lnSpc>
            <a:defRPr b="1"/>
          </a:pPr>
          <a:endParaRPr lang="en-US"/>
        </a:p>
      </dgm:t>
    </dgm:pt>
    <dgm:pt modelId="{18186E8B-68CD-4297-8A20-EBF1C693B3AD}">
      <dgm:prSet/>
      <dgm:spPr/>
      <dgm:t>
        <a:bodyPr/>
        <a:lstStyle/>
        <a:p>
          <a:pPr>
            <a:lnSpc>
              <a:spcPct val="100000"/>
            </a:lnSpc>
          </a:pPr>
          <a:r>
            <a:rPr lang="es-MX"/>
            <a:t>La importación es un proceso que puede ser complicado y requiere una planificación cuidadosa y comprensión de los procedimientos.</a:t>
          </a:r>
          <a:endParaRPr lang="en-US"/>
        </a:p>
      </dgm:t>
    </dgm:pt>
    <dgm:pt modelId="{E4A66DBC-9E7E-4C76-895C-B1EA67B3BCAC}" type="parTrans" cxnId="{532F8CD8-4E0B-4342-8A69-10B23DA44362}">
      <dgm:prSet/>
      <dgm:spPr/>
      <dgm:t>
        <a:bodyPr/>
        <a:lstStyle/>
        <a:p>
          <a:endParaRPr lang="en-US"/>
        </a:p>
      </dgm:t>
    </dgm:pt>
    <dgm:pt modelId="{DDD9F457-E444-4036-BB26-064CC80E722D}" type="sibTrans" cxnId="{532F8CD8-4E0B-4342-8A69-10B23DA44362}">
      <dgm:prSet/>
      <dgm:spPr/>
      <dgm:t>
        <a:bodyPr/>
        <a:lstStyle/>
        <a:p>
          <a:endParaRPr lang="en-US"/>
        </a:p>
      </dgm:t>
    </dgm:pt>
    <dgm:pt modelId="{CBAB5EF3-D01C-4278-A6FE-8E84069FA4C0}">
      <dgm:prSet/>
      <dgm:spPr/>
      <dgm:t>
        <a:bodyPr/>
        <a:lstStyle/>
        <a:p>
          <a:pPr>
            <a:lnSpc>
              <a:spcPct val="100000"/>
            </a:lnSpc>
            <a:defRPr b="1"/>
          </a:pPr>
          <a:r>
            <a:rPr lang="es-MX"/>
            <a:t>Preparación Adecuada</a:t>
          </a:r>
          <a:endParaRPr lang="en-US"/>
        </a:p>
      </dgm:t>
    </dgm:pt>
    <dgm:pt modelId="{99A0693E-0CF0-4523-AD17-985695A25827}" type="parTrans" cxnId="{872F3E1C-20A9-42A9-8515-4CF1C3E9F0DF}">
      <dgm:prSet/>
      <dgm:spPr/>
      <dgm:t>
        <a:bodyPr/>
        <a:lstStyle/>
        <a:p>
          <a:endParaRPr lang="en-US"/>
        </a:p>
      </dgm:t>
    </dgm:pt>
    <dgm:pt modelId="{B7A5BEF3-FFC1-4701-80AA-EE4E6B8C7DE2}" type="sibTrans" cxnId="{872F3E1C-20A9-42A9-8515-4CF1C3E9F0DF}">
      <dgm:prSet/>
      <dgm:spPr/>
      <dgm:t>
        <a:bodyPr/>
        <a:lstStyle/>
        <a:p>
          <a:pPr>
            <a:lnSpc>
              <a:spcPct val="100000"/>
            </a:lnSpc>
            <a:defRPr b="1"/>
          </a:pPr>
          <a:endParaRPr lang="en-US"/>
        </a:p>
      </dgm:t>
    </dgm:pt>
    <dgm:pt modelId="{635D569D-6CF5-4120-B592-4EF666832B37}">
      <dgm:prSet/>
      <dgm:spPr/>
      <dgm:t>
        <a:bodyPr/>
        <a:lstStyle/>
        <a:p>
          <a:pPr>
            <a:lnSpc>
              <a:spcPct val="100000"/>
            </a:lnSpc>
          </a:pPr>
          <a:r>
            <a:rPr lang="es-MX"/>
            <a:t>Con la preparación adecuada, las empresas pueden lograr importaciones exitosas y evitar complicaciones en el proceso.</a:t>
          </a:r>
          <a:endParaRPr lang="en-US"/>
        </a:p>
      </dgm:t>
    </dgm:pt>
    <dgm:pt modelId="{0C17143D-2006-4B62-9066-8385980B218B}" type="parTrans" cxnId="{C4AE70BB-C13F-4681-A58C-2886FA67A9F6}">
      <dgm:prSet/>
      <dgm:spPr/>
      <dgm:t>
        <a:bodyPr/>
        <a:lstStyle/>
        <a:p>
          <a:endParaRPr lang="en-US"/>
        </a:p>
      </dgm:t>
    </dgm:pt>
    <dgm:pt modelId="{EA093B24-48BE-4B63-878A-3427A5F4D208}" type="sibTrans" cxnId="{C4AE70BB-C13F-4681-A58C-2886FA67A9F6}">
      <dgm:prSet/>
      <dgm:spPr/>
      <dgm:t>
        <a:bodyPr/>
        <a:lstStyle/>
        <a:p>
          <a:endParaRPr lang="en-US"/>
        </a:p>
      </dgm:t>
    </dgm:pt>
    <dgm:pt modelId="{00BF0A7E-C3AC-4A8A-BBAF-94893D14FE9E}">
      <dgm:prSet/>
      <dgm:spPr/>
      <dgm:t>
        <a:bodyPr/>
        <a:lstStyle/>
        <a:p>
          <a:pPr>
            <a:lnSpc>
              <a:spcPct val="100000"/>
            </a:lnSpc>
            <a:defRPr b="1"/>
          </a:pPr>
          <a:r>
            <a:rPr lang="es-MX"/>
            <a:t>Éxito en el Comercio Internacional</a:t>
          </a:r>
          <a:endParaRPr lang="en-US"/>
        </a:p>
      </dgm:t>
    </dgm:pt>
    <dgm:pt modelId="{9657C734-3EC9-4C80-AE3D-D987F1FDBE8A}" type="parTrans" cxnId="{8EA39B7C-7B23-4B9E-B017-94327AB979A6}">
      <dgm:prSet/>
      <dgm:spPr/>
      <dgm:t>
        <a:bodyPr/>
        <a:lstStyle/>
        <a:p>
          <a:endParaRPr lang="en-US"/>
        </a:p>
      </dgm:t>
    </dgm:pt>
    <dgm:pt modelId="{50D179FB-A48F-458C-A5FB-08BAC29ACCDE}" type="sibTrans" cxnId="{8EA39B7C-7B23-4B9E-B017-94327AB979A6}">
      <dgm:prSet/>
      <dgm:spPr/>
      <dgm:t>
        <a:bodyPr/>
        <a:lstStyle/>
        <a:p>
          <a:endParaRPr lang="en-US"/>
        </a:p>
      </dgm:t>
    </dgm:pt>
    <dgm:pt modelId="{586DB78D-CB3C-453D-976E-6B68E57FD48C}">
      <dgm:prSet/>
      <dgm:spPr/>
      <dgm:t>
        <a:bodyPr/>
        <a:lstStyle/>
        <a:p>
          <a:pPr>
            <a:lnSpc>
              <a:spcPct val="100000"/>
            </a:lnSpc>
          </a:pPr>
          <a:r>
            <a:rPr lang="es-MX"/>
            <a:t>Asegurarse de que su negocio internacional prospere implica comprender todos los aspectos del comercio global.</a:t>
          </a:r>
          <a:endParaRPr lang="en-US"/>
        </a:p>
      </dgm:t>
    </dgm:pt>
    <dgm:pt modelId="{FD0C2091-C2BC-4442-8AED-88EBEA730B0C}" type="parTrans" cxnId="{76E0916E-87E3-4CF2-A268-F1B8D07A5FFB}">
      <dgm:prSet/>
      <dgm:spPr/>
      <dgm:t>
        <a:bodyPr/>
        <a:lstStyle/>
        <a:p>
          <a:endParaRPr lang="en-US"/>
        </a:p>
      </dgm:t>
    </dgm:pt>
    <dgm:pt modelId="{09E4F1F0-0F71-4116-A1C8-A3BE700F0657}" type="sibTrans" cxnId="{76E0916E-87E3-4CF2-A268-F1B8D07A5FFB}">
      <dgm:prSet/>
      <dgm:spPr/>
      <dgm:t>
        <a:bodyPr/>
        <a:lstStyle/>
        <a:p>
          <a:endParaRPr lang="en-US"/>
        </a:p>
      </dgm:t>
    </dgm:pt>
    <dgm:pt modelId="{83E45236-559E-4AA4-BB16-076776385770}" type="pres">
      <dgm:prSet presAssocID="{9D3D7694-A079-4788-8FD7-D8CC1E30F9A0}" presName="Name0" presStyleCnt="0">
        <dgm:presLayoutVars>
          <dgm:dir/>
          <dgm:resizeHandles val="exact"/>
        </dgm:presLayoutVars>
      </dgm:prSet>
      <dgm:spPr/>
    </dgm:pt>
    <dgm:pt modelId="{4B4A8E5C-9A94-4236-9204-4BD37E04EF5C}" type="pres">
      <dgm:prSet presAssocID="{1DE9BB05-5DDE-41FF-A54F-3420498B0B09}" presName="compNode" presStyleCnt="0"/>
      <dgm:spPr/>
    </dgm:pt>
    <dgm:pt modelId="{D928CCE5-A786-47B0-B571-FD4E8D0A8543}" type="pres">
      <dgm:prSet presAssocID="{1DE9BB05-5DDE-41FF-A54F-3420498B0B09}" presName="pictRect" presStyleLbl="revTx" presStyleIdx="0" presStyleCnt="6">
        <dgm:presLayoutVars>
          <dgm:chMax val="0"/>
          <dgm:bulletEnabled/>
        </dgm:presLayoutVars>
      </dgm:prSet>
      <dgm:spPr/>
    </dgm:pt>
    <dgm:pt modelId="{E51D8628-0DEC-4180-988E-E289E947F1DA}" type="pres">
      <dgm:prSet presAssocID="{1DE9BB05-5DDE-41FF-A54F-3420498B0B09}" presName="textRect" presStyleLbl="revTx" presStyleIdx="1" presStyleCnt="6">
        <dgm:presLayoutVars>
          <dgm:bulletEnabled/>
        </dgm:presLayoutVars>
      </dgm:prSet>
      <dgm:spPr/>
    </dgm:pt>
    <dgm:pt modelId="{941E16EE-C103-495F-B517-D4A3042E92F3}" type="pres">
      <dgm:prSet presAssocID="{1CAC0511-2F81-4E72-B4F4-DA8B8989D7E8}" presName="sibTrans" presStyleLbl="sibTrans2D1" presStyleIdx="0" presStyleCnt="0"/>
      <dgm:spPr/>
    </dgm:pt>
    <dgm:pt modelId="{537699D7-3ADD-4598-8179-369431CCE04C}" type="pres">
      <dgm:prSet presAssocID="{CBAB5EF3-D01C-4278-A6FE-8E84069FA4C0}" presName="compNode" presStyleCnt="0"/>
      <dgm:spPr/>
    </dgm:pt>
    <dgm:pt modelId="{89802052-EF5A-468A-8C44-AD66AAA3F0DE}" type="pres">
      <dgm:prSet presAssocID="{CBAB5EF3-D01C-4278-A6FE-8E84069FA4C0}" presName="pictRect" presStyleLbl="revTx" presStyleIdx="2" presStyleCnt="6">
        <dgm:presLayoutVars>
          <dgm:chMax val="0"/>
          <dgm:bulletEnabled/>
        </dgm:presLayoutVars>
      </dgm:prSet>
      <dgm:spPr/>
    </dgm:pt>
    <dgm:pt modelId="{FE1D172B-7156-4899-9DE2-62C6F7A74A47}" type="pres">
      <dgm:prSet presAssocID="{CBAB5EF3-D01C-4278-A6FE-8E84069FA4C0}" presName="textRect" presStyleLbl="revTx" presStyleIdx="3" presStyleCnt="6">
        <dgm:presLayoutVars>
          <dgm:bulletEnabled/>
        </dgm:presLayoutVars>
      </dgm:prSet>
      <dgm:spPr/>
    </dgm:pt>
    <dgm:pt modelId="{AF09CB75-DC37-4523-969A-ABB703DFF2BC}" type="pres">
      <dgm:prSet presAssocID="{B7A5BEF3-FFC1-4701-80AA-EE4E6B8C7DE2}" presName="sibTrans" presStyleLbl="sibTrans2D1" presStyleIdx="0" presStyleCnt="0"/>
      <dgm:spPr/>
    </dgm:pt>
    <dgm:pt modelId="{77EA2E1C-120C-4069-8357-F3F75E97C810}" type="pres">
      <dgm:prSet presAssocID="{00BF0A7E-C3AC-4A8A-BBAF-94893D14FE9E}" presName="compNode" presStyleCnt="0"/>
      <dgm:spPr/>
    </dgm:pt>
    <dgm:pt modelId="{BF5CEC5E-16A9-447C-B3AE-79AA697C7D3A}" type="pres">
      <dgm:prSet presAssocID="{00BF0A7E-C3AC-4A8A-BBAF-94893D14FE9E}" presName="pictRect" presStyleLbl="revTx" presStyleIdx="4" presStyleCnt="6">
        <dgm:presLayoutVars>
          <dgm:chMax val="0"/>
          <dgm:bulletEnabled/>
        </dgm:presLayoutVars>
      </dgm:prSet>
      <dgm:spPr/>
    </dgm:pt>
    <dgm:pt modelId="{4380C94B-F4B2-45B2-9C0F-73CD19727433}" type="pres">
      <dgm:prSet presAssocID="{00BF0A7E-C3AC-4A8A-BBAF-94893D14FE9E}" presName="textRect" presStyleLbl="revTx" presStyleIdx="5" presStyleCnt="6">
        <dgm:presLayoutVars>
          <dgm:bulletEnabled/>
        </dgm:presLayoutVars>
      </dgm:prSet>
      <dgm:spPr/>
    </dgm:pt>
  </dgm:ptLst>
  <dgm:cxnLst>
    <dgm:cxn modelId="{69273804-48F7-45E3-9BAE-A6181D5F14C3}" type="presOf" srcId="{1CAC0511-2F81-4E72-B4F4-DA8B8989D7E8}" destId="{941E16EE-C103-495F-B517-D4A3042E92F3}" srcOrd="0" destOrd="0" presId="urn:microsoft.com/office/officeart/2024/3/layout/hArchList1"/>
    <dgm:cxn modelId="{AEAE5F12-8BB6-48F7-A2B7-F819B807F791}" type="presOf" srcId="{9D3D7694-A079-4788-8FD7-D8CC1E30F9A0}" destId="{83E45236-559E-4AA4-BB16-076776385770}" srcOrd="0" destOrd="0" presId="urn:microsoft.com/office/officeart/2024/3/layout/hArchList1"/>
    <dgm:cxn modelId="{7D21DF17-45F0-43F9-AE17-9CFAD0D4E694}" type="presOf" srcId="{1DE9BB05-5DDE-41FF-A54F-3420498B0B09}" destId="{D928CCE5-A786-47B0-B571-FD4E8D0A8543}" srcOrd="0" destOrd="0" presId="urn:microsoft.com/office/officeart/2024/3/layout/hArchList1"/>
    <dgm:cxn modelId="{872F3E1C-20A9-42A9-8515-4CF1C3E9F0DF}" srcId="{9D3D7694-A079-4788-8FD7-D8CC1E30F9A0}" destId="{CBAB5EF3-D01C-4278-A6FE-8E84069FA4C0}" srcOrd="1" destOrd="0" parTransId="{99A0693E-0CF0-4523-AD17-985695A25827}" sibTransId="{B7A5BEF3-FFC1-4701-80AA-EE4E6B8C7DE2}"/>
    <dgm:cxn modelId="{94029A43-DC69-4A9D-B1D5-F82430EFC631}" type="presOf" srcId="{18186E8B-68CD-4297-8A20-EBF1C693B3AD}" destId="{E51D8628-0DEC-4180-988E-E289E947F1DA}" srcOrd="0" destOrd="0" presId="urn:microsoft.com/office/officeart/2024/3/layout/hArchList1"/>
    <dgm:cxn modelId="{76E0916E-87E3-4CF2-A268-F1B8D07A5FFB}" srcId="{00BF0A7E-C3AC-4A8A-BBAF-94893D14FE9E}" destId="{586DB78D-CB3C-453D-976E-6B68E57FD48C}" srcOrd="0" destOrd="0" parTransId="{FD0C2091-C2BC-4442-8AED-88EBEA730B0C}" sibTransId="{09E4F1F0-0F71-4116-A1C8-A3BE700F0657}"/>
    <dgm:cxn modelId="{C9895277-066A-4FF8-A85F-307BF280DC2E}" type="presOf" srcId="{CBAB5EF3-D01C-4278-A6FE-8E84069FA4C0}" destId="{89802052-EF5A-468A-8C44-AD66AAA3F0DE}" srcOrd="0" destOrd="0" presId="urn:microsoft.com/office/officeart/2024/3/layout/hArchList1"/>
    <dgm:cxn modelId="{9AB73378-C57C-4DFF-8F5B-73043B8E6DB7}" type="presOf" srcId="{586DB78D-CB3C-453D-976E-6B68E57FD48C}" destId="{4380C94B-F4B2-45B2-9C0F-73CD19727433}" srcOrd="0" destOrd="0" presId="urn:microsoft.com/office/officeart/2024/3/layout/hArchList1"/>
    <dgm:cxn modelId="{8EA39B7C-7B23-4B9E-B017-94327AB979A6}" srcId="{9D3D7694-A079-4788-8FD7-D8CC1E30F9A0}" destId="{00BF0A7E-C3AC-4A8A-BBAF-94893D14FE9E}" srcOrd="2" destOrd="0" parTransId="{9657C734-3EC9-4C80-AE3D-D987F1FDBE8A}" sibTransId="{50D179FB-A48F-458C-A5FB-08BAC29ACCDE}"/>
    <dgm:cxn modelId="{184368AB-6BC4-47C9-A6B8-49F284F75EF6}" type="presOf" srcId="{B7A5BEF3-FFC1-4701-80AA-EE4E6B8C7DE2}" destId="{AF09CB75-DC37-4523-969A-ABB703DFF2BC}" srcOrd="0" destOrd="0" presId="urn:microsoft.com/office/officeart/2024/3/layout/hArchList1"/>
    <dgm:cxn modelId="{C4AE70BB-C13F-4681-A58C-2886FA67A9F6}" srcId="{CBAB5EF3-D01C-4278-A6FE-8E84069FA4C0}" destId="{635D569D-6CF5-4120-B592-4EF666832B37}" srcOrd="0" destOrd="0" parTransId="{0C17143D-2006-4B62-9066-8385980B218B}" sibTransId="{EA093B24-48BE-4B63-878A-3427A5F4D208}"/>
    <dgm:cxn modelId="{6DDCB5CC-E903-4A01-BC33-D98CA39FF2AA}" srcId="{9D3D7694-A079-4788-8FD7-D8CC1E30F9A0}" destId="{1DE9BB05-5DDE-41FF-A54F-3420498B0B09}" srcOrd="0" destOrd="0" parTransId="{8B389656-C4E4-47E4-9AF0-EDDA8780D02F}" sibTransId="{1CAC0511-2F81-4E72-B4F4-DA8B8989D7E8}"/>
    <dgm:cxn modelId="{532F8CD8-4E0B-4342-8A69-10B23DA44362}" srcId="{1DE9BB05-5DDE-41FF-A54F-3420498B0B09}" destId="{18186E8B-68CD-4297-8A20-EBF1C693B3AD}" srcOrd="0" destOrd="0" parTransId="{E4A66DBC-9E7E-4C76-895C-B1EA67B3BCAC}" sibTransId="{DDD9F457-E444-4036-BB26-064CC80E722D}"/>
    <dgm:cxn modelId="{3AEABFE3-6A19-45FE-8D1D-2EA8D00ED1EE}" type="presOf" srcId="{00BF0A7E-C3AC-4A8A-BBAF-94893D14FE9E}" destId="{BF5CEC5E-16A9-447C-B3AE-79AA697C7D3A}" srcOrd="0" destOrd="0" presId="urn:microsoft.com/office/officeart/2024/3/layout/hArchList1"/>
    <dgm:cxn modelId="{01AAB4E7-F7BB-4BE5-BCE4-A94B1F1ED266}" type="presOf" srcId="{635D569D-6CF5-4120-B592-4EF666832B37}" destId="{FE1D172B-7156-4899-9DE2-62C6F7A74A47}" srcOrd="0" destOrd="0" presId="urn:microsoft.com/office/officeart/2024/3/layout/hArchList1"/>
    <dgm:cxn modelId="{4F632E06-512D-4910-8DC9-9AE6D2859458}" type="presParOf" srcId="{83E45236-559E-4AA4-BB16-076776385770}" destId="{4B4A8E5C-9A94-4236-9204-4BD37E04EF5C}" srcOrd="0" destOrd="0" presId="urn:microsoft.com/office/officeart/2024/3/layout/hArchList1"/>
    <dgm:cxn modelId="{1B003091-1CFB-4FB1-A3AD-E24F09EAF315}" type="presParOf" srcId="{4B4A8E5C-9A94-4236-9204-4BD37E04EF5C}" destId="{D928CCE5-A786-47B0-B571-FD4E8D0A8543}" srcOrd="0" destOrd="0" presId="urn:microsoft.com/office/officeart/2024/3/layout/hArchList1"/>
    <dgm:cxn modelId="{569C6C04-C13F-4090-BA14-FF9B1EAC6A81}" type="presParOf" srcId="{4B4A8E5C-9A94-4236-9204-4BD37E04EF5C}" destId="{E51D8628-0DEC-4180-988E-E289E947F1DA}" srcOrd="1" destOrd="0" presId="urn:microsoft.com/office/officeart/2024/3/layout/hArchList1"/>
    <dgm:cxn modelId="{B6992B22-E838-4B48-A937-0BFF0600D301}" type="presParOf" srcId="{83E45236-559E-4AA4-BB16-076776385770}" destId="{941E16EE-C103-495F-B517-D4A3042E92F3}" srcOrd="1" destOrd="0" presId="urn:microsoft.com/office/officeart/2024/3/layout/hArchList1"/>
    <dgm:cxn modelId="{1F7B2D51-3B07-4916-B352-89BBA7946AC3}" type="presParOf" srcId="{83E45236-559E-4AA4-BB16-076776385770}" destId="{537699D7-3ADD-4598-8179-369431CCE04C}" srcOrd="2" destOrd="0" presId="urn:microsoft.com/office/officeart/2024/3/layout/hArchList1"/>
    <dgm:cxn modelId="{1F0B1E06-38C8-4E4A-9F70-B108A02C9AFC}" type="presParOf" srcId="{537699D7-3ADD-4598-8179-369431CCE04C}" destId="{89802052-EF5A-468A-8C44-AD66AAA3F0DE}" srcOrd="0" destOrd="0" presId="urn:microsoft.com/office/officeart/2024/3/layout/hArchList1"/>
    <dgm:cxn modelId="{C0CCFA10-B1F9-447C-9ADC-48CD369DED67}" type="presParOf" srcId="{537699D7-3ADD-4598-8179-369431CCE04C}" destId="{FE1D172B-7156-4899-9DE2-62C6F7A74A47}" srcOrd="1" destOrd="0" presId="urn:microsoft.com/office/officeart/2024/3/layout/hArchList1"/>
    <dgm:cxn modelId="{F6CA4A62-4AF4-4A92-A78B-10266A6ED0FE}" type="presParOf" srcId="{83E45236-559E-4AA4-BB16-076776385770}" destId="{AF09CB75-DC37-4523-969A-ABB703DFF2BC}" srcOrd="3" destOrd="0" presId="urn:microsoft.com/office/officeart/2024/3/layout/hArchList1"/>
    <dgm:cxn modelId="{BC1919A0-4CC2-462C-8208-85658339C32D}" type="presParOf" srcId="{83E45236-559E-4AA4-BB16-076776385770}" destId="{77EA2E1C-120C-4069-8357-F3F75E97C810}" srcOrd="4" destOrd="0" presId="urn:microsoft.com/office/officeart/2024/3/layout/hArchList1"/>
    <dgm:cxn modelId="{952E6A40-8205-4B5A-880B-23BC72C1D5C2}" type="presParOf" srcId="{77EA2E1C-120C-4069-8357-F3F75E97C810}" destId="{BF5CEC5E-16A9-447C-B3AE-79AA697C7D3A}" srcOrd="0" destOrd="0" presId="urn:microsoft.com/office/officeart/2024/3/layout/hArchList1"/>
    <dgm:cxn modelId="{80AC69AD-3AC6-4E2B-A8CA-BED9E4DD5917}" type="presParOf" srcId="{77EA2E1C-120C-4069-8357-F3F75E97C810}" destId="{4380C94B-F4B2-45B2-9C0F-73CD19727433}"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2318-4118-4E65-ADCB-7486D84C1FEE}">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4815" r="8436" b="2"/>
          <a:stretch/>
        </a:blipFill>
        <a:ln>
          <a:noFill/>
        </a:ln>
        <a:effectLst/>
      </dsp:spPr>
      <dsp:style>
        <a:lnRef idx="0">
          <a:scrgbClr r="0" g="0" b="0"/>
        </a:lnRef>
        <a:fillRef idx="3">
          <a:scrgbClr r="0" g="0" b="0"/>
        </a:fillRef>
        <a:effectRef idx="2">
          <a:scrgbClr r="0" g="0" b="0"/>
        </a:effectRef>
        <a:fontRef idx="minor">
          <a:schemeClr val="lt1"/>
        </a:fontRef>
      </dsp:style>
    </dsp:sp>
    <dsp:sp modelId="{AB129D43-9DB5-4D28-BE69-6062ADDEBCF9}">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Encontrar Proveedores Confiables</a:t>
          </a:r>
        </a:p>
      </dsp:txBody>
      <dsp:txXfrm>
        <a:off x="2034553" y="0"/>
        <a:ext cx="4155226" cy="370034"/>
      </dsp:txXfrm>
    </dsp:sp>
    <dsp:sp modelId="{E3F247AC-9687-47B3-AE98-196D2ED39F7F}">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Identificar proveedores confiables es crucial para el éxito de cualquier negocio. Utiliza redes y referencias para encontrar opciones adecuadas.</a:t>
          </a:r>
        </a:p>
      </dsp:txBody>
      <dsp:txXfrm>
        <a:off x="2034553" y="370034"/>
        <a:ext cx="4155226" cy="1484518"/>
      </dsp:txXfrm>
    </dsp:sp>
    <dsp:sp modelId="{ACB05547-24DC-4857-9569-DAD90BCE048E}">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321" r="5425" b="-6"/>
          <a:stretch/>
        </a:blipFill>
        <a:ln>
          <a:noFill/>
        </a:ln>
        <a:effectLst/>
      </dsp:spPr>
      <dsp:style>
        <a:lnRef idx="0">
          <a:scrgbClr r="0" g="0" b="0"/>
        </a:lnRef>
        <a:fillRef idx="3">
          <a:scrgbClr r="0" g="0" b="0"/>
        </a:fillRef>
        <a:effectRef idx="2">
          <a:scrgbClr r="0" g="0" b="0"/>
        </a:effectRef>
        <a:fontRef idx="minor">
          <a:schemeClr val="lt1"/>
        </a:fontRef>
      </dsp:style>
    </dsp:sp>
    <dsp:sp modelId="{1E3995F8-5167-46E9-B214-E62ACB684ED1}">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Criterios de Selección</a:t>
          </a:r>
        </a:p>
      </dsp:txBody>
      <dsp:txXfrm>
        <a:off x="2034553" y="2002917"/>
        <a:ext cx="4155226" cy="370034"/>
      </dsp:txXfrm>
    </dsp:sp>
    <dsp:sp modelId="{8D53D415-576D-4637-B6B4-EF9F89C8A9B2}">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Establecer criterios de selección claros ayuda a filtrar proveedores y a elegir los que mejor se alinean con tus necesidades comerciales.</a:t>
          </a:r>
        </a:p>
      </dsp:txBody>
      <dsp:txXfrm>
        <a:off x="2034553" y="2372952"/>
        <a:ext cx="4155226" cy="1484518"/>
      </dsp:txXfrm>
    </dsp:sp>
    <dsp:sp modelId="{9FB4C922-BEFB-4069-B482-6FD7C31F8498}">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028" r="7974" b="3"/>
          <a:stretch/>
        </a:blipFill>
        <a:ln>
          <a:noFill/>
        </a:ln>
        <a:effectLst/>
      </dsp:spPr>
      <dsp:style>
        <a:lnRef idx="0">
          <a:scrgbClr r="0" g="0" b="0"/>
        </a:lnRef>
        <a:fillRef idx="3">
          <a:scrgbClr r="0" g="0" b="0"/>
        </a:fillRef>
        <a:effectRef idx="2">
          <a:scrgbClr r="0" g="0" b="0"/>
        </a:effectRef>
        <a:fontRef idx="minor">
          <a:schemeClr val="lt1"/>
        </a:fontRef>
      </dsp:style>
    </dsp:sp>
    <dsp:sp modelId="{0FE81A8A-B5AF-41A3-991F-B4D081C6770B}">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Técnicas de Negociación</a:t>
          </a:r>
        </a:p>
      </dsp:txBody>
      <dsp:txXfrm>
        <a:off x="2034553" y="4005834"/>
        <a:ext cx="4155226" cy="370034"/>
      </dsp:txXfrm>
    </dsp:sp>
    <dsp:sp modelId="{412633B0-BD14-4CF3-B5B4-D23E51057EB1}">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Aplicar técnicas de negociación efectivas es esencial para obtener mejores precios y condiciones con los proveedores seleccionados.</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35BAF-3C87-41BF-9B79-89687EFA9A67}">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934" r="21809" b="-8"/>
          <a:stretch/>
        </a:blipFill>
        <a:ln>
          <a:noFill/>
        </a:ln>
        <a:effectLst/>
      </dsp:spPr>
      <dsp:style>
        <a:lnRef idx="0">
          <a:scrgbClr r="0" g="0" b="0"/>
        </a:lnRef>
        <a:fillRef idx="3">
          <a:scrgbClr r="0" g="0" b="0"/>
        </a:fillRef>
        <a:effectRef idx="2">
          <a:scrgbClr r="0" g="0" b="0"/>
        </a:effectRef>
        <a:fontRef idx="minor">
          <a:schemeClr val="lt1"/>
        </a:fontRef>
      </dsp:style>
    </dsp:sp>
    <dsp:sp modelId="{2999EAEB-43B1-42AE-BC1E-FA17094657F5}">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Impacto en la Importación</a:t>
          </a:r>
        </a:p>
      </dsp:txBody>
      <dsp:txXfrm>
        <a:off x="2034553" y="0"/>
        <a:ext cx="4155226" cy="370034"/>
      </dsp:txXfrm>
    </dsp:sp>
    <dsp:sp modelId="{D808297A-2145-4CCE-AE60-01ABAD91F7E5}">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regulaciones internacionales influyen significativamente en los procesos de importación, afectando costos y tiempos de entrega.</a:t>
          </a:r>
        </a:p>
      </dsp:txBody>
      <dsp:txXfrm>
        <a:off x="2034553" y="370034"/>
        <a:ext cx="4155226" cy="1484518"/>
      </dsp:txXfrm>
    </dsp:sp>
    <dsp:sp modelId="{735774CF-E9F8-4E3E-B99A-8F58035AD92A}">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232" r="18019" b="2"/>
          <a:stretch/>
        </a:blipFill>
        <a:ln>
          <a:noFill/>
        </a:ln>
        <a:effectLst/>
      </dsp:spPr>
      <dsp:style>
        <a:lnRef idx="0">
          <a:scrgbClr r="0" g="0" b="0"/>
        </a:lnRef>
        <a:fillRef idx="3">
          <a:scrgbClr r="0" g="0" b="0"/>
        </a:fillRef>
        <a:effectRef idx="2">
          <a:scrgbClr r="0" g="0" b="0"/>
        </a:effectRef>
        <a:fontRef idx="minor">
          <a:schemeClr val="lt1"/>
        </a:fontRef>
      </dsp:style>
    </dsp:sp>
    <dsp:sp modelId="{E6C1942E-770A-4128-8A7C-C025C2E24F9E}">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Normativas Comerciales</a:t>
          </a:r>
        </a:p>
      </dsp:txBody>
      <dsp:txXfrm>
        <a:off x="2034553" y="2002917"/>
        <a:ext cx="4155226" cy="370034"/>
      </dsp:txXfrm>
    </dsp:sp>
    <dsp:sp modelId="{C466731F-01BB-468E-A85A-1D6E634AF097}">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 crucial entender las normativas comerciales que regulan el comercio internacional para evitar sanciones y multas.</a:t>
          </a:r>
        </a:p>
      </dsp:txBody>
      <dsp:txXfrm>
        <a:off x="2034553" y="2372952"/>
        <a:ext cx="4155226" cy="1484518"/>
      </dsp:txXfrm>
    </dsp:sp>
    <dsp:sp modelId="{DD34DCE5-4FD4-4F6E-B460-D0DA7FA1D96F}">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918" r="15333" b="2"/>
          <a:stretch/>
        </a:blipFill>
        <a:ln>
          <a:noFill/>
        </a:ln>
        <a:effectLst/>
      </dsp:spPr>
      <dsp:style>
        <a:lnRef idx="0">
          <a:scrgbClr r="0" g="0" b="0"/>
        </a:lnRef>
        <a:fillRef idx="3">
          <a:scrgbClr r="0" g="0" b="0"/>
        </a:fillRef>
        <a:effectRef idx="2">
          <a:scrgbClr r="0" g="0" b="0"/>
        </a:effectRef>
        <a:fontRef idx="minor">
          <a:schemeClr val="lt1"/>
        </a:fontRef>
      </dsp:style>
    </dsp:sp>
    <dsp:sp modelId="{6D6BF2A3-AFC8-4E5C-BD91-C618B198AF99}">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Adaptación Empresarial</a:t>
          </a:r>
        </a:p>
      </dsp:txBody>
      <dsp:txXfrm>
        <a:off x="2034553" y="4005834"/>
        <a:ext cx="4155226" cy="370034"/>
      </dsp:txXfrm>
    </dsp:sp>
    <dsp:sp modelId="{E0B1237C-DAD8-4F6E-A216-725CCC1C7465}">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empresas deben adaptarse a las regulaciones internacionales, implementando políticas de cumplimiento para operar sin problemas legales.</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58412-2850-4784-9EDD-AE0C6EF59489}">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250" r="1" b="2"/>
          <a:stretch/>
        </a:blipFill>
        <a:ln>
          <a:noFill/>
        </a:ln>
        <a:effectLst/>
      </dsp:spPr>
      <dsp:style>
        <a:lnRef idx="0">
          <a:scrgbClr r="0" g="0" b="0"/>
        </a:lnRef>
        <a:fillRef idx="3">
          <a:scrgbClr r="0" g="0" b="0"/>
        </a:fillRef>
        <a:effectRef idx="2">
          <a:scrgbClr r="0" g="0" b="0"/>
        </a:effectRef>
        <a:fontRef idx="minor">
          <a:schemeClr val="lt1"/>
        </a:fontRef>
      </dsp:style>
    </dsp:sp>
    <dsp:sp modelId="{302E1547-5F26-4BCA-BA1A-EFB6C4CF54A2}">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Tipos de Licencias</a:t>
          </a:r>
        </a:p>
      </dsp:txBody>
      <dsp:txXfrm>
        <a:off x="2034553" y="0"/>
        <a:ext cx="4155226" cy="370034"/>
      </dsp:txXfrm>
    </dsp:sp>
    <dsp:sp modelId="{C2DD4263-3DF3-42D8-9228-C2268B3194DC}">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Existen diferentes tipos de licencias necesarias según el producto que se importe. Es fundamental conocerlas para cumplir con la normativa vigente.</a:t>
          </a:r>
        </a:p>
      </dsp:txBody>
      <dsp:txXfrm>
        <a:off x="2034553" y="370034"/>
        <a:ext cx="4155226" cy="1484518"/>
      </dsp:txXfrm>
    </dsp:sp>
    <dsp:sp modelId="{364EB59A-43B8-42E1-9B96-FCD43BE935A9}">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4378" r="29122"/>
          <a:stretch/>
        </a:blipFill>
        <a:ln>
          <a:noFill/>
        </a:ln>
        <a:effectLst/>
      </dsp:spPr>
      <dsp:style>
        <a:lnRef idx="0">
          <a:scrgbClr r="0" g="0" b="0"/>
        </a:lnRef>
        <a:fillRef idx="3">
          <a:scrgbClr r="0" g="0" b="0"/>
        </a:fillRef>
        <a:effectRef idx="2">
          <a:scrgbClr r="0" g="0" b="0"/>
        </a:effectRef>
        <a:fontRef idx="minor">
          <a:schemeClr val="lt1"/>
        </a:fontRef>
      </dsp:style>
    </dsp:sp>
    <dsp:sp modelId="{08CAC31D-2C86-49CB-8883-8FDDB7FC4B60}">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Proceso de Obtención</a:t>
          </a:r>
        </a:p>
      </dsp:txBody>
      <dsp:txXfrm>
        <a:off x="2034553" y="2002917"/>
        <a:ext cx="4155226" cy="370034"/>
      </dsp:txXfrm>
    </dsp:sp>
    <dsp:sp modelId="{EFED8D83-7E52-4188-BF27-E8E6CE509327}">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Cada licencia tiene un proceso específico de obtención que incluye la presentación de documentos y el cumplimiento de requisitos legales.</a:t>
          </a:r>
        </a:p>
      </dsp:txBody>
      <dsp:txXfrm>
        <a:off x="2034553" y="2372952"/>
        <a:ext cx="4155226" cy="1484518"/>
      </dsp:txXfrm>
    </dsp:sp>
    <dsp:sp modelId="{D3D05454-4C1F-4AA3-8A14-8BBCC0B2B4FF}">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0841" r="2410" b="2"/>
          <a:stretch/>
        </a:blipFill>
        <a:ln>
          <a:noFill/>
        </a:ln>
        <a:effectLst/>
      </dsp:spPr>
      <dsp:style>
        <a:lnRef idx="0">
          <a:scrgbClr r="0" g="0" b="0"/>
        </a:lnRef>
        <a:fillRef idx="3">
          <a:scrgbClr r="0" g="0" b="0"/>
        </a:fillRef>
        <a:effectRef idx="2">
          <a:scrgbClr r="0" g="0" b="0"/>
        </a:effectRef>
        <a:fontRef idx="minor">
          <a:schemeClr val="lt1"/>
        </a:fontRef>
      </dsp:style>
    </dsp:sp>
    <dsp:sp modelId="{9634BB84-3BAD-4E4F-9599-F21C10496BF5}">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Cumplimiento Normativo</a:t>
          </a:r>
        </a:p>
      </dsp:txBody>
      <dsp:txXfrm>
        <a:off x="2034553" y="4005834"/>
        <a:ext cx="4155226" cy="370034"/>
      </dsp:txXfrm>
    </dsp:sp>
    <dsp:sp modelId="{1CC6721B-B719-4398-9E61-6DF48DD7EF70}">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Asegurarse de tener las licencias y permisos correctos es vital para cumplir con las normativas y evitar sanciones.</a:t>
          </a:r>
        </a:p>
      </dsp:txBody>
      <dsp:txXfrm>
        <a:off x="2034553" y="4375869"/>
        <a:ext cx="4155226" cy="1484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C94A-D857-4686-96A8-6E65A44FADD6}">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090" r="18161" b="2"/>
          <a:stretch/>
        </a:blipFill>
        <a:ln>
          <a:noFill/>
        </a:ln>
        <a:effectLst/>
      </dsp:spPr>
      <dsp:style>
        <a:lnRef idx="0">
          <a:scrgbClr r="0" g="0" b="0"/>
        </a:lnRef>
        <a:fillRef idx="3">
          <a:scrgbClr r="0" g="0" b="0"/>
        </a:fillRef>
        <a:effectRef idx="2">
          <a:scrgbClr r="0" g="0" b="0"/>
        </a:effectRef>
        <a:fontRef idx="minor">
          <a:schemeClr val="lt1"/>
        </a:fontRef>
      </dsp:style>
    </dsp:sp>
    <dsp:sp modelId="{BBD113B4-0AC3-4291-AD03-EC505DD1C62F}">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del Seguro de Carga</a:t>
          </a:r>
        </a:p>
      </dsp:txBody>
      <dsp:txXfrm>
        <a:off x="2034553" y="0"/>
        <a:ext cx="4155226" cy="370034"/>
      </dsp:txXfrm>
    </dsp:sp>
    <dsp:sp modelId="{690DAB72-8353-42FC-A152-8EDD01E41770}">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Asegurar la carga es esencial para protegerse contra pérdidas financieras durante el transporte internacional.</a:t>
          </a:r>
        </a:p>
      </dsp:txBody>
      <dsp:txXfrm>
        <a:off x="2034553" y="370034"/>
        <a:ext cx="4155226" cy="1484518"/>
      </dsp:txXfrm>
    </dsp:sp>
    <dsp:sp modelId="{E13BEC2A-C14C-46CA-9C03-A7EBD3A3ED4E}">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679" r="20572" b="2"/>
          <a:stretch/>
        </a:blipFill>
        <a:ln>
          <a:noFill/>
        </a:ln>
        <a:effectLst/>
      </dsp:spPr>
      <dsp:style>
        <a:lnRef idx="0">
          <a:scrgbClr r="0" g="0" b="0"/>
        </a:lnRef>
        <a:fillRef idx="3">
          <a:scrgbClr r="0" g="0" b="0"/>
        </a:fillRef>
        <a:effectRef idx="2">
          <a:scrgbClr r="0" g="0" b="0"/>
        </a:effectRef>
        <a:fontRef idx="minor">
          <a:schemeClr val="lt1"/>
        </a:fontRef>
      </dsp:style>
    </dsp:sp>
    <dsp:sp modelId="{01F264EF-2D30-4B51-B9CA-EE9AE2FDE6FB}">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Tipos de Seguros de Carga</a:t>
          </a:r>
        </a:p>
      </dsp:txBody>
      <dsp:txXfrm>
        <a:off x="2034553" y="2002917"/>
        <a:ext cx="4155226" cy="370034"/>
      </dsp:txXfrm>
    </dsp:sp>
    <dsp:sp modelId="{AD83A665-41B4-47A7-B46C-436674D2EE3C}">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Existen varios tipos de seguros de carga, cada uno diseñado para cubrir diferentes riesgos asociados al transporte.</a:t>
          </a:r>
        </a:p>
      </dsp:txBody>
      <dsp:txXfrm>
        <a:off x="2034553" y="2372952"/>
        <a:ext cx="4155226" cy="1484518"/>
      </dsp:txXfrm>
    </dsp:sp>
    <dsp:sp modelId="{59F261DF-0E73-495A-A29A-736291B649E4}">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8" b="-8"/>
          <a:stretch/>
        </a:blipFill>
        <a:ln>
          <a:noFill/>
        </a:ln>
        <a:effectLst/>
      </dsp:spPr>
      <dsp:style>
        <a:lnRef idx="0">
          <a:scrgbClr r="0" g="0" b="0"/>
        </a:lnRef>
        <a:fillRef idx="3">
          <a:scrgbClr r="0" g="0" b="0"/>
        </a:fillRef>
        <a:effectRef idx="2">
          <a:scrgbClr r="0" g="0" b="0"/>
        </a:effectRef>
        <a:fontRef idx="minor">
          <a:schemeClr val="lt1"/>
        </a:fontRef>
      </dsp:style>
    </dsp:sp>
    <dsp:sp modelId="{D77C0164-D61B-4978-AA9B-F0F3A1D7AFD6}">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Estrategias de Gestión de Riesgos</a:t>
          </a:r>
        </a:p>
      </dsp:txBody>
      <dsp:txXfrm>
        <a:off x="2034553" y="4005834"/>
        <a:ext cx="4155226" cy="370034"/>
      </dsp:txXfrm>
    </dsp:sp>
    <dsp:sp modelId="{AEB196DA-6553-4C45-A7E1-51448AFD8D8B}">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Implementar estrategias adecuadas puede ayudar a mitigar los riesgos asociados al transporte de mercancías internacionalmente.</a:t>
          </a:r>
        </a:p>
      </dsp:txBody>
      <dsp:txXfrm>
        <a:off x="2034553" y="4375869"/>
        <a:ext cx="4155226" cy="1484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47A93-D61E-4FC1-A0D2-AB4A3BAEFC85}">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6775" r="26476" b="2"/>
          <a:stretch/>
        </a:blipFill>
        <a:ln>
          <a:noFill/>
        </a:ln>
        <a:effectLst/>
      </dsp:spPr>
      <dsp:style>
        <a:lnRef idx="0">
          <a:scrgbClr r="0" g="0" b="0"/>
        </a:lnRef>
        <a:fillRef idx="3">
          <a:scrgbClr r="0" g="0" b="0"/>
        </a:fillRef>
        <a:effectRef idx="2">
          <a:scrgbClr r="0" g="0" b="0"/>
        </a:effectRef>
        <a:fontRef idx="minor">
          <a:schemeClr val="lt1"/>
        </a:fontRef>
      </dsp:style>
    </dsp:sp>
    <dsp:sp modelId="{3B70C1C7-C48D-4B02-AC24-C158ACE53DBC}">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 la Recepción</a:t>
          </a:r>
        </a:p>
      </dsp:txBody>
      <dsp:txXfrm>
        <a:off x="2034553" y="0"/>
        <a:ext cx="4155226" cy="370034"/>
      </dsp:txXfrm>
    </dsp:sp>
    <dsp:sp modelId="{6908E48C-E16A-4A4D-BAD2-123C71D6779C}">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recepción de mercancías es crucial para garantizar el flujo eficiente de productos y evitar problemas en la cadena de suministro.</a:t>
          </a:r>
        </a:p>
      </dsp:txBody>
      <dsp:txXfrm>
        <a:off x="2034553" y="370034"/>
        <a:ext cx="4155226" cy="1484518"/>
      </dsp:txXfrm>
    </dsp:sp>
    <dsp:sp modelId="{AAB155C6-484C-4751-8320-C4BC08A79B33}">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878" r="12373" b="2"/>
          <a:stretch/>
        </a:blipFill>
        <a:ln>
          <a:noFill/>
        </a:ln>
        <a:effectLst/>
      </dsp:spPr>
      <dsp:style>
        <a:lnRef idx="0">
          <a:scrgbClr r="0" g="0" b="0"/>
        </a:lnRef>
        <a:fillRef idx="3">
          <a:scrgbClr r="0" g="0" b="0"/>
        </a:fillRef>
        <a:effectRef idx="2">
          <a:scrgbClr r="0" g="0" b="0"/>
        </a:effectRef>
        <a:fontRef idx="minor">
          <a:schemeClr val="lt1"/>
        </a:fontRef>
      </dsp:style>
    </dsp:sp>
    <dsp:sp modelId="{7FDFC475-7024-4A7E-AEC7-B4EF2C222E5C}">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Procedimientos de Recepción</a:t>
          </a:r>
        </a:p>
      </dsp:txBody>
      <dsp:txXfrm>
        <a:off x="2034553" y="2002917"/>
        <a:ext cx="4155226" cy="370034"/>
      </dsp:txXfrm>
    </dsp:sp>
    <dsp:sp modelId="{DB1B1EE6-9A9E-434D-92CA-C1657393FAA8}">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 necesario seguir procedimientos claros para revisar la calidad, cantidad y documentación de las mercancías recibidas.</a:t>
          </a:r>
        </a:p>
      </dsp:txBody>
      <dsp:txXfrm>
        <a:off x="2034553" y="2372952"/>
        <a:ext cx="4155226" cy="1484518"/>
      </dsp:txXfrm>
    </dsp:sp>
    <dsp:sp modelId="{9B8CAEBE-23C8-4679-8AB0-A0DA74E06715}">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075" r="18176" b="2"/>
          <a:stretch/>
        </a:blipFill>
        <a:ln>
          <a:noFill/>
        </a:ln>
        <a:effectLst/>
      </dsp:spPr>
      <dsp:style>
        <a:lnRef idx="0">
          <a:scrgbClr r="0" g="0" b="0"/>
        </a:lnRef>
        <a:fillRef idx="3">
          <a:scrgbClr r="0" g="0" b="0"/>
        </a:fillRef>
        <a:effectRef idx="2">
          <a:scrgbClr r="0" g="0" b="0"/>
        </a:effectRef>
        <a:fontRef idx="minor">
          <a:schemeClr val="lt1"/>
        </a:fontRef>
      </dsp:style>
    </dsp:sp>
    <dsp:sp modelId="{FE05A25A-20CF-464B-88A9-06F8CF2FD9B8}">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Documentación de la Recepción</a:t>
          </a:r>
        </a:p>
      </dsp:txBody>
      <dsp:txXfrm>
        <a:off x="2034553" y="4005834"/>
        <a:ext cx="4155226" cy="370034"/>
      </dsp:txXfrm>
    </dsp:sp>
    <dsp:sp modelId="{15817A70-9973-4C1C-9076-AD90A847F441}">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Documentar la recepción de mercancías es fundamental para evitar discrepancias y mantener un inventario preciso.</a:t>
          </a:r>
        </a:p>
      </dsp:txBody>
      <dsp:txXfrm>
        <a:off x="2034553" y="4375869"/>
        <a:ext cx="4155226" cy="1484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8CCE5-A786-47B0-B571-FD4E8D0A8543}">
      <dsp:nvSpPr>
        <dsp:cNvPr id="0" name=""/>
        <dsp:cNvSpPr/>
      </dsp:nvSpPr>
      <dsp:spPr>
        <a:xfrm>
          <a:off x="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Proceso de Importación</a:t>
          </a:r>
          <a:endParaRPr lang="en-US" sz="1800" kern="1200"/>
        </a:p>
      </dsp:txBody>
      <dsp:txXfrm>
        <a:off x="0" y="0"/>
        <a:ext cx="3403282" cy="624969"/>
      </dsp:txXfrm>
    </dsp:sp>
    <dsp:sp modelId="{E51D8628-0DEC-4180-988E-E289E947F1DA}">
      <dsp:nvSpPr>
        <dsp:cNvPr id="0" name=""/>
        <dsp:cNvSpPr/>
      </dsp:nvSpPr>
      <dsp:spPr>
        <a:xfrm>
          <a:off x="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importación es un proceso que puede ser complicado y requiere una planificación cuidadosa y comprensión de los procedimientos.</a:t>
          </a:r>
          <a:endParaRPr lang="en-US" sz="1400" kern="1200"/>
        </a:p>
      </dsp:txBody>
      <dsp:txXfrm>
        <a:off x="0" y="624969"/>
        <a:ext cx="3403282" cy="1887445"/>
      </dsp:txXfrm>
    </dsp:sp>
    <dsp:sp modelId="{89802052-EF5A-468A-8C44-AD66AAA3F0DE}">
      <dsp:nvSpPr>
        <dsp:cNvPr id="0" name=""/>
        <dsp:cNvSpPr/>
      </dsp:nvSpPr>
      <dsp:spPr>
        <a:xfrm>
          <a:off x="374361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Preparación Adecuada</a:t>
          </a:r>
          <a:endParaRPr lang="en-US" sz="1800" kern="1200"/>
        </a:p>
      </dsp:txBody>
      <dsp:txXfrm>
        <a:off x="3743610" y="0"/>
        <a:ext cx="3403282" cy="624969"/>
      </dsp:txXfrm>
    </dsp:sp>
    <dsp:sp modelId="{FE1D172B-7156-4899-9DE2-62C6F7A74A47}">
      <dsp:nvSpPr>
        <dsp:cNvPr id="0" name=""/>
        <dsp:cNvSpPr/>
      </dsp:nvSpPr>
      <dsp:spPr>
        <a:xfrm>
          <a:off x="374361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Con la preparación adecuada, las empresas pueden lograr importaciones exitosas y evitar complicaciones en el proceso.</a:t>
          </a:r>
          <a:endParaRPr lang="en-US" sz="1400" kern="1200"/>
        </a:p>
      </dsp:txBody>
      <dsp:txXfrm>
        <a:off x="3743610" y="624969"/>
        <a:ext cx="3403282" cy="1887445"/>
      </dsp:txXfrm>
    </dsp:sp>
    <dsp:sp modelId="{BF5CEC5E-16A9-447C-B3AE-79AA697C7D3A}">
      <dsp:nvSpPr>
        <dsp:cNvPr id="0" name=""/>
        <dsp:cNvSpPr/>
      </dsp:nvSpPr>
      <dsp:spPr>
        <a:xfrm>
          <a:off x="7487221"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Éxito en el Comercio Internacional</a:t>
          </a:r>
          <a:endParaRPr lang="en-US" sz="1800" kern="1200"/>
        </a:p>
      </dsp:txBody>
      <dsp:txXfrm>
        <a:off x="7487221" y="0"/>
        <a:ext cx="3403282" cy="624969"/>
      </dsp:txXfrm>
    </dsp:sp>
    <dsp:sp modelId="{4380C94B-F4B2-45B2-9C0F-73CD19727433}">
      <dsp:nvSpPr>
        <dsp:cNvPr id="0" name=""/>
        <dsp:cNvSpPr/>
      </dsp:nvSpPr>
      <dsp:spPr>
        <a:xfrm>
          <a:off x="7487221"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Asegurarse de que su negocio internacional prospere implica comprender todos los aspectos del comercio global.</a:t>
          </a:r>
          <a:endParaRPr lang="en-US" sz="1400" kern="1200"/>
        </a:p>
      </dsp:txBody>
      <dsp:txXfrm>
        <a:off x="7487221" y="624969"/>
        <a:ext cx="3403282" cy="18874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7166D-667C-41D8-954A-BC8101F0AFBC}" type="datetimeFigureOut">
              <a:rPr lang="es-CL" smtClean="0"/>
              <a:t>14-11-2025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669D0-CA55-44B2-A6F8-4C4D21FCA331}" type="slidenum">
              <a:rPr lang="es-CL" smtClean="0"/>
              <a:t>‹Nº›</a:t>
            </a:fld>
            <a:endParaRPr lang="es-CL"/>
          </a:p>
        </p:txBody>
      </p:sp>
    </p:spTree>
    <p:extLst>
      <p:ext uri="{BB962C8B-B14F-4D97-AF65-F5344CB8AC3E}">
        <p14:creationId xmlns:p14="http://schemas.microsoft.com/office/powerpoint/2010/main" val="305230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La importación es un proceso crucial para los negocios que buscan expandirse internacionalmente. Esta presentación ofrecerá una guía completa, desde la preparación inicial hasta la gestión de pagos, cubriendo todos los aspectos necesarios para llevar a cabo importaciones exitosas.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a:t>
            </a:fld>
            <a:endParaRPr lang="es-CL"/>
          </a:p>
        </p:txBody>
      </p:sp>
    </p:spTree>
    <p:extLst>
      <p:ext uri="{BB962C8B-B14F-4D97-AF65-F5344CB8AC3E}">
        <p14:creationId xmlns:p14="http://schemas.microsoft.com/office/powerpoint/2010/main" val="409174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Dependiendo del producto que se importe, pueden ser necesarios licencias y permisos específicos. Revisaremos los tipos de licencias requeridas y los pasos para obtenerlas, asegurando así el cumplimento de las normativas.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10</a:t>
            </a:fld>
            <a:endParaRPr lang="es-CL"/>
          </a:p>
        </p:txBody>
      </p:sp>
    </p:spTree>
    <p:extLst>
      <p:ext uri="{BB962C8B-B14F-4D97-AF65-F5344CB8AC3E}">
        <p14:creationId xmlns:p14="http://schemas.microsoft.com/office/powerpoint/2010/main" val="413007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logística es un componente crítico en la importación, ya que afecta la eficiencia y los costos. En esta sección, nos enfocaremos en la planificación de envíos, la selección de transportistas adecuados y la gestión de riesgos durante el transporte.</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11</a:t>
            </a:fld>
            <a:endParaRPr lang="es-CL"/>
          </a:p>
        </p:txBody>
      </p:sp>
    </p:spTree>
    <p:extLst>
      <p:ext uri="{BB962C8B-B14F-4D97-AF65-F5344CB8AC3E}">
        <p14:creationId xmlns:p14="http://schemas.microsoft.com/office/powerpoint/2010/main" val="346139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planificación efectiva de envíos es clave para asegurar que los productos lleguen a tiempo y en buenas condiciones. Discutiremos cómo seleccionar el tipo de transporte adecuado y los criterios para elegir transportistas confiables.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12</a:t>
            </a:fld>
            <a:endParaRPr lang="es-CL"/>
          </a:p>
        </p:txBody>
      </p:sp>
    </p:spTree>
    <p:extLst>
      <p:ext uri="{BB962C8B-B14F-4D97-AF65-F5344CB8AC3E}">
        <p14:creationId xmlns:p14="http://schemas.microsoft.com/office/powerpoint/2010/main" val="33345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Asegurar la carga es fundamental para mitigar riesgos financieros. Analizaremos los diferentes tipos de seguros de carga disponibles y cómo implementar estrategias para gestionar los riesgos asociados al transporte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13</a:t>
            </a:fld>
            <a:endParaRPr lang="es-CL"/>
          </a:p>
        </p:txBody>
      </p:sp>
    </p:spTree>
    <p:extLst>
      <p:ext uri="{BB962C8B-B14F-4D97-AF65-F5344CB8AC3E}">
        <p14:creationId xmlns:p14="http://schemas.microsoft.com/office/powerpoint/2010/main" val="188740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seguimiento de mercancías es crucial para mantener el control sobre el proceso de importación. Examinaremos herramientas y técnicas de seguimiento que permiten a las empresas monitorizar el estado y ubicación de sus envíos.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14</a:t>
            </a:fld>
            <a:endParaRPr lang="es-CL"/>
          </a:p>
        </p:txBody>
      </p:sp>
    </p:spTree>
    <p:extLst>
      <p:ext uri="{BB962C8B-B14F-4D97-AF65-F5344CB8AC3E}">
        <p14:creationId xmlns:p14="http://schemas.microsoft.com/office/powerpoint/2010/main" val="385597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Una vez que las mercancías llegan, es importante tener procedimientos claros para el desembalaje y almacenamiento. En esta sección, discutiremos los pasos a seguir para asegurar que las mercancías se reciban e inspeccionen correctamente.</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15</a:t>
            </a:fld>
            <a:endParaRPr lang="es-CL"/>
          </a:p>
        </p:txBody>
      </p:sp>
    </p:spTree>
    <p:extLst>
      <p:ext uri="{BB962C8B-B14F-4D97-AF65-F5344CB8AC3E}">
        <p14:creationId xmlns:p14="http://schemas.microsoft.com/office/powerpoint/2010/main" val="389489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recepción de mercancías es una etapa crítica. Hablaremos sobre los procedimientos necesarios para recibir mercancías de manera eficiente y cómo documentar la recepción para evitar discrepancias.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16</a:t>
            </a:fld>
            <a:endParaRPr lang="es-CL"/>
          </a:p>
        </p:txBody>
      </p:sp>
    </p:spTree>
    <p:extLst>
      <p:ext uri="{BB962C8B-B14F-4D97-AF65-F5344CB8AC3E}">
        <p14:creationId xmlns:p14="http://schemas.microsoft.com/office/powerpoint/2010/main" val="363115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inspección de mercancías es esencial para asegurar la calidad de los productos importados. Discutiremos los métodos de control de calidad que las empresas deben implementar para cumplir con los estándares requeridos.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17</a:t>
            </a:fld>
            <a:endParaRPr lang="es-CL"/>
          </a:p>
        </p:txBody>
      </p:sp>
    </p:spTree>
    <p:extLst>
      <p:ext uri="{BB962C8B-B14F-4D97-AF65-F5344CB8AC3E}">
        <p14:creationId xmlns:p14="http://schemas.microsoft.com/office/powerpoint/2010/main" val="353837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almacenamiento adecuado es fundamental para la gestión de inventarios. Examinaremos las mejores prácticas para el almacenamiento de mercancías y cómo optimizar la distribución interna dentro de la empresa.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18</a:t>
            </a:fld>
            <a:endParaRPr lang="es-CL"/>
          </a:p>
        </p:txBody>
      </p:sp>
    </p:spTree>
    <p:extLst>
      <p:ext uri="{BB962C8B-B14F-4D97-AF65-F5344CB8AC3E}">
        <p14:creationId xmlns:p14="http://schemas.microsoft.com/office/powerpoint/2010/main" val="419301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gestión de pagos es una parte crítica del proceso de importación. En esta sección, abordaremos los métodos de pago internacionales, opciones de financiamiento y la gestión de divisas y tasas de cambio.</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19</a:t>
            </a:fld>
            <a:endParaRPr lang="es-CL"/>
          </a:p>
        </p:txBody>
      </p:sp>
    </p:spTree>
    <p:extLst>
      <p:ext uri="{BB962C8B-B14F-4D97-AF65-F5344CB8AC3E}">
        <p14:creationId xmlns:p14="http://schemas.microsoft.com/office/powerpoint/2010/main" val="112900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En esta presentación, cubriremos cinco secciones clave. Comenzaremos con la preparación inicial para la importación, seguida de los requisitos legales y documentación necesaria. Luego, abordaremos la logística y transporte, los procedimientos de desembalaje y almacenamiento, y finalmente, la gestión de pagos y financiamiento. Cada sección proporcionará información práctica y consejos útiles.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2</a:t>
            </a:fld>
            <a:endParaRPr lang="es-CL"/>
          </a:p>
        </p:txBody>
      </p:sp>
    </p:spTree>
    <p:extLst>
      <p:ext uri="{BB962C8B-B14F-4D97-AF65-F5344CB8AC3E}">
        <p14:creationId xmlns:p14="http://schemas.microsoft.com/office/powerpoint/2010/main" val="4028983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financiamiento es esencial para las importaciones, especialmente para pequeñas y medianas empresas. Discutiremos diferentes opciones de financiamiento y cómo elegir la mejor alternativa para cada situación.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20</a:t>
            </a:fld>
            <a:endParaRPr lang="es-CL"/>
          </a:p>
        </p:txBody>
      </p:sp>
    </p:spTree>
    <p:extLst>
      <p:ext uri="{BB962C8B-B14F-4D97-AF65-F5344CB8AC3E}">
        <p14:creationId xmlns:p14="http://schemas.microsoft.com/office/powerpoint/2010/main" val="370895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gestión de divisas es clave para el éxito de las importaciones. Abordaremos cómo las fluctuaciones en las tasas de cambio pueden afectar los costos de importación y las estrategias para gestionar el riesgo cambiario.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21</a:t>
            </a:fld>
            <a:endParaRPr lang="es-CL"/>
          </a:p>
        </p:txBody>
      </p:sp>
    </p:spTree>
    <p:extLst>
      <p:ext uri="{BB962C8B-B14F-4D97-AF65-F5344CB8AC3E}">
        <p14:creationId xmlns:p14="http://schemas.microsoft.com/office/powerpoint/2010/main" val="1693793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importación puede ser un proceso complejo, pero con la preparación adecuada y el conocimiento de los procedimientos, las empresas pueden llevar a cabo importaciones exitosas. Esta guía abarca todos los aspectos necesarios para asegurar que su negocio internacional prospere en el mercado global.</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22</a:t>
            </a:fld>
            <a:endParaRPr lang="es-CL"/>
          </a:p>
        </p:txBody>
      </p:sp>
    </p:spTree>
    <p:extLst>
      <p:ext uri="{BB962C8B-B14F-4D97-AF65-F5344CB8AC3E}">
        <p14:creationId xmlns:p14="http://schemas.microsoft.com/office/powerpoint/2010/main" val="275292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etapa de preparación inicial es fundamental para el éxito de cualquier proceso de importación. En esta sección, exploraremos las estrategias para investigar el mercado, seleccionar productos adecuados y establecer relaciones con proveedores confiables. También abordaremos la importancia de evaluar costos para asegurar la viabilidad del negocio.</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3</a:t>
            </a:fld>
            <a:endParaRPr lang="es-CL"/>
          </a:p>
        </p:txBody>
      </p:sp>
    </p:spTree>
    <p:extLst>
      <p:ext uri="{BB962C8B-B14F-4D97-AF65-F5344CB8AC3E}">
        <p14:creationId xmlns:p14="http://schemas.microsoft.com/office/powerpoint/2010/main" val="193936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Antes de realizar importaciones, es crucial investigar el mercado para identificar productos en demanda. Analizaremos técnicas de investigación de mercado, cómo seleccionar productos que se alineen con las necesidades del consumidor y las tendencias actuales del mercado.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4</a:t>
            </a:fld>
            <a:endParaRPr lang="es-CL"/>
          </a:p>
        </p:txBody>
      </p:sp>
    </p:spTree>
    <p:extLst>
      <p:ext uri="{BB962C8B-B14F-4D97-AF65-F5344CB8AC3E}">
        <p14:creationId xmlns:p14="http://schemas.microsoft.com/office/powerpoint/2010/main" val="258873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Una vez que se han seleccionado los productos, el siguiente paso es identificar y negociar con proveedores. Discutiremos cómo encontrar proveedores confiables, establecer criterios de selección y técnicas de negociación efectivas para obtener mejores precios y condiciones.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5</a:t>
            </a:fld>
            <a:endParaRPr lang="es-CL"/>
          </a:p>
        </p:txBody>
      </p:sp>
    </p:spTree>
    <p:extLst>
      <p:ext uri="{BB962C8B-B14F-4D97-AF65-F5344CB8AC3E}">
        <p14:creationId xmlns:p14="http://schemas.microsoft.com/office/powerpoint/2010/main" val="198021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evaluación de costos es esencial para el éxito financiero de la importación. Examinaremos cómo calcular todos los costos asociados, desde el precio de los productos hasta los gastos de transporte, aduanas y almacenamiento, y cómo elaborar un presupuesto realista.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6</a:t>
            </a:fld>
            <a:endParaRPr lang="es-CL"/>
          </a:p>
        </p:txBody>
      </p:sp>
    </p:spTree>
    <p:extLst>
      <p:ext uri="{BB962C8B-B14F-4D97-AF65-F5344CB8AC3E}">
        <p14:creationId xmlns:p14="http://schemas.microsoft.com/office/powerpoint/2010/main" val="188472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Cada importación requiere cumplir con una serie de documentos y regulaciones legales. Esta sección se centrará en los documentos necesarios, leyes y normativas internacionales que deben respetarse para garantizar una importación sin contratiempos.</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7</a:t>
            </a:fld>
            <a:endParaRPr lang="es-CL"/>
          </a:p>
        </p:txBody>
      </p:sp>
    </p:spTree>
    <p:extLst>
      <p:ext uri="{BB962C8B-B14F-4D97-AF65-F5344CB8AC3E}">
        <p14:creationId xmlns:p14="http://schemas.microsoft.com/office/powerpoint/2010/main" val="94113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documentos son vitales para el proceso de importación. Hablaremos sobre los documentos que se requieren, como facturas comerciales, listas de empaque y certificados de origen, y su importancia en el proceso aduanero.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8</a:t>
            </a:fld>
            <a:endParaRPr lang="es-CL"/>
          </a:p>
        </p:txBody>
      </p:sp>
    </p:spTree>
    <p:extLst>
      <p:ext uri="{BB962C8B-B14F-4D97-AF65-F5344CB8AC3E}">
        <p14:creationId xmlns:p14="http://schemas.microsoft.com/office/powerpoint/2010/main" val="303264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internacionales tienen un gran impacto en la importación. Analizaremos las principales normativas que afectan el comercio internacional y cómo las empresas deben adaptarse a ellas para evitar problemas legales.
Origen de imagen: biblioteca de contenido de Microsoft 365
</a:t>
            </a:r>
          </a:p>
        </p:txBody>
      </p:sp>
      <p:sp>
        <p:nvSpPr>
          <p:cNvPr id="4" name="Marcador de número de diapositiva 3"/>
          <p:cNvSpPr>
            <a:spLocks noGrp="1"/>
          </p:cNvSpPr>
          <p:nvPr>
            <p:ph type="sldNum" sz="quarter" idx="5"/>
          </p:nvPr>
        </p:nvSpPr>
        <p:spPr/>
        <p:txBody>
          <a:bodyPr/>
          <a:lstStyle/>
          <a:p>
            <a:fld id="{65E8DE04-8810-4C0A-A178-BD8A5E9D6376}" type="slidenum">
              <a:rPr lang="es-CL" smtClean="0"/>
              <a:t>9</a:t>
            </a:fld>
            <a:endParaRPr lang="es-CL"/>
          </a:p>
        </p:txBody>
      </p:sp>
    </p:spTree>
    <p:extLst>
      <p:ext uri="{BB962C8B-B14F-4D97-AF65-F5344CB8AC3E}">
        <p14:creationId xmlns:p14="http://schemas.microsoft.com/office/powerpoint/2010/main" val="371879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11/14/2025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67515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11/14/2025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509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11/14/2025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52667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0280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11/14/2025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93310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505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11/14/2025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55805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11/14/2025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13872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11/14/2025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21443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11/14/2025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402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11/14/2025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04883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11/14/2025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186485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Imagen 3" descr="Vista aérea de un buque portacontenedores">
            <a:extLst>
              <a:ext uri="{FF2B5EF4-FFF2-40B4-BE49-F238E27FC236}">
                <a16:creationId xmlns:a16="http://schemas.microsoft.com/office/drawing/2014/main" id="{6A808979-EC8D-4BD6-9490-87A8B0F8C79B}"/>
              </a:ext>
            </a:extLst>
          </p:cNvPr>
          <p:cNvPicPr>
            <a:picLocks noChangeAspect="1"/>
          </p:cNvPicPr>
          <p:nvPr/>
        </p:nvPicPr>
        <p:blipFill>
          <a:blip r:embed="rId3"/>
          <a:srcRect l="2712" t="2015" r="1" b="698"/>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994A4D8-DF8B-DF64-9D7B-DF952E544D0D}"/>
              </a:ext>
            </a:extLst>
          </p:cNvPr>
          <p:cNvSpPr>
            <a:spLocks noGrp="1"/>
          </p:cNvSpPr>
          <p:nvPr>
            <p:ph type="ctrTitle"/>
          </p:nvPr>
        </p:nvSpPr>
        <p:spPr>
          <a:xfrm>
            <a:off x="7620001" y="822960"/>
            <a:ext cx="4286054" cy="3474720"/>
          </a:xfrm>
        </p:spPr>
        <p:txBody>
          <a:bodyPr anchor="b">
            <a:normAutofit/>
          </a:bodyPr>
          <a:lstStyle/>
          <a:p>
            <a:pPr algn="l"/>
            <a:r>
              <a:rPr lang="es-CL"/>
              <a:t>Proceso de importación paso a paso: Guía completa para negocios internacionales</a:t>
            </a:r>
          </a:p>
        </p:txBody>
      </p:sp>
      <p:sp>
        <p:nvSpPr>
          <p:cNvPr id="3" name="Subtítulo 2">
            <a:extLst>
              <a:ext uri="{FF2B5EF4-FFF2-40B4-BE49-F238E27FC236}">
                <a16:creationId xmlns:a16="http://schemas.microsoft.com/office/drawing/2014/main" id="{32B0D651-BDAF-EEC7-4943-E58CFB125C42}"/>
              </a:ext>
            </a:extLst>
          </p:cNvPr>
          <p:cNvSpPr>
            <a:spLocks noGrp="1"/>
          </p:cNvSpPr>
          <p:nvPr>
            <p:ph type="subTitle" idx="1"/>
          </p:nvPr>
        </p:nvSpPr>
        <p:spPr>
          <a:xfrm>
            <a:off x="7620001" y="4419600"/>
            <a:ext cx="3931920" cy="1386840"/>
          </a:xfrm>
        </p:spPr>
        <p:txBody>
          <a:bodyPr anchor="t">
            <a:normAutofit/>
          </a:bodyPr>
          <a:lstStyle/>
          <a:p>
            <a:pPr algn="l"/>
            <a:r>
              <a:rPr lang="es-CL" sz="2200"/>
              <a:t>Todo lo que necesitas saber sobre importaciones exitosas</a:t>
            </a:r>
          </a:p>
        </p:txBody>
      </p:sp>
    </p:spTree>
    <p:extLst>
      <p:ext uri="{BB962C8B-B14F-4D97-AF65-F5344CB8AC3E}">
        <p14:creationId xmlns:p14="http://schemas.microsoft.com/office/powerpoint/2010/main" val="2865874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2481"/>
    </mc:Choice>
    <mc:Fallback>
      <p:transition spd="slow" advTm="12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2F5164A8-E7EF-EE60-BEA6-3AF55904055A}"/>
              </a:ext>
            </a:extLst>
          </p:cNvPr>
          <p:cNvSpPr>
            <a:spLocks noGrp="1"/>
          </p:cNvSpPr>
          <p:nvPr>
            <p:ph type="title"/>
          </p:nvPr>
        </p:nvSpPr>
        <p:spPr>
          <a:xfrm>
            <a:off x="614679" y="548639"/>
            <a:ext cx="3977640" cy="5719640"/>
          </a:xfrm>
        </p:spPr>
        <p:txBody>
          <a:bodyPr anchor="t">
            <a:normAutofit/>
          </a:bodyPr>
          <a:lstStyle/>
          <a:p>
            <a:r>
              <a:rPr lang="es-CL"/>
              <a:t>Licencias y permisos específicos</a:t>
            </a:r>
          </a:p>
        </p:txBody>
      </p:sp>
      <p:graphicFrame>
        <p:nvGraphicFramePr>
          <p:cNvPr id="4" name="Marcador de contenido 4">
            <a:extLst>
              <a:ext uri="{FF2B5EF4-FFF2-40B4-BE49-F238E27FC236}">
                <a16:creationId xmlns:a16="http://schemas.microsoft.com/office/drawing/2014/main" id="{0310D8AF-2FED-4274-AF71-1BF353CD5B65}"/>
              </a:ext>
            </a:extLst>
          </p:cNvPr>
          <p:cNvGraphicFramePr>
            <a:graphicFrameLocks noGrp="1"/>
          </p:cNvGraphicFramePr>
          <p:nvPr>
            <p:ph idx="1"/>
            <p:extLst>
              <p:ext uri="{D42A27DB-BD31-4B8C-83A1-F6EECF244321}">
                <p14:modId xmlns:p14="http://schemas.microsoft.com/office/powerpoint/2010/main" val="74202810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9040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36098B29-B3A1-9749-8D50-ABBD914F566A}"/>
              </a:ext>
            </a:extLst>
          </p:cNvPr>
          <p:cNvSpPr>
            <a:spLocks noGrp="1"/>
          </p:cNvSpPr>
          <p:nvPr>
            <p:ph type="ctrTitle"/>
          </p:nvPr>
        </p:nvSpPr>
        <p:spPr>
          <a:xfrm>
            <a:off x="277091" y="1814321"/>
            <a:ext cx="7772400" cy="4560920"/>
          </a:xfrm>
        </p:spPr>
        <p:txBody>
          <a:bodyPr anchor="b">
            <a:normAutofit/>
          </a:bodyPr>
          <a:lstStyle/>
          <a:p>
            <a:pPr algn="l"/>
            <a:r>
              <a:rPr lang="es-CL" sz="7400"/>
              <a:t>Logística y transporte</a:t>
            </a:r>
          </a:p>
        </p:txBody>
      </p:sp>
    </p:spTree>
    <p:extLst>
      <p:ext uri="{BB962C8B-B14F-4D97-AF65-F5344CB8AC3E}">
        <p14:creationId xmlns:p14="http://schemas.microsoft.com/office/powerpoint/2010/main" val="22656712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C8824A5-7713-13AE-B54B-E804952B5532}"/>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300" b="1" kern="1200" dirty="0">
                <a:solidFill>
                  <a:schemeClr val="tx1"/>
                </a:solidFill>
                <a:latin typeface="+mj-lt"/>
                <a:ea typeface="+mj-ea"/>
                <a:cs typeface="+mj-cs"/>
              </a:rPr>
              <a:t>Planificación de envíos y selección de transportistas</a:t>
            </a:r>
          </a:p>
        </p:txBody>
      </p:sp>
      <p:sp>
        <p:nvSpPr>
          <p:cNvPr id="4" name="Marcador de contenido 3">
            <a:extLst>
              <a:ext uri="{FF2B5EF4-FFF2-40B4-BE49-F238E27FC236}">
                <a16:creationId xmlns:a16="http://schemas.microsoft.com/office/drawing/2014/main" id="{2421D459-3F12-231D-8839-0C126D5455D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planificación de envíos</a:t>
            </a:r>
          </a:p>
          <a:p>
            <a:pPr marL="0" lvl="1" indent="0">
              <a:buNone/>
            </a:pPr>
            <a:r>
              <a:rPr lang="es-MX" sz="1400"/>
              <a:t>Una planificación adecuada asegura que los productos sean entregados a tiempo y en condiciones óptimas, minimizando retrasos y daños.</a:t>
            </a:r>
          </a:p>
          <a:p>
            <a:pPr marL="0" indent="0">
              <a:spcBef>
                <a:spcPts val="2500"/>
              </a:spcBef>
              <a:buNone/>
            </a:pPr>
            <a:r>
              <a:rPr lang="es-MX" sz="1400" b="1"/>
              <a:t>Selección del tipo de transporte</a:t>
            </a:r>
          </a:p>
          <a:p>
            <a:pPr marL="0" lvl="1" indent="0">
              <a:buNone/>
            </a:pPr>
            <a:r>
              <a:rPr lang="es-MX" sz="1400"/>
              <a:t>Es esencial elegir el modo de transporte adecuado, considerando el tipo de producto, distancia y presupuesto disponibles.</a:t>
            </a:r>
          </a:p>
          <a:p>
            <a:pPr marL="0" indent="0">
              <a:spcBef>
                <a:spcPts val="2500"/>
              </a:spcBef>
              <a:buNone/>
            </a:pPr>
            <a:r>
              <a:rPr lang="es-MX" sz="1400" b="1"/>
              <a:t>Criterios para elegir transportistas</a:t>
            </a:r>
          </a:p>
          <a:p>
            <a:pPr marL="0" lvl="1" indent="0">
              <a:buNone/>
            </a:pPr>
            <a:r>
              <a:rPr lang="es-MX" sz="1400"/>
              <a:t>Seleccionar transportistas confiables implica evaluar su reputación, experiencia y capacidad para manejar tus productos específicos.</a:t>
            </a:r>
            <a:endParaRPr lang="es-CL" sz="1400"/>
          </a:p>
        </p:txBody>
      </p:sp>
      <p:pic>
        <p:nvPicPr>
          <p:cNvPr id="5" name="Marcador de contenido 4" descr="Logística global">
            <a:extLst>
              <a:ext uri="{FF2B5EF4-FFF2-40B4-BE49-F238E27FC236}">
                <a16:creationId xmlns:a16="http://schemas.microsoft.com/office/drawing/2014/main" id="{B3D54194-EA09-4E43-BCEC-95AADBF19E32}"/>
              </a:ext>
            </a:extLst>
          </p:cNvPr>
          <p:cNvPicPr>
            <a:picLocks noGrp="1" noChangeAspect="1"/>
          </p:cNvPicPr>
          <p:nvPr>
            <p:ph sz="half" idx="1"/>
          </p:nvPr>
        </p:nvPicPr>
        <p:blipFill>
          <a:blip r:embed="rId3"/>
          <a:srcRect l="31891" r="20939"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96492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33D2C6A1-0895-5A18-8DFE-997AA35CB7D2}"/>
              </a:ext>
            </a:extLst>
          </p:cNvPr>
          <p:cNvSpPr>
            <a:spLocks noGrp="1"/>
          </p:cNvSpPr>
          <p:nvPr>
            <p:ph type="title"/>
          </p:nvPr>
        </p:nvSpPr>
        <p:spPr>
          <a:xfrm>
            <a:off x="614679" y="548639"/>
            <a:ext cx="3977640" cy="5719640"/>
          </a:xfrm>
        </p:spPr>
        <p:txBody>
          <a:bodyPr anchor="t">
            <a:normAutofit/>
          </a:bodyPr>
          <a:lstStyle/>
          <a:p>
            <a:r>
              <a:rPr lang="es-CL"/>
              <a:t>Seguro de carga y gestión de riesgos</a:t>
            </a:r>
          </a:p>
        </p:txBody>
      </p:sp>
      <p:graphicFrame>
        <p:nvGraphicFramePr>
          <p:cNvPr id="4" name="Marcador de contenido 4">
            <a:extLst>
              <a:ext uri="{FF2B5EF4-FFF2-40B4-BE49-F238E27FC236}">
                <a16:creationId xmlns:a16="http://schemas.microsoft.com/office/drawing/2014/main" id="{EE384928-7EDC-4E30-B580-EC8EB83D495D}"/>
              </a:ext>
            </a:extLst>
          </p:cNvPr>
          <p:cNvGraphicFramePr>
            <a:graphicFrameLocks noGrp="1"/>
          </p:cNvGraphicFramePr>
          <p:nvPr>
            <p:ph idx="1"/>
            <p:extLst>
              <p:ext uri="{D42A27DB-BD31-4B8C-83A1-F6EECF244321}">
                <p14:modId xmlns:p14="http://schemas.microsoft.com/office/powerpoint/2010/main" val="189084944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2547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C6196E-4CF6-2798-745D-4324BE68B87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Seguimiento y control de mercancías</a:t>
            </a:r>
          </a:p>
        </p:txBody>
      </p:sp>
      <p:pic>
        <p:nvPicPr>
          <p:cNvPr id="5" name="Marcador de contenido 4" descr="Camión de contenedores en carretera y avión de carga volando con fondo de globo de red de polígono de Pan Asia Pac.">
            <a:extLst>
              <a:ext uri="{FF2B5EF4-FFF2-40B4-BE49-F238E27FC236}">
                <a16:creationId xmlns:a16="http://schemas.microsoft.com/office/drawing/2014/main" id="{B6321DC9-F55A-404A-B185-FEE4D22A6D2C}"/>
              </a:ext>
            </a:extLst>
          </p:cNvPr>
          <p:cNvPicPr>
            <a:picLocks noGrp="1" noChangeAspect="1"/>
          </p:cNvPicPr>
          <p:nvPr>
            <p:ph sz="half" idx="1"/>
          </p:nvPr>
        </p:nvPicPr>
        <p:blipFill>
          <a:blip r:embed="rId3"/>
          <a:srcRect l="26438" r="25769"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D2F49034-32A1-61A5-8CA0-C8884A60EC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del Seguimiento</a:t>
            </a:r>
          </a:p>
          <a:p>
            <a:pPr marL="0" lvl="1" indent="0">
              <a:buNone/>
            </a:pPr>
            <a:r>
              <a:rPr lang="es-MX" sz="1400"/>
              <a:t>El seguimiento de mercancías es esencial para asegurar un proceso de importación eficiente y controlado, minimizando riesgos y pérdidas.</a:t>
            </a:r>
          </a:p>
          <a:p>
            <a:pPr marL="0" indent="0">
              <a:spcBef>
                <a:spcPts val="2500"/>
              </a:spcBef>
              <a:buNone/>
            </a:pPr>
            <a:r>
              <a:rPr lang="es-MX" sz="1400" b="1"/>
              <a:t>Herramientas de Seguimiento</a:t>
            </a:r>
          </a:p>
          <a:p>
            <a:pPr marL="0" lvl="1" indent="0">
              <a:buNone/>
            </a:pPr>
            <a:r>
              <a:rPr lang="es-MX" sz="1400"/>
              <a:t>Existen diversas herramientas tecnológicas que ayudan a las empresas a monitorear el estado y ubicación de sus envíos en tiempo real.</a:t>
            </a:r>
          </a:p>
          <a:p>
            <a:pPr marL="0" indent="0">
              <a:spcBef>
                <a:spcPts val="2500"/>
              </a:spcBef>
              <a:buNone/>
            </a:pPr>
            <a:r>
              <a:rPr lang="es-MX" sz="1400" b="1"/>
              <a:t>Técnicas de Control</a:t>
            </a:r>
          </a:p>
          <a:p>
            <a:pPr marL="0" lvl="1" indent="0">
              <a:buNone/>
            </a:pPr>
            <a:r>
              <a:rPr lang="es-MX" sz="1400"/>
              <a:t>Las técnicas de control incluyen el uso de códigos de barras y sistemas de GPS para mejorar la precisión en el seguimiento de mercancías.</a:t>
            </a:r>
            <a:endParaRPr lang="es-CL" sz="1400"/>
          </a:p>
        </p:txBody>
      </p:sp>
    </p:spTree>
    <p:extLst>
      <p:ext uri="{BB962C8B-B14F-4D97-AF65-F5344CB8AC3E}">
        <p14:creationId xmlns:p14="http://schemas.microsoft.com/office/powerpoint/2010/main" val="431766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B1B2BC47-99F1-96E6-FA4D-0258875F7746}"/>
              </a:ext>
            </a:extLst>
          </p:cNvPr>
          <p:cNvSpPr>
            <a:spLocks noGrp="1"/>
          </p:cNvSpPr>
          <p:nvPr>
            <p:ph type="ctrTitle"/>
          </p:nvPr>
        </p:nvSpPr>
        <p:spPr>
          <a:xfrm>
            <a:off x="277091" y="1814321"/>
            <a:ext cx="7772400" cy="4560920"/>
          </a:xfrm>
        </p:spPr>
        <p:txBody>
          <a:bodyPr anchor="b">
            <a:normAutofit/>
          </a:bodyPr>
          <a:lstStyle/>
          <a:p>
            <a:pPr algn="l"/>
            <a:r>
              <a:rPr lang="es-CL" sz="7400"/>
              <a:t>Desembalaje y almacenamiento</a:t>
            </a:r>
          </a:p>
        </p:txBody>
      </p:sp>
    </p:spTree>
    <p:extLst>
      <p:ext uri="{BB962C8B-B14F-4D97-AF65-F5344CB8AC3E}">
        <p14:creationId xmlns:p14="http://schemas.microsoft.com/office/powerpoint/2010/main" val="3264072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BF8243B0-1F6B-26DF-3823-2BAADEE418CA}"/>
              </a:ext>
            </a:extLst>
          </p:cNvPr>
          <p:cNvSpPr>
            <a:spLocks noGrp="1"/>
          </p:cNvSpPr>
          <p:nvPr>
            <p:ph type="title"/>
          </p:nvPr>
        </p:nvSpPr>
        <p:spPr>
          <a:xfrm>
            <a:off x="614679" y="548639"/>
            <a:ext cx="3977640" cy="5719640"/>
          </a:xfrm>
        </p:spPr>
        <p:txBody>
          <a:bodyPr anchor="t">
            <a:normAutofit/>
          </a:bodyPr>
          <a:lstStyle/>
          <a:p>
            <a:r>
              <a:rPr lang="es-CL"/>
              <a:t>Procedimientos de recepción de mercancías</a:t>
            </a:r>
          </a:p>
        </p:txBody>
      </p:sp>
      <p:graphicFrame>
        <p:nvGraphicFramePr>
          <p:cNvPr id="4" name="Marcador de contenido 4">
            <a:extLst>
              <a:ext uri="{FF2B5EF4-FFF2-40B4-BE49-F238E27FC236}">
                <a16:creationId xmlns:a16="http://schemas.microsoft.com/office/drawing/2014/main" id="{335B65DC-5370-4703-AA86-B65C56CAFD30}"/>
              </a:ext>
            </a:extLst>
          </p:cNvPr>
          <p:cNvGraphicFramePr>
            <a:graphicFrameLocks noGrp="1"/>
          </p:cNvGraphicFramePr>
          <p:nvPr>
            <p:ph idx="1"/>
            <p:extLst>
              <p:ext uri="{D42A27DB-BD31-4B8C-83A1-F6EECF244321}">
                <p14:modId xmlns:p14="http://schemas.microsoft.com/office/powerpoint/2010/main" val="400451657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7181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03FD27-873E-072D-D06D-F6FA8CC228B2}"/>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Inspección y control de calidad</a:t>
            </a:r>
          </a:p>
        </p:txBody>
      </p:sp>
      <p:sp>
        <p:nvSpPr>
          <p:cNvPr id="4" name="Marcador de contenido 3">
            <a:extLst>
              <a:ext uri="{FF2B5EF4-FFF2-40B4-BE49-F238E27FC236}">
                <a16:creationId xmlns:a16="http://schemas.microsoft.com/office/drawing/2014/main" id="{11991867-FA58-B13A-5AC0-204083143B4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Inspección</a:t>
            </a:r>
          </a:p>
          <a:p>
            <a:pPr marL="0" lvl="1" indent="0">
              <a:buNone/>
            </a:pPr>
            <a:r>
              <a:rPr lang="es-MX" sz="1400"/>
              <a:t>La inspección de mercancías es crucial para garantizar que los productos importados cumplan con los estándares de calidad necesarios, evitando problemas futuros.</a:t>
            </a:r>
          </a:p>
          <a:p>
            <a:pPr marL="0" indent="0">
              <a:spcBef>
                <a:spcPts val="2500"/>
              </a:spcBef>
              <a:buNone/>
            </a:pPr>
            <a:r>
              <a:rPr lang="es-MX" sz="1400" b="1"/>
              <a:t>Métodos de Control de Calidad</a:t>
            </a:r>
          </a:p>
          <a:p>
            <a:pPr marL="0" lvl="1" indent="0">
              <a:buNone/>
            </a:pPr>
            <a:r>
              <a:rPr lang="es-MX" sz="1400"/>
              <a:t>Las empresas deben implementar métodos de control de calidad efectivos, como pruebas y auditorías, para asegurar la conformidad de sus productos.</a:t>
            </a:r>
          </a:p>
          <a:p>
            <a:pPr marL="0" indent="0">
              <a:spcBef>
                <a:spcPts val="2500"/>
              </a:spcBef>
              <a:buNone/>
            </a:pPr>
            <a:r>
              <a:rPr lang="es-MX" sz="1400" b="1"/>
              <a:t>Cumplimiento de Normativas</a:t>
            </a:r>
          </a:p>
          <a:p>
            <a:pPr marL="0" lvl="1" indent="0">
              <a:buNone/>
            </a:pPr>
            <a:r>
              <a:rPr lang="es-MX" sz="1400"/>
              <a:t>Es fundamental que las empresas cumplan con las normativas de calidad para garantizar productos seguros y confiables para los consumidores.</a:t>
            </a:r>
            <a:endParaRPr lang="es-CL" sz="1400"/>
          </a:p>
        </p:txBody>
      </p:sp>
      <p:pic>
        <p:nvPicPr>
          <p:cNvPr id="5" name="Marcador de contenido 4" descr="De cintura para arriba / un solo hombre / una persona de 20-29 años, adulto, gente guapa, hombre caucásico / hombres jóvenes de pie con guante / mono con babero / camisa con botones / camisa que está sonriendo / feliz / alegre que está atrapando y sosteniendo la canasta / portapapeles / documento / papeleo / contrato / lista de tareas / pequeña empresa">
            <a:extLst>
              <a:ext uri="{FF2B5EF4-FFF2-40B4-BE49-F238E27FC236}">
                <a16:creationId xmlns:a16="http://schemas.microsoft.com/office/drawing/2014/main" id="{1FC2240A-9BE3-4233-B307-857BCF1F7FCB}"/>
              </a:ext>
            </a:extLst>
          </p:cNvPr>
          <p:cNvPicPr>
            <a:picLocks noGrp="1" noChangeAspect="1"/>
          </p:cNvPicPr>
          <p:nvPr>
            <p:ph sz="half" idx="1"/>
          </p:nvPr>
        </p:nvPicPr>
        <p:blipFill>
          <a:blip r:embed="rId3"/>
          <a:srcRect l="29665" r="23164"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164518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B8E4CA-5F18-EBDF-C49F-8FD1A28C99EF}"/>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Almacenaje y distribución interna</a:t>
            </a:r>
          </a:p>
        </p:txBody>
      </p:sp>
      <p:pic>
        <p:nvPicPr>
          <p:cNvPr id="5" name="Marcador de contenido 4" descr="Paquetes y equipos de manipulación de materiales en el almacén">
            <a:extLst>
              <a:ext uri="{FF2B5EF4-FFF2-40B4-BE49-F238E27FC236}">
                <a16:creationId xmlns:a16="http://schemas.microsoft.com/office/drawing/2014/main" id="{F91060A7-2804-48C9-B6EE-6E27F8335EDA}"/>
              </a:ext>
            </a:extLst>
          </p:cNvPr>
          <p:cNvPicPr>
            <a:picLocks noGrp="1" noChangeAspect="1"/>
          </p:cNvPicPr>
          <p:nvPr>
            <p:ph sz="half" idx="1"/>
          </p:nvPr>
        </p:nvPicPr>
        <p:blipFill>
          <a:blip r:embed="rId3"/>
          <a:srcRect l="21147" r="34103"/>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7831B83D-C888-6168-5991-A9FA92E1626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del Almacenaje</a:t>
            </a:r>
          </a:p>
          <a:p>
            <a:pPr marL="0" lvl="1" indent="0">
              <a:buNone/>
            </a:pPr>
            <a:r>
              <a:rPr lang="es-MX" sz="1400"/>
              <a:t>El almacenamiento adecuado es clave para la gestión eficiente de inventarios y la reducción de costos operativos en la empresa.</a:t>
            </a:r>
          </a:p>
          <a:p>
            <a:pPr marL="0" indent="0">
              <a:spcBef>
                <a:spcPts val="2500"/>
              </a:spcBef>
              <a:buNone/>
            </a:pPr>
            <a:r>
              <a:rPr lang="es-MX" sz="1400" b="1"/>
              <a:t>Mejores Prácticas de Almacenamiento</a:t>
            </a:r>
          </a:p>
          <a:p>
            <a:pPr marL="0" lvl="1" indent="0">
              <a:buNone/>
            </a:pPr>
            <a:r>
              <a:rPr lang="es-MX" sz="1400"/>
              <a:t>Implementar mejores prácticas de almacenamiento puede maximizar el espacio y mejorar el acceso a los productos almacenados.</a:t>
            </a:r>
          </a:p>
          <a:p>
            <a:pPr marL="0" indent="0">
              <a:spcBef>
                <a:spcPts val="2500"/>
              </a:spcBef>
              <a:buNone/>
            </a:pPr>
            <a:r>
              <a:rPr lang="es-MX" sz="1400" b="1"/>
              <a:t>Optimización de la Distribución Interna</a:t>
            </a:r>
          </a:p>
          <a:p>
            <a:pPr marL="0" lvl="1" indent="0">
              <a:buNone/>
            </a:pPr>
            <a:r>
              <a:rPr lang="es-MX" sz="1400"/>
              <a:t>Optimizar la distribución interna puede agilizar la manipulación de mercancías y reducir el tiempo de preparación de pedidos.</a:t>
            </a:r>
            <a:endParaRPr lang="es-CL" sz="1400"/>
          </a:p>
        </p:txBody>
      </p:sp>
    </p:spTree>
    <p:extLst>
      <p:ext uri="{BB962C8B-B14F-4D97-AF65-F5344CB8AC3E}">
        <p14:creationId xmlns:p14="http://schemas.microsoft.com/office/powerpoint/2010/main" val="3308280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A0387447-EB15-4C35-983B-E991F9588401}"/>
              </a:ext>
            </a:extLst>
          </p:cNvPr>
          <p:cNvSpPr>
            <a:spLocks noGrp="1"/>
          </p:cNvSpPr>
          <p:nvPr>
            <p:ph type="ctrTitle"/>
          </p:nvPr>
        </p:nvSpPr>
        <p:spPr>
          <a:xfrm>
            <a:off x="277091" y="1814321"/>
            <a:ext cx="7772400" cy="4560920"/>
          </a:xfrm>
        </p:spPr>
        <p:txBody>
          <a:bodyPr anchor="b">
            <a:normAutofit/>
          </a:bodyPr>
          <a:lstStyle/>
          <a:p>
            <a:pPr algn="l"/>
            <a:r>
              <a:rPr lang="es-CL" sz="7400"/>
              <a:t>Gestión de pagos y financiamiento</a:t>
            </a:r>
          </a:p>
        </p:txBody>
      </p:sp>
    </p:spTree>
    <p:extLst>
      <p:ext uri="{BB962C8B-B14F-4D97-AF65-F5344CB8AC3E}">
        <p14:creationId xmlns:p14="http://schemas.microsoft.com/office/powerpoint/2010/main" val="33717922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86E344-7C19-3D93-A2E8-0168412877E6}"/>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a:solidFill>
                  <a:schemeClr val="tx1"/>
                </a:solidFill>
                <a:latin typeface="+mj-lt"/>
                <a:ea typeface="+mj-ea"/>
                <a:cs typeface="+mj-cs"/>
              </a:rPr>
              <a:t>Puntos Clave de la Presentación</a:t>
            </a:r>
          </a:p>
        </p:txBody>
      </p:sp>
      <p:sp>
        <p:nvSpPr>
          <p:cNvPr id="4" name="Marcador de contenido 3">
            <a:extLst>
              <a:ext uri="{FF2B5EF4-FFF2-40B4-BE49-F238E27FC236}">
                <a16:creationId xmlns:a16="http://schemas.microsoft.com/office/drawing/2014/main" id="{651CAB68-548D-F147-94D0-0454B21EC066}"/>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r>
              <a:rPr lang="en-US" sz="1800"/>
              <a:t>Preparación inicial para la importación</a:t>
            </a:r>
          </a:p>
          <a:p>
            <a:r>
              <a:rPr lang="en-US" sz="1800"/>
              <a:t>Documentación y requisitos legales</a:t>
            </a:r>
          </a:p>
          <a:p>
            <a:r>
              <a:rPr lang="en-US" sz="1800"/>
              <a:t>Logística y transporte</a:t>
            </a:r>
          </a:p>
          <a:p>
            <a:r>
              <a:rPr lang="en-US" sz="1800"/>
              <a:t>Desembalaje y almacenamiento</a:t>
            </a:r>
          </a:p>
          <a:p>
            <a:r>
              <a:rPr lang="en-US" sz="1800"/>
              <a:t>Gestión de pagos y financiamiento</a:t>
            </a:r>
          </a:p>
        </p:txBody>
      </p:sp>
      <p:pic>
        <p:nvPicPr>
          <p:cNvPr id="5" name="Marcador de contenido 4" descr="Contenedores de transporte de carga en una pila y en un semirremolque en un puerto">
            <a:extLst>
              <a:ext uri="{FF2B5EF4-FFF2-40B4-BE49-F238E27FC236}">
                <a16:creationId xmlns:a16="http://schemas.microsoft.com/office/drawing/2014/main" id="{9B1EABE8-93D8-4D74-9E6C-AF715C3DD8AE}"/>
              </a:ext>
            </a:extLst>
          </p:cNvPr>
          <p:cNvPicPr>
            <a:picLocks noGrp="1" noChangeAspect="1"/>
          </p:cNvPicPr>
          <p:nvPr>
            <p:ph sz="half" idx="1"/>
          </p:nvPr>
        </p:nvPicPr>
        <p:blipFill>
          <a:blip r:embed="rId3"/>
          <a:srcRect l="25235" r="5065"/>
          <a:stretch>
            <a:fillRect/>
          </a:stretch>
        </p:blipFill>
        <p:spPr>
          <a:xfrm>
            <a:off x="5818632" y="-1"/>
            <a:ext cx="6373368" cy="6858001"/>
          </a:xfrm>
          <a:prstGeom prst="rect">
            <a:avLst/>
          </a:prstGeom>
        </p:spPr>
      </p:pic>
    </p:spTree>
    <p:extLst>
      <p:ext uri="{BB962C8B-B14F-4D97-AF65-F5344CB8AC3E}">
        <p14:creationId xmlns:p14="http://schemas.microsoft.com/office/powerpoint/2010/main" val="1228854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805A46-B7DB-901E-A30F-B6E9080CE569}"/>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Financiamiento de importaciones</a:t>
            </a:r>
          </a:p>
        </p:txBody>
      </p:sp>
      <p:pic>
        <p:nvPicPr>
          <p:cNvPr id="5" name="Marcador de contenido 4" descr="Inversión y rentabilidad sostenibles">
            <a:extLst>
              <a:ext uri="{FF2B5EF4-FFF2-40B4-BE49-F238E27FC236}">
                <a16:creationId xmlns:a16="http://schemas.microsoft.com/office/drawing/2014/main" id="{79864261-2B59-4021-8196-8DFD8E358A3B}"/>
              </a:ext>
            </a:extLst>
          </p:cNvPr>
          <p:cNvPicPr>
            <a:picLocks noGrp="1" noChangeAspect="1"/>
          </p:cNvPicPr>
          <p:nvPr>
            <p:ph sz="half" idx="1"/>
          </p:nvPr>
        </p:nvPicPr>
        <p:blipFill>
          <a:blip r:embed="rId3"/>
          <a:srcRect l="35554" r="16652"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797F8EB3-ECB0-7E67-632F-188902AA4A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del Financiamiento</a:t>
            </a:r>
          </a:p>
          <a:p>
            <a:pPr marL="0" lvl="1" indent="0">
              <a:buNone/>
            </a:pPr>
            <a:r>
              <a:rPr lang="es-MX" sz="1400"/>
              <a:t>El financiamiento es crucial para las importaciones, permitiendo a las empresas adquirir bienes y materiales necesarios para su operación.</a:t>
            </a:r>
          </a:p>
          <a:p>
            <a:pPr marL="0" indent="0">
              <a:spcBef>
                <a:spcPts val="2500"/>
              </a:spcBef>
              <a:buNone/>
            </a:pPr>
            <a:r>
              <a:rPr lang="es-MX" sz="1400" b="1"/>
              <a:t>Opciones de Financiamiento</a:t>
            </a:r>
          </a:p>
          <a:p>
            <a:pPr marL="0" lvl="1" indent="0">
              <a:buNone/>
            </a:pPr>
            <a:r>
              <a:rPr lang="es-MX" sz="1400"/>
              <a:t>Existen diversas opciones de financiamiento, como créditos, préstamos y financiamiento a través de proveedores, cada una con sus ventajas y desventajas.</a:t>
            </a:r>
          </a:p>
          <a:p>
            <a:pPr marL="0" indent="0">
              <a:spcBef>
                <a:spcPts val="2500"/>
              </a:spcBef>
              <a:buNone/>
            </a:pPr>
            <a:r>
              <a:rPr lang="es-MX" sz="1400" b="1"/>
              <a:t>Elegir la Mejor Alternativa</a:t>
            </a:r>
          </a:p>
          <a:p>
            <a:pPr marL="0" lvl="1" indent="0">
              <a:buNone/>
            </a:pPr>
            <a:r>
              <a:rPr lang="es-MX" sz="1400"/>
              <a:t>Elegir la mejor alternativa de financiamiento depende de factores como el tamaño de la empresa, el tipo de importación y el plazo de pago.</a:t>
            </a:r>
            <a:endParaRPr lang="es-CL" sz="1400"/>
          </a:p>
        </p:txBody>
      </p:sp>
    </p:spTree>
    <p:extLst>
      <p:ext uri="{BB962C8B-B14F-4D97-AF65-F5344CB8AC3E}">
        <p14:creationId xmlns:p14="http://schemas.microsoft.com/office/powerpoint/2010/main" val="1983578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E56F5B-AEFB-4E8C-F596-AB18ECFB3A1B}"/>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Gestión de divisas y tasas de cambio</a:t>
            </a:r>
          </a:p>
        </p:txBody>
      </p:sp>
      <p:pic>
        <p:nvPicPr>
          <p:cNvPr id="5" name="Marcador de contenido 4" descr="Tablero de visualización del mercado de valores o divisas">
            <a:extLst>
              <a:ext uri="{FF2B5EF4-FFF2-40B4-BE49-F238E27FC236}">
                <a16:creationId xmlns:a16="http://schemas.microsoft.com/office/drawing/2014/main" id="{B2143FC9-04E3-49B2-B62F-521F0E9D30EB}"/>
              </a:ext>
            </a:extLst>
          </p:cNvPr>
          <p:cNvPicPr>
            <a:picLocks noGrp="1" noChangeAspect="1"/>
          </p:cNvPicPr>
          <p:nvPr>
            <p:ph sz="half" idx="1"/>
          </p:nvPr>
        </p:nvPicPr>
        <p:blipFill>
          <a:blip r:embed="rId3"/>
          <a:srcRect t="1295" r="3" b="3"/>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C843EA44-8CC6-78EB-A830-B0371C9CB40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Importancia de la gestión de divisas</a:t>
            </a:r>
          </a:p>
          <a:p>
            <a:pPr marL="0" lvl="1" indent="0">
              <a:buNone/>
            </a:pPr>
            <a:r>
              <a:rPr lang="es-MX" sz="1400"/>
              <a:t>La gestión de divisas es crucial para asegurar que las importaciones se realicen de manera rentable y eficiente.</a:t>
            </a:r>
          </a:p>
          <a:p>
            <a:pPr marL="0" indent="0">
              <a:spcBef>
                <a:spcPts val="2500"/>
              </a:spcBef>
              <a:buNone/>
            </a:pPr>
            <a:r>
              <a:rPr lang="es-MX" sz="1400" b="1"/>
              <a:t>Impacto de las fluctuaciones</a:t>
            </a:r>
          </a:p>
          <a:p>
            <a:pPr marL="0" lvl="1" indent="0">
              <a:buNone/>
            </a:pPr>
            <a:r>
              <a:rPr lang="es-MX" sz="1400"/>
              <a:t>Las fluctuaciones en las tasas de cambio pueden aumentar o disminuir significativamente los costos de importación, afectando la rentabilidad.</a:t>
            </a:r>
          </a:p>
          <a:p>
            <a:pPr marL="0" indent="0">
              <a:spcBef>
                <a:spcPts val="2500"/>
              </a:spcBef>
              <a:buNone/>
            </a:pPr>
            <a:r>
              <a:rPr lang="es-MX" sz="1400" b="1"/>
              <a:t>Estrategias de gestión del riesgo</a:t>
            </a:r>
          </a:p>
          <a:p>
            <a:pPr marL="0" lvl="1" indent="0">
              <a:buNone/>
            </a:pPr>
            <a:r>
              <a:rPr lang="es-MX" sz="1400"/>
              <a:t>Implementar estrategias adecuadas permite mitigar el riesgo cambiario y protegerse contra la volatilidad del mercado.</a:t>
            </a:r>
            <a:endParaRPr lang="es-CL" sz="1400"/>
          </a:p>
        </p:txBody>
      </p:sp>
    </p:spTree>
    <p:extLst>
      <p:ext uri="{BB962C8B-B14F-4D97-AF65-F5344CB8AC3E}">
        <p14:creationId xmlns:p14="http://schemas.microsoft.com/office/powerpoint/2010/main" val="3502243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3F1BDBCD-CB9A-4038-AA8D-BB1B78EA4D81}"/>
              </a:ext>
            </a:extLst>
          </p:cNvPr>
          <p:cNvSpPr>
            <a:spLocks noGrp="1"/>
          </p:cNvSpPr>
          <p:nvPr>
            <p:ph type="title"/>
          </p:nvPr>
        </p:nvSpPr>
        <p:spPr>
          <a:xfrm>
            <a:off x="612648" y="1847088"/>
            <a:ext cx="7344336" cy="1133856"/>
          </a:xfrm>
        </p:spPr>
        <p:txBody>
          <a:bodyPr anchor="b">
            <a:normAutofit/>
          </a:bodyPr>
          <a:lstStyle/>
          <a:p>
            <a:r>
              <a:rPr lang="es-CL" sz="6000"/>
              <a:t>Conclusión</a:t>
            </a:r>
          </a:p>
        </p:txBody>
      </p:sp>
      <p:graphicFrame>
        <p:nvGraphicFramePr>
          <p:cNvPr id="9" name="Marcador de contenido 2">
            <a:extLst>
              <a:ext uri="{FF2B5EF4-FFF2-40B4-BE49-F238E27FC236}">
                <a16:creationId xmlns:a16="http://schemas.microsoft.com/office/drawing/2014/main" id="{D462C6ED-B8B0-0F5C-671F-093003775F50}"/>
              </a:ext>
            </a:extLst>
          </p:cNvPr>
          <p:cNvGraphicFramePr>
            <a:graphicFrameLocks noGrp="1"/>
          </p:cNvGraphicFramePr>
          <p:nvPr>
            <p:ph idx="1"/>
            <p:extLst>
              <p:ext uri="{D42A27DB-BD31-4B8C-83A1-F6EECF244321}">
                <p14:modId xmlns:p14="http://schemas.microsoft.com/office/powerpoint/2010/main" val="261157213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5069131"/>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84A893E-650B-0055-FE33-702F64A4D644}"/>
              </a:ext>
            </a:extLst>
          </p:cNvPr>
          <p:cNvSpPr>
            <a:spLocks noGrp="1"/>
          </p:cNvSpPr>
          <p:nvPr>
            <p:ph type="ctrTitle"/>
          </p:nvPr>
        </p:nvSpPr>
        <p:spPr>
          <a:xfrm>
            <a:off x="277091" y="1814321"/>
            <a:ext cx="7772400" cy="4560920"/>
          </a:xfrm>
        </p:spPr>
        <p:txBody>
          <a:bodyPr anchor="b">
            <a:normAutofit/>
          </a:bodyPr>
          <a:lstStyle/>
          <a:p>
            <a:pPr algn="l"/>
            <a:r>
              <a:rPr lang="es-CL" sz="7400"/>
              <a:t>Preparación inicial para la importación</a:t>
            </a:r>
          </a:p>
        </p:txBody>
      </p:sp>
    </p:spTree>
    <p:extLst>
      <p:ext uri="{BB962C8B-B14F-4D97-AF65-F5344CB8AC3E}">
        <p14:creationId xmlns:p14="http://schemas.microsoft.com/office/powerpoint/2010/main" val="12500944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C08610-C1F6-F41D-92D3-F1F6EDD8C80C}"/>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Investigación del mercado y selección de productos</a:t>
            </a:r>
          </a:p>
        </p:txBody>
      </p:sp>
      <p:pic>
        <p:nvPicPr>
          <p:cNvPr id="5" name="Marcador de contenido 4" descr="http://teekid.com/istockphoto/banner/banner3.jpg">
            <a:extLst>
              <a:ext uri="{FF2B5EF4-FFF2-40B4-BE49-F238E27FC236}">
                <a16:creationId xmlns:a16="http://schemas.microsoft.com/office/drawing/2014/main" id="{B5E0243C-6449-4ED3-BE40-035C6831AF03}"/>
              </a:ext>
            </a:extLst>
          </p:cNvPr>
          <p:cNvPicPr>
            <a:picLocks noGrp="1" noChangeAspect="1"/>
          </p:cNvPicPr>
          <p:nvPr>
            <p:ph sz="half" idx="1"/>
          </p:nvPr>
        </p:nvPicPr>
        <p:blipFill>
          <a:blip r:embed="rId3"/>
          <a:srcRect l="23594" r="4807"/>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79B25F0E-5717-F368-08FE-A3BD67CA08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 la Investigación de Mercado</a:t>
            </a:r>
          </a:p>
          <a:p>
            <a:pPr marL="0" lvl="1" indent="0">
              <a:buNone/>
            </a:pPr>
            <a:r>
              <a:rPr lang="es-MX" sz="1400"/>
              <a:t>Investigar el mercado permite identificar productos en demanda, asegurando decisiones de importación informadas y exitosas.</a:t>
            </a:r>
          </a:p>
          <a:p>
            <a:pPr marL="0" indent="0">
              <a:spcBef>
                <a:spcPts val="2500"/>
              </a:spcBef>
              <a:buNone/>
            </a:pPr>
            <a:r>
              <a:rPr lang="es-MX" sz="1400" b="1"/>
              <a:t>Selección de Productos</a:t>
            </a:r>
          </a:p>
          <a:p>
            <a:pPr marL="0" lvl="1" indent="0">
              <a:buNone/>
            </a:pPr>
            <a:r>
              <a:rPr lang="es-MX" sz="1400"/>
              <a:t>Seleccionar productos que se alineen con las necesidades del consumidor es vital para maximizar la satisfacción y las ventas.</a:t>
            </a:r>
          </a:p>
          <a:p>
            <a:pPr marL="0" indent="0">
              <a:spcBef>
                <a:spcPts val="2500"/>
              </a:spcBef>
              <a:buNone/>
            </a:pPr>
            <a:r>
              <a:rPr lang="es-MX" sz="1400" b="1"/>
              <a:t>Tendencias del Mercado</a:t>
            </a:r>
          </a:p>
          <a:p>
            <a:pPr marL="0" lvl="1" indent="0">
              <a:buNone/>
            </a:pPr>
            <a:r>
              <a:rPr lang="es-MX" sz="1400"/>
              <a:t>Estar al tanto de las tendencias actuales del mercado ayuda a anticipar cambios y adaptarse a la demanda del consumidor.</a:t>
            </a:r>
            <a:endParaRPr lang="es-CL" sz="1400"/>
          </a:p>
        </p:txBody>
      </p:sp>
    </p:spTree>
    <p:extLst>
      <p:ext uri="{BB962C8B-B14F-4D97-AF65-F5344CB8AC3E}">
        <p14:creationId xmlns:p14="http://schemas.microsoft.com/office/powerpoint/2010/main" val="26988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60D137C3-1413-6E07-B022-13494841A1C0}"/>
              </a:ext>
            </a:extLst>
          </p:cNvPr>
          <p:cNvSpPr>
            <a:spLocks noGrp="1"/>
          </p:cNvSpPr>
          <p:nvPr>
            <p:ph type="title"/>
          </p:nvPr>
        </p:nvSpPr>
        <p:spPr>
          <a:xfrm>
            <a:off x="614679" y="548639"/>
            <a:ext cx="3977640" cy="5719640"/>
          </a:xfrm>
        </p:spPr>
        <p:txBody>
          <a:bodyPr anchor="t">
            <a:normAutofit/>
          </a:bodyPr>
          <a:lstStyle/>
          <a:p>
            <a:r>
              <a:rPr lang="es-CL"/>
              <a:t>Identificación de proveedores y negociación</a:t>
            </a:r>
          </a:p>
        </p:txBody>
      </p:sp>
      <p:graphicFrame>
        <p:nvGraphicFramePr>
          <p:cNvPr id="4" name="Marcador de contenido 4">
            <a:extLst>
              <a:ext uri="{FF2B5EF4-FFF2-40B4-BE49-F238E27FC236}">
                <a16:creationId xmlns:a16="http://schemas.microsoft.com/office/drawing/2014/main" id="{8D965CBF-DF6E-4211-908C-1498B1C68F90}"/>
              </a:ext>
            </a:extLst>
          </p:cNvPr>
          <p:cNvGraphicFramePr>
            <a:graphicFrameLocks noGrp="1"/>
          </p:cNvGraphicFramePr>
          <p:nvPr>
            <p:ph idx="1"/>
            <p:extLst>
              <p:ext uri="{D42A27DB-BD31-4B8C-83A1-F6EECF244321}">
                <p14:modId xmlns:p14="http://schemas.microsoft.com/office/powerpoint/2010/main" val="226797807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2782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B128CE-9234-C0D4-491E-1210041E14E6}"/>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Evaluación de costos y presupuestos</a:t>
            </a:r>
          </a:p>
        </p:txBody>
      </p:sp>
      <p:sp>
        <p:nvSpPr>
          <p:cNvPr id="4" name="Marcador de contenido 3">
            <a:extLst>
              <a:ext uri="{FF2B5EF4-FFF2-40B4-BE49-F238E27FC236}">
                <a16:creationId xmlns:a16="http://schemas.microsoft.com/office/drawing/2014/main" id="{87E42FCC-2B63-C421-CE2D-1D1878F9AF5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Evaluación de Costos</a:t>
            </a:r>
          </a:p>
          <a:p>
            <a:pPr marL="0" lvl="1" indent="0">
              <a:buNone/>
            </a:pPr>
            <a:r>
              <a:rPr lang="es-MX" sz="1400"/>
              <a:t>La evaluación de costos es fundamental para asegurar la viabilidad financiera en procesos de importación y evitar sorpresas en gastos.</a:t>
            </a:r>
          </a:p>
          <a:p>
            <a:pPr marL="0" indent="0">
              <a:spcBef>
                <a:spcPts val="2500"/>
              </a:spcBef>
              <a:buNone/>
            </a:pPr>
            <a:r>
              <a:rPr lang="es-MX" sz="1400" b="1"/>
              <a:t>Cálculo de Costos Asociados</a:t>
            </a:r>
          </a:p>
          <a:p>
            <a:pPr marL="0" lvl="1" indent="0">
              <a:buNone/>
            </a:pPr>
            <a:r>
              <a:rPr lang="es-MX" sz="1400"/>
              <a:t>Es crucial calcular todos los costos asociados, incluidos productos, transporte, aduanas y almacenamiento para un análisis completo.</a:t>
            </a:r>
          </a:p>
          <a:p>
            <a:pPr marL="0" indent="0">
              <a:spcBef>
                <a:spcPts val="2500"/>
              </a:spcBef>
              <a:buNone/>
            </a:pPr>
            <a:r>
              <a:rPr lang="es-MX" sz="1400" b="1"/>
              <a:t>Elaboración de Presupuestos</a:t>
            </a:r>
          </a:p>
          <a:p>
            <a:pPr marL="0" lvl="1" indent="0">
              <a:buNone/>
            </a:pPr>
            <a:r>
              <a:rPr lang="es-MX" sz="1400"/>
              <a:t>Crear un presupuesto realista ayuda a gestionar mejor los recursos y a garantizar la rentabilidad de las importaciones.</a:t>
            </a:r>
            <a:endParaRPr lang="es-CL" sz="1400"/>
          </a:p>
        </p:txBody>
      </p:sp>
      <p:pic>
        <p:nvPicPr>
          <p:cNvPr id="5" name="Marcador de contenido 4" descr="Concepto de envío a todo el mundo&#10;Mapa:https://visibleearth.nasa.gov/images/74218/december-blue-marble-next-generation">
            <a:extLst>
              <a:ext uri="{FF2B5EF4-FFF2-40B4-BE49-F238E27FC236}">
                <a16:creationId xmlns:a16="http://schemas.microsoft.com/office/drawing/2014/main" id="{BB65BAB1-D244-4031-BDF9-9E59246F4D3B}"/>
              </a:ext>
            </a:extLst>
          </p:cNvPr>
          <p:cNvPicPr>
            <a:picLocks noGrp="1" noChangeAspect="1"/>
          </p:cNvPicPr>
          <p:nvPr>
            <p:ph sz="half" idx="1"/>
          </p:nvPr>
        </p:nvPicPr>
        <p:blipFill>
          <a:blip r:embed="rId3"/>
          <a:srcRect l="23586" r="1687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510063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5F894375-01E7-D12C-1325-B645353ED151}"/>
              </a:ext>
            </a:extLst>
          </p:cNvPr>
          <p:cNvSpPr>
            <a:spLocks noGrp="1"/>
          </p:cNvSpPr>
          <p:nvPr>
            <p:ph type="ctrTitle"/>
          </p:nvPr>
        </p:nvSpPr>
        <p:spPr>
          <a:xfrm>
            <a:off x="277091" y="1814321"/>
            <a:ext cx="7772400" cy="4560920"/>
          </a:xfrm>
        </p:spPr>
        <p:txBody>
          <a:bodyPr anchor="b">
            <a:normAutofit/>
          </a:bodyPr>
          <a:lstStyle/>
          <a:p>
            <a:pPr algn="l"/>
            <a:r>
              <a:rPr lang="es-CL" sz="7400"/>
              <a:t>Documentación y requisitos legales</a:t>
            </a:r>
          </a:p>
        </p:txBody>
      </p:sp>
    </p:spTree>
    <p:extLst>
      <p:ext uri="{BB962C8B-B14F-4D97-AF65-F5344CB8AC3E}">
        <p14:creationId xmlns:p14="http://schemas.microsoft.com/office/powerpoint/2010/main" val="61672504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9F51DA-B6C9-98F0-2915-95F7B45D6D48}"/>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sz="3300" b="1" kern="1200" dirty="0">
                <a:solidFill>
                  <a:schemeClr val="tx1"/>
                </a:solidFill>
                <a:latin typeface="+mj-lt"/>
                <a:ea typeface="+mj-ea"/>
                <a:cs typeface="+mj-cs"/>
              </a:rPr>
              <a:t>Documentos necesarios para importación</a:t>
            </a:r>
          </a:p>
        </p:txBody>
      </p:sp>
      <p:pic>
        <p:nvPicPr>
          <p:cNvPr id="5" name="Marcador de contenido 4" descr="&quot;Conjunto de iconos para la organización.  Incluye documentos, iconos de búsqueda, carpetas, etc. Archivo raster de alta resolución. Tenga en cuenta que todas las imágenes son diseño mío&quot;.">
            <a:extLst>
              <a:ext uri="{FF2B5EF4-FFF2-40B4-BE49-F238E27FC236}">
                <a16:creationId xmlns:a16="http://schemas.microsoft.com/office/drawing/2014/main" id="{A221305A-CDC4-4726-8CC2-BADC7767A9B8}"/>
              </a:ext>
            </a:extLst>
          </p:cNvPr>
          <p:cNvPicPr>
            <a:picLocks noGrp="1" noChangeAspect="1"/>
          </p:cNvPicPr>
          <p:nvPr>
            <p:ph sz="half" idx="1"/>
          </p:nvPr>
        </p:nvPicPr>
        <p:blipFill>
          <a:blip r:embed="rId3"/>
          <a:srcRect l="7067"/>
          <a:stretch>
            <a:fillRect/>
          </a:stretch>
        </p:blipFill>
        <p:spPr>
          <a:xfrm>
            <a:off x="1" y="10"/>
            <a:ext cx="6373368" cy="6857990"/>
          </a:xfrm>
          <a:prstGeom prst="rect">
            <a:avLst/>
          </a:prstGeom>
        </p:spPr>
      </p:pic>
      <p:sp>
        <p:nvSpPr>
          <p:cNvPr id="4" name="Marcador de contenido 3">
            <a:extLst>
              <a:ext uri="{FF2B5EF4-FFF2-40B4-BE49-F238E27FC236}">
                <a16:creationId xmlns:a16="http://schemas.microsoft.com/office/drawing/2014/main" id="{58B32196-1E2F-1F21-708E-0AA33AB8F7D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lnSpc>
                <a:spcPct val="110000"/>
              </a:lnSpc>
              <a:spcBef>
                <a:spcPts val="2500"/>
              </a:spcBef>
              <a:buNone/>
            </a:pPr>
            <a:r>
              <a:rPr lang="es-MX" sz="1300" b="1"/>
              <a:t>Facturas Comerciales</a:t>
            </a:r>
          </a:p>
          <a:p>
            <a:pPr marL="0" lvl="1" indent="0">
              <a:lnSpc>
                <a:spcPct val="110000"/>
              </a:lnSpc>
              <a:buNone/>
            </a:pPr>
            <a:r>
              <a:rPr lang="es-MX" sz="1300"/>
              <a:t>Las facturas comerciales son esenciales para el proceso de importación, ya que detallan el valor y los bienes involucrados en la transacción.</a:t>
            </a:r>
          </a:p>
          <a:p>
            <a:pPr marL="0" indent="0">
              <a:lnSpc>
                <a:spcPct val="110000"/>
              </a:lnSpc>
              <a:spcBef>
                <a:spcPts val="2500"/>
              </a:spcBef>
              <a:buNone/>
            </a:pPr>
            <a:r>
              <a:rPr lang="es-MX" sz="1300" b="1"/>
              <a:t>Listas de Empaque</a:t>
            </a:r>
          </a:p>
          <a:p>
            <a:pPr marL="0" lvl="1" indent="0">
              <a:lnSpc>
                <a:spcPct val="110000"/>
              </a:lnSpc>
              <a:buNone/>
            </a:pPr>
            <a:r>
              <a:rPr lang="es-MX" sz="1300"/>
              <a:t>Las listas de empaque proporcionan información sobre cómo están empaquetados los productos, lo que ayuda en el proceso aduanero y la verificación de envíos.</a:t>
            </a:r>
          </a:p>
          <a:p>
            <a:pPr marL="0" indent="0">
              <a:lnSpc>
                <a:spcPct val="110000"/>
              </a:lnSpc>
              <a:spcBef>
                <a:spcPts val="2500"/>
              </a:spcBef>
              <a:buNone/>
            </a:pPr>
            <a:r>
              <a:rPr lang="es-MX" sz="1300" b="1"/>
              <a:t>Certificados de Origen</a:t>
            </a:r>
          </a:p>
          <a:p>
            <a:pPr marL="0" lvl="1" indent="0">
              <a:lnSpc>
                <a:spcPct val="110000"/>
              </a:lnSpc>
              <a:buNone/>
            </a:pPr>
            <a:r>
              <a:rPr lang="es-MX" sz="1300"/>
              <a:t>Los certificados de origen son importantes para determinar la procedencia de los productos y pueden afectar los aranceles aplicables durante la importación.</a:t>
            </a:r>
            <a:endParaRPr lang="es-CL" sz="1300"/>
          </a:p>
        </p:txBody>
      </p:sp>
    </p:spTree>
    <p:extLst>
      <p:ext uri="{BB962C8B-B14F-4D97-AF65-F5344CB8AC3E}">
        <p14:creationId xmlns:p14="http://schemas.microsoft.com/office/powerpoint/2010/main" val="426065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5F0BF267-DCC0-29E9-B740-ACB1CF83FCE8}"/>
              </a:ext>
            </a:extLst>
          </p:cNvPr>
          <p:cNvSpPr>
            <a:spLocks noGrp="1"/>
          </p:cNvSpPr>
          <p:nvPr>
            <p:ph type="title"/>
          </p:nvPr>
        </p:nvSpPr>
        <p:spPr>
          <a:xfrm>
            <a:off x="614679" y="548639"/>
            <a:ext cx="3977640" cy="5719640"/>
          </a:xfrm>
        </p:spPr>
        <p:txBody>
          <a:bodyPr anchor="t">
            <a:normAutofit/>
          </a:bodyPr>
          <a:lstStyle/>
          <a:p>
            <a:r>
              <a:rPr lang="es-CL"/>
              <a:t>Regulaciones y normativas internacionales</a:t>
            </a:r>
          </a:p>
        </p:txBody>
      </p:sp>
      <p:graphicFrame>
        <p:nvGraphicFramePr>
          <p:cNvPr id="4" name="Marcador de contenido 4">
            <a:extLst>
              <a:ext uri="{FF2B5EF4-FFF2-40B4-BE49-F238E27FC236}">
                <a16:creationId xmlns:a16="http://schemas.microsoft.com/office/drawing/2014/main" id="{0D3287FB-B292-45DF-844D-D8D9FF0AF32E}"/>
              </a:ext>
            </a:extLst>
          </p:cNvPr>
          <p:cNvGraphicFramePr>
            <a:graphicFrameLocks noGrp="1"/>
          </p:cNvGraphicFramePr>
          <p:nvPr>
            <p:ph idx="1"/>
            <p:extLst>
              <p:ext uri="{D42A27DB-BD31-4B8C-83A1-F6EECF244321}">
                <p14:modId xmlns:p14="http://schemas.microsoft.com/office/powerpoint/2010/main" val="60402503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523491"/>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2378</Words>
  <Application>Microsoft Office PowerPoint</Application>
  <PresentationFormat>Panorámica</PresentationFormat>
  <Paragraphs>162</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Aptos</vt:lpstr>
      <vt:lpstr>Arial</vt:lpstr>
      <vt:lpstr>Neue Haas Grotesk Text Pro</vt:lpstr>
      <vt:lpstr>VanillaVTI</vt:lpstr>
      <vt:lpstr>Proceso de importación paso a paso: Guía completa para negocios internacionales</vt:lpstr>
      <vt:lpstr>Puntos Clave de la Presentación</vt:lpstr>
      <vt:lpstr>Preparación inicial para la importación</vt:lpstr>
      <vt:lpstr>Investigación del mercado y selección de productos</vt:lpstr>
      <vt:lpstr>Identificación de proveedores y negociación</vt:lpstr>
      <vt:lpstr>Evaluación de costos y presupuestos</vt:lpstr>
      <vt:lpstr>Documentación y requisitos legales</vt:lpstr>
      <vt:lpstr>Documentos necesarios para importación</vt:lpstr>
      <vt:lpstr>Regulaciones y normativas internacionales</vt:lpstr>
      <vt:lpstr>Licencias y permisos específicos</vt:lpstr>
      <vt:lpstr>Logística y transporte</vt:lpstr>
      <vt:lpstr>Planificación de envíos y selección de transportistas</vt:lpstr>
      <vt:lpstr>Seguro de carga y gestión de riesgos</vt:lpstr>
      <vt:lpstr>Seguimiento y control de mercancías</vt:lpstr>
      <vt:lpstr>Desembalaje y almacenamiento</vt:lpstr>
      <vt:lpstr>Procedimientos de recepción de mercancías</vt:lpstr>
      <vt:lpstr>Inspección y control de calidad</vt:lpstr>
      <vt:lpstr>Almacenaje y distribución interna</vt:lpstr>
      <vt:lpstr>Gestión de pagos y financiamiento</vt:lpstr>
      <vt:lpstr>Financiamiento de importaciones</vt:lpstr>
      <vt:lpstr>Gestión de divisas y tasas de cambio</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2025-07-02T22:12:33Z</dcterms:created>
  <dcterms:modified xsi:type="dcterms:W3CDTF">2025-11-14T18:19:25Z</dcterms:modified>
</cp:coreProperties>
</file>