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l instructivo de embarque en una exportación: Guía esencial para el transporte internacional" id="{F6C02B2F-0150-4D37-AFF3-62B03D1D1CEF}">
          <p14:sldIdLst>
            <p14:sldId id="2561"/>
            <p14:sldId id="2562"/>
          </p14:sldIdLst>
        </p14:section>
        <p14:section name="Definición y propósito del instructivo de embarque" id="{9C5856ED-B1FE-4039-A7FB-22C0DD886490}">
          <p14:sldIdLst>
            <p14:sldId id="2563"/>
            <p14:sldId id="2564"/>
            <p14:sldId id="2565"/>
            <p14:sldId id="2566"/>
          </p14:sldIdLst>
        </p14:section>
        <p14:section name="Componentes del instructivo de embarque" id="{02E31A63-73B3-44A4-9840-DCEBF7027962}">
          <p14:sldIdLst>
            <p14:sldId id="2567"/>
            <p14:sldId id="2568"/>
            <p14:sldId id="2569"/>
            <p14:sldId id="2570"/>
          </p14:sldIdLst>
        </p14:section>
        <p14:section name="Procedimiento para elaborar el instructivo de embarque" id="{2A772DB8-61A7-4784-9B99-8E60F5CA2ACB}">
          <p14:sldIdLst>
            <p14:sldId id="2571"/>
            <p14:sldId id="2572"/>
            <p14:sldId id="2573"/>
            <p14:sldId id="2574"/>
          </p14:sldIdLst>
        </p14:section>
        <p14:section name="Normativas y regulaciones internacionales" id="{0BEFC3C8-9A7F-4AE0-B3F9-018CD0F6F0BE}">
          <p14:sldIdLst>
            <p14:sldId id="2575"/>
            <p14:sldId id="2576"/>
            <p14:sldId id="2577"/>
            <p14:sldId id="2578"/>
          </p14:sldIdLst>
        </p14:section>
        <p14:section name="Consejos para una exportación exitosa" id="{C16B3685-554B-47D2-AF96-C55967E92026}">
          <p14:sldIdLst>
            <p14:sldId id="2579"/>
            <p14:sldId id="2580"/>
            <p14:sldId id="2581"/>
            <p14:sldId id="2582"/>
          </p14:sldIdLst>
        </p14:section>
        <p14:section name="Conclusión" id="{FAB2FFA6-11B7-4687-8922-E7445821ED04}">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95EA5-64FB-4980-B5AD-36498E94A311}"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CL"/>
        </a:p>
      </dgm:t>
    </dgm:pt>
    <dgm:pt modelId="{945B3E47-F963-46F6-8D80-2AA7E0D925CC}">
      <dgm:prSet/>
      <dgm:spPr/>
      <dgm:t>
        <a:bodyPr/>
        <a:lstStyle/>
        <a:p>
          <a:pPr>
            <a:lnSpc>
              <a:spcPct val="100000"/>
            </a:lnSpc>
            <a:defRPr b="1"/>
          </a:pPr>
          <a:r>
            <a:rPr lang="es-CL"/>
            <a:t>Prevención de Errores</a:t>
          </a:r>
        </a:p>
      </dgm:t>
    </dgm:pt>
    <dgm:pt modelId="{67F3419E-EE14-475B-BE7B-D754E1261062}" type="parTrans" cxnId="{63852F86-A602-4E50-87EE-CAB7298073E0}">
      <dgm:prSet/>
      <dgm:spPr/>
      <dgm:t>
        <a:bodyPr/>
        <a:lstStyle/>
        <a:p>
          <a:endParaRPr lang="es-CL"/>
        </a:p>
      </dgm:t>
    </dgm:pt>
    <dgm:pt modelId="{A570967E-692D-456F-BEA1-1721356EA4BE}" type="sibTrans" cxnId="{63852F86-A602-4E50-87EE-CAB7298073E0}">
      <dgm:prSet/>
      <dgm:spPr/>
      <dgm:t>
        <a:bodyPr/>
        <a:lstStyle/>
        <a:p>
          <a:pPr>
            <a:lnSpc>
              <a:spcPct val="100000"/>
            </a:lnSpc>
            <a:defRPr b="1"/>
          </a:pPr>
          <a:endParaRPr lang="es-CL"/>
        </a:p>
      </dgm:t>
    </dgm:pt>
    <dgm:pt modelId="{4C72DF15-5E3D-406C-86D1-165D8C9D33A3}">
      <dgm:prSet/>
      <dgm:spPr/>
      <dgm:t>
        <a:bodyPr/>
        <a:lstStyle/>
        <a:p>
          <a:pPr>
            <a:lnSpc>
              <a:spcPct val="100000"/>
            </a:lnSpc>
          </a:pPr>
          <a:r>
            <a:rPr lang="es-CL"/>
            <a:t>El documento es crucial para prevenir errores durante el transporte, garantizando que los productos lleguen a su destino sin contratiempos.</a:t>
          </a:r>
        </a:p>
      </dgm:t>
    </dgm:pt>
    <dgm:pt modelId="{6C2DD755-1A4C-4A64-BFBC-0A3EC025AB66}" type="parTrans" cxnId="{27B39DD0-F195-4F8A-8C2B-63BB173E3C19}">
      <dgm:prSet/>
      <dgm:spPr/>
      <dgm:t>
        <a:bodyPr/>
        <a:lstStyle/>
        <a:p>
          <a:endParaRPr lang="es-CL"/>
        </a:p>
      </dgm:t>
    </dgm:pt>
    <dgm:pt modelId="{E504C068-F1DD-4785-9DFB-410720C0257E}" type="sibTrans" cxnId="{27B39DD0-F195-4F8A-8C2B-63BB173E3C19}">
      <dgm:prSet/>
      <dgm:spPr/>
      <dgm:t>
        <a:bodyPr/>
        <a:lstStyle/>
        <a:p>
          <a:endParaRPr lang="es-CL"/>
        </a:p>
      </dgm:t>
    </dgm:pt>
    <dgm:pt modelId="{CF75EFB3-F788-4F2A-A694-303533D0E15E}">
      <dgm:prSet/>
      <dgm:spPr/>
      <dgm:t>
        <a:bodyPr/>
        <a:lstStyle/>
        <a:p>
          <a:pPr>
            <a:lnSpc>
              <a:spcPct val="100000"/>
            </a:lnSpc>
            <a:defRPr b="1"/>
          </a:pPr>
          <a:r>
            <a:rPr lang="es-CL"/>
            <a:t>Facilitar la Comunicación</a:t>
          </a:r>
        </a:p>
      </dgm:t>
    </dgm:pt>
    <dgm:pt modelId="{3EF3D2ED-E0BF-42C0-B1ED-FCF24184EA2C}" type="parTrans" cxnId="{64B7F6F5-FA45-4EE4-9A2C-9C954DC82F7B}">
      <dgm:prSet/>
      <dgm:spPr/>
      <dgm:t>
        <a:bodyPr/>
        <a:lstStyle/>
        <a:p>
          <a:endParaRPr lang="es-CL"/>
        </a:p>
      </dgm:t>
    </dgm:pt>
    <dgm:pt modelId="{4EEE019A-0F9F-4E27-8469-5AD94B3DFA71}" type="sibTrans" cxnId="{64B7F6F5-FA45-4EE4-9A2C-9C954DC82F7B}">
      <dgm:prSet/>
      <dgm:spPr/>
      <dgm:t>
        <a:bodyPr/>
        <a:lstStyle/>
        <a:p>
          <a:pPr>
            <a:lnSpc>
              <a:spcPct val="100000"/>
            </a:lnSpc>
            <a:defRPr b="1"/>
          </a:pPr>
          <a:endParaRPr lang="es-CL"/>
        </a:p>
      </dgm:t>
    </dgm:pt>
    <dgm:pt modelId="{721B0C61-5E23-4E8C-9AB3-2AA87D45C03B}">
      <dgm:prSet/>
      <dgm:spPr/>
      <dgm:t>
        <a:bodyPr/>
        <a:lstStyle/>
        <a:p>
          <a:pPr>
            <a:lnSpc>
              <a:spcPct val="100000"/>
            </a:lnSpc>
          </a:pPr>
          <a:r>
            <a:rPr lang="es-CL"/>
            <a:t>Este documento facilita la comunicación entre exportadores e importadores, asegurando que ambas partes estén alineadas sobre los requerimientos del envío.</a:t>
          </a:r>
        </a:p>
      </dgm:t>
    </dgm:pt>
    <dgm:pt modelId="{0513A6B8-A602-443C-A638-02E4F02E3768}" type="parTrans" cxnId="{5C5122E1-C518-4E5F-B13C-1EE439140F83}">
      <dgm:prSet/>
      <dgm:spPr/>
      <dgm:t>
        <a:bodyPr/>
        <a:lstStyle/>
        <a:p>
          <a:endParaRPr lang="es-CL"/>
        </a:p>
      </dgm:t>
    </dgm:pt>
    <dgm:pt modelId="{EAA1B854-EC56-4400-89F1-446B3686E758}" type="sibTrans" cxnId="{5C5122E1-C518-4E5F-B13C-1EE439140F83}">
      <dgm:prSet/>
      <dgm:spPr/>
      <dgm:t>
        <a:bodyPr/>
        <a:lstStyle/>
        <a:p>
          <a:endParaRPr lang="es-CL"/>
        </a:p>
      </dgm:t>
    </dgm:pt>
    <dgm:pt modelId="{6075051E-083B-4792-A4F9-F108F46549E4}">
      <dgm:prSet/>
      <dgm:spPr/>
      <dgm:t>
        <a:bodyPr/>
        <a:lstStyle/>
        <a:p>
          <a:pPr>
            <a:lnSpc>
              <a:spcPct val="100000"/>
            </a:lnSpc>
            <a:defRPr b="1"/>
          </a:pPr>
          <a:r>
            <a:rPr lang="es-CL"/>
            <a:t>Claridad en la Información</a:t>
          </a:r>
        </a:p>
      </dgm:t>
    </dgm:pt>
    <dgm:pt modelId="{F5F48BE2-60BC-452F-8130-AACC6ECF9F0E}" type="parTrans" cxnId="{32A34F43-423D-4714-A107-E484A184ADA0}">
      <dgm:prSet/>
      <dgm:spPr/>
      <dgm:t>
        <a:bodyPr/>
        <a:lstStyle/>
        <a:p>
          <a:endParaRPr lang="es-CL"/>
        </a:p>
      </dgm:t>
    </dgm:pt>
    <dgm:pt modelId="{14719066-7450-4FCE-9984-A749BF74C156}" type="sibTrans" cxnId="{32A34F43-423D-4714-A107-E484A184ADA0}">
      <dgm:prSet/>
      <dgm:spPr/>
      <dgm:t>
        <a:bodyPr/>
        <a:lstStyle/>
        <a:p>
          <a:endParaRPr lang="es-CL"/>
        </a:p>
      </dgm:t>
    </dgm:pt>
    <dgm:pt modelId="{93817DAE-27D8-412D-8098-AE4AF9590DC3}">
      <dgm:prSet/>
      <dgm:spPr/>
      <dgm:t>
        <a:bodyPr/>
        <a:lstStyle/>
        <a:p>
          <a:pPr>
            <a:lnSpc>
              <a:spcPct val="100000"/>
            </a:lnSpc>
          </a:pPr>
          <a:r>
            <a:rPr lang="es-CL"/>
            <a:t>Asegura que todas las partes involucradas tengan clara la información necesaria para el manejo adecuado de la mercancía.</a:t>
          </a:r>
        </a:p>
      </dgm:t>
    </dgm:pt>
    <dgm:pt modelId="{3F493CCA-E371-433A-BEA9-89B549DEEADA}" type="parTrans" cxnId="{CB16AAC8-CE2A-4597-8BAC-6BD41C45188F}">
      <dgm:prSet/>
      <dgm:spPr/>
      <dgm:t>
        <a:bodyPr/>
        <a:lstStyle/>
        <a:p>
          <a:endParaRPr lang="es-CL"/>
        </a:p>
      </dgm:t>
    </dgm:pt>
    <dgm:pt modelId="{16B183F7-4CDA-459F-9D7B-2C4080654C39}" type="sibTrans" cxnId="{CB16AAC8-CE2A-4597-8BAC-6BD41C45188F}">
      <dgm:prSet/>
      <dgm:spPr/>
      <dgm:t>
        <a:bodyPr/>
        <a:lstStyle/>
        <a:p>
          <a:endParaRPr lang="es-CL"/>
        </a:p>
      </dgm:t>
    </dgm:pt>
    <dgm:pt modelId="{635A12EB-8266-49CC-93F3-B11A215CF60F}" type="pres">
      <dgm:prSet presAssocID="{9D295EA5-64FB-4980-B5AD-36498E94A311}" presName="Root" presStyleCnt="0">
        <dgm:presLayoutVars>
          <dgm:dir/>
          <dgm:resizeHandles val="exact"/>
        </dgm:presLayoutVars>
      </dgm:prSet>
      <dgm:spPr/>
    </dgm:pt>
    <dgm:pt modelId="{7F5CFABD-1DB7-4A2A-A0A4-56512428E9F5}" type="pres">
      <dgm:prSet presAssocID="{945B3E47-F963-46F6-8D80-2AA7E0D925CC}" presName="Composite" presStyleCnt="0"/>
      <dgm:spPr/>
    </dgm:pt>
    <dgm:pt modelId="{FA2B3B64-E2D1-4121-A4A6-F82CFA8E3ED6}" type="pres">
      <dgm:prSet presAssocID="{945B3E47-F963-46F6-8D80-2AA7E0D925C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5629" r="7622" b="2"/>
          <a:stretch/>
        </a:blipFill>
      </dgm:spPr>
      <dgm:extLst>
        <a:ext uri="{E40237B7-FDA0-4F09-8148-C483321AD2D9}">
          <dgm14:cNvPr xmlns:dgm14="http://schemas.microsoft.com/office/drawing/2010/diagram" id="0" name="" descr="Camión azul conduciendo en la carretera."/>
        </a:ext>
      </dgm:extLst>
    </dgm:pt>
    <dgm:pt modelId="{AB348846-31AB-4A73-8BBB-BAA73B05C32C}" type="pres">
      <dgm:prSet presAssocID="{945B3E47-F963-46F6-8D80-2AA7E0D925CC}" presName="Subtitle" presStyleLbl="revTx" presStyleIdx="0" presStyleCnt="6">
        <dgm:presLayoutVars>
          <dgm:chMax val="0"/>
          <dgm:bulletEnabled/>
        </dgm:presLayoutVars>
      </dgm:prSet>
      <dgm:spPr/>
    </dgm:pt>
    <dgm:pt modelId="{0450B988-190B-433A-BEAE-7333D5AAE38F}" type="pres">
      <dgm:prSet presAssocID="{945B3E47-F963-46F6-8D80-2AA7E0D925CC}" presName="Description" presStyleLbl="revTx" presStyleIdx="1" presStyleCnt="6">
        <dgm:presLayoutVars>
          <dgm:bulletEnabled/>
        </dgm:presLayoutVars>
      </dgm:prSet>
      <dgm:spPr/>
    </dgm:pt>
    <dgm:pt modelId="{69B4757B-C2A8-4691-9BB9-3FD4F2DB1334}" type="pres">
      <dgm:prSet presAssocID="{A570967E-692D-456F-BEA1-1721356EA4BE}" presName="sibTrans" presStyleLbl="sibTrans2D1" presStyleIdx="0" presStyleCnt="0"/>
      <dgm:spPr/>
    </dgm:pt>
    <dgm:pt modelId="{32AE4EFB-4FF6-45DE-8D4C-9DB050D17356}" type="pres">
      <dgm:prSet presAssocID="{CF75EFB3-F788-4F2A-A694-303533D0E15E}" presName="Composite" presStyleCnt="0"/>
      <dgm:spPr/>
    </dgm:pt>
    <dgm:pt modelId="{C006627C-5F79-4D77-AFBB-A1FEF4D20029}" type="pres">
      <dgm:prSet presAssocID="{CF75EFB3-F788-4F2A-A694-303533D0E15E}"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1756" r="11495" b="2"/>
          <a:stretch/>
        </a:blipFill>
      </dgm:spPr>
      <dgm:extLst>
        <a:ext uri="{E40237B7-FDA0-4F09-8148-C483321AD2D9}">
          <dgm14:cNvPr xmlns:dgm14="http://schemas.microsoft.com/office/drawing/2010/diagram" id="0" name="" descr="Dos editores evaluando la calidad de la obra impresa en una fábrica"/>
        </a:ext>
      </dgm:extLst>
    </dgm:pt>
    <dgm:pt modelId="{730D4970-FD1D-47E9-8A3B-555AD6E0A0ED}" type="pres">
      <dgm:prSet presAssocID="{CF75EFB3-F788-4F2A-A694-303533D0E15E}" presName="Subtitle" presStyleLbl="revTx" presStyleIdx="2" presStyleCnt="6">
        <dgm:presLayoutVars>
          <dgm:chMax val="0"/>
          <dgm:bulletEnabled/>
        </dgm:presLayoutVars>
      </dgm:prSet>
      <dgm:spPr/>
    </dgm:pt>
    <dgm:pt modelId="{685D2F99-CDDD-4066-8145-12C141F2DDC0}" type="pres">
      <dgm:prSet presAssocID="{CF75EFB3-F788-4F2A-A694-303533D0E15E}" presName="Description" presStyleLbl="revTx" presStyleIdx="3" presStyleCnt="6">
        <dgm:presLayoutVars>
          <dgm:bulletEnabled/>
        </dgm:presLayoutVars>
      </dgm:prSet>
      <dgm:spPr/>
    </dgm:pt>
    <dgm:pt modelId="{9E1AECDD-9A6B-427C-B10B-AADD6C4C4493}" type="pres">
      <dgm:prSet presAssocID="{4EEE019A-0F9F-4E27-8469-5AD94B3DFA71}" presName="sibTrans" presStyleLbl="sibTrans2D1" presStyleIdx="0" presStyleCnt="0"/>
      <dgm:spPr/>
    </dgm:pt>
    <dgm:pt modelId="{5F3AB351-3F9F-4C6C-9BEE-A30BE2025044}" type="pres">
      <dgm:prSet presAssocID="{6075051E-083B-4792-A4F9-F108F46549E4}" presName="Composite" presStyleCnt="0"/>
      <dgm:spPr/>
    </dgm:pt>
    <dgm:pt modelId="{EEE7C257-49DF-47ED-AD53-613CB087D0FB}" type="pres">
      <dgm:prSet presAssocID="{6075051E-083B-4792-A4F9-F108F46549E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6198" r="22550" b="-3"/>
          <a:stretch/>
        </a:blipFill>
      </dgm:spPr>
      <dgm:extLst>
        <a:ext uri="{E40237B7-FDA0-4F09-8148-C483321AD2D9}">
          <dgm14:cNvPr xmlns:dgm14="http://schemas.microsoft.com/office/drawing/2010/diagram" id="0" name="" descr="Concepto de envío y logística, caja de carga"/>
        </a:ext>
      </dgm:extLst>
    </dgm:pt>
    <dgm:pt modelId="{EF694C92-FC3C-4B9E-B1D1-834957558F75}" type="pres">
      <dgm:prSet presAssocID="{6075051E-083B-4792-A4F9-F108F46549E4}" presName="Subtitle" presStyleLbl="revTx" presStyleIdx="4" presStyleCnt="6">
        <dgm:presLayoutVars>
          <dgm:chMax val="0"/>
          <dgm:bulletEnabled/>
        </dgm:presLayoutVars>
      </dgm:prSet>
      <dgm:spPr/>
    </dgm:pt>
    <dgm:pt modelId="{87A33430-D88C-4D28-985E-BB032A4E6927}" type="pres">
      <dgm:prSet presAssocID="{6075051E-083B-4792-A4F9-F108F46549E4}" presName="Description" presStyleLbl="revTx" presStyleIdx="5" presStyleCnt="6">
        <dgm:presLayoutVars>
          <dgm:bulletEnabled/>
        </dgm:presLayoutVars>
      </dgm:prSet>
      <dgm:spPr/>
    </dgm:pt>
  </dgm:ptLst>
  <dgm:cxnLst>
    <dgm:cxn modelId="{EEDCFB37-FEA5-4258-962C-A491B79837B3}" type="presOf" srcId="{A570967E-692D-456F-BEA1-1721356EA4BE}" destId="{69B4757B-C2A8-4691-9BB9-3FD4F2DB1334}" srcOrd="0" destOrd="0" presId="urn:microsoft.com/office/officeart/2024/3/layout/verticalVisualTextBlock1"/>
    <dgm:cxn modelId="{32A34F43-423D-4714-A107-E484A184ADA0}" srcId="{9D295EA5-64FB-4980-B5AD-36498E94A311}" destId="{6075051E-083B-4792-A4F9-F108F46549E4}" srcOrd="2" destOrd="0" parTransId="{F5F48BE2-60BC-452F-8130-AACC6ECF9F0E}" sibTransId="{14719066-7450-4FCE-9984-A749BF74C156}"/>
    <dgm:cxn modelId="{CAD18B68-45E0-402D-A7BE-E0D4793EE956}" type="presOf" srcId="{CF75EFB3-F788-4F2A-A694-303533D0E15E}" destId="{730D4970-FD1D-47E9-8A3B-555AD6E0A0ED}" srcOrd="0" destOrd="0" presId="urn:microsoft.com/office/officeart/2024/3/layout/verticalVisualTextBlock1"/>
    <dgm:cxn modelId="{D281EA84-7E2C-4B0D-B40B-D8F5BD07D150}" type="presOf" srcId="{6075051E-083B-4792-A4F9-F108F46549E4}" destId="{EF694C92-FC3C-4B9E-B1D1-834957558F75}" srcOrd="0" destOrd="0" presId="urn:microsoft.com/office/officeart/2024/3/layout/verticalVisualTextBlock1"/>
    <dgm:cxn modelId="{63852F86-A602-4E50-87EE-CAB7298073E0}" srcId="{9D295EA5-64FB-4980-B5AD-36498E94A311}" destId="{945B3E47-F963-46F6-8D80-2AA7E0D925CC}" srcOrd="0" destOrd="0" parTransId="{67F3419E-EE14-475B-BE7B-D754E1261062}" sibTransId="{A570967E-692D-456F-BEA1-1721356EA4BE}"/>
    <dgm:cxn modelId="{FA56C492-CE87-443E-8625-8B10FBD30627}" type="presOf" srcId="{721B0C61-5E23-4E8C-9AB3-2AA87D45C03B}" destId="{685D2F99-CDDD-4066-8145-12C141F2DDC0}" srcOrd="0" destOrd="0" presId="urn:microsoft.com/office/officeart/2024/3/layout/verticalVisualTextBlock1"/>
    <dgm:cxn modelId="{CC2AF7A7-2916-4064-8347-D1E9B7E114C4}" type="presOf" srcId="{4C72DF15-5E3D-406C-86D1-165D8C9D33A3}" destId="{0450B988-190B-433A-BEAE-7333D5AAE38F}" srcOrd="0" destOrd="0" presId="urn:microsoft.com/office/officeart/2024/3/layout/verticalVisualTextBlock1"/>
    <dgm:cxn modelId="{49633DB2-0DE1-4E06-B3C7-C6D648A4D9F1}" type="presOf" srcId="{945B3E47-F963-46F6-8D80-2AA7E0D925CC}" destId="{AB348846-31AB-4A73-8BBB-BAA73B05C32C}" srcOrd="0" destOrd="0" presId="urn:microsoft.com/office/officeart/2024/3/layout/verticalVisualTextBlock1"/>
    <dgm:cxn modelId="{3EAE3AB4-3090-4798-B4BC-5A6CACD6CCAB}" type="presOf" srcId="{4EEE019A-0F9F-4E27-8469-5AD94B3DFA71}" destId="{9E1AECDD-9A6B-427C-B10B-AADD6C4C4493}" srcOrd="0" destOrd="0" presId="urn:microsoft.com/office/officeart/2024/3/layout/verticalVisualTextBlock1"/>
    <dgm:cxn modelId="{CB16AAC8-CE2A-4597-8BAC-6BD41C45188F}" srcId="{6075051E-083B-4792-A4F9-F108F46549E4}" destId="{93817DAE-27D8-412D-8098-AE4AF9590DC3}" srcOrd="0" destOrd="0" parTransId="{3F493CCA-E371-433A-BEA9-89B549DEEADA}" sibTransId="{16B183F7-4CDA-459F-9D7B-2C4080654C39}"/>
    <dgm:cxn modelId="{27B39DD0-F195-4F8A-8C2B-63BB173E3C19}" srcId="{945B3E47-F963-46F6-8D80-2AA7E0D925CC}" destId="{4C72DF15-5E3D-406C-86D1-165D8C9D33A3}" srcOrd="0" destOrd="0" parTransId="{6C2DD755-1A4C-4A64-BFBC-0A3EC025AB66}" sibTransId="{E504C068-F1DD-4785-9DFB-410720C0257E}"/>
    <dgm:cxn modelId="{D8B1ECDE-73BE-4AA2-AF47-7A2206EA6832}" type="presOf" srcId="{93817DAE-27D8-412D-8098-AE4AF9590DC3}" destId="{87A33430-D88C-4D28-985E-BB032A4E6927}" srcOrd="0" destOrd="0" presId="urn:microsoft.com/office/officeart/2024/3/layout/verticalVisualTextBlock1"/>
    <dgm:cxn modelId="{5C5122E1-C518-4E5F-B13C-1EE439140F83}" srcId="{CF75EFB3-F788-4F2A-A694-303533D0E15E}" destId="{721B0C61-5E23-4E8C-9AB3-2AA87D45C03B}" srcOrd="0" destOrd="0" parTransId="{0513A6B8-A602-443C-A638-02E4F02E3768}" sibTransId="{EAA1B854-EC56-4400-89F1-446B3686E758}"/>
    <dgm:cxn modelId="{1C02C8E8-F2D2-4806-B50D-8C1B2590455F}" type="presOf" srcId="{9D295EA5-64FB-4980-B5AD-36498E94A311}" destId="{635A12EB-8266-49CC-93F3-B11A215CF60F}" srcOrd="0" destOrd="0" presId="urn:microsoft.com/office/officeart/2024/3/layout/verticalVisualTextBlock1"/>
    <dgm:cxn modelId="{64B7F6F5-FA45-4EE4-9A2C-9C954DC82F7B}" srcId="{9D295EA5-64FB-4980-B5AD-36498E94A311}" destId="{CF75EFB3-F788-4F2A-A694-303533D0E15E}" srcOrd="1" destOrd="0" parTransId="{3EF3D2ED-E0BF-42C0-B1ED-FCF24184EA2C}" sibTransId="{4EEE019A-0F9F-4E27-8469-5AD94B3DFA71}"/>
    <dgm:cxn modelId="{52C44222-0634-4153-8CA3-520D4999E37C}" type="presParOf" srcId="{635A12EB-8266-49CC-93F3-B11A215CF60F}" destId="{7F5CFABD-1DB7-4A2A-A0A4-56512428E9F5}" srcOrd="0" destOrd="0" presId="urn:microsoft.com/office/officeart/2024/3/layout/verticalVisualTextBlock1"/>
    <dgm:cxn modelId="{0C42ADA7-5BEC-4B64-A37A-E4EF5E4CC5BB}" type="presParOf" srcId="{7F5CFABD-1DB7-4A2A-A0A4-56512428E9F5}" destId="{FA2B3B64-E2D1-4121-A4A6-F82CFA8E3ED6}" srcOrd="0" destOrd="0" presId="urn:microsoft.com/office/officeart/2024/3/layout/verticalVisualTextBlock1"/>
    <dgm:cxn modelId="{B163289F-B93F-43E7-93A4-9364DE62D454}" type="presParOf" srcId="{7F5CFABD-1DB7-4A2A-A0A4-56512428E9F5}" destId="{AB348846-31AB-4A73-8BBB-BAA73B05C32C}" srcOrd="1" destOrd="0" presId="urn:microsoft.com/office/officeart/2024/3/layout/verticalVisualTextBlock1"/>
    <dgm:cxn modelId="{7A70B847-CB19-4C93-A73F-D8BF2ECD1EE4}" type="presParOf" srcId="{7F5CFABD-1DB7-4A2A-A0A4-56512428E9F5}" destId="{0450B988-190B-433A-BEAE-7333D5AAE38F}" srcOrd="2" destOrd="0" presId="urn:microsoft.com/office/officeart/2024/3/layout/verticalVisualTextBlock1"/>
    <dgm:cxn modelId="{38B5C919-C6CE-4399-9A91-5FB0FEE96CEC}" type="presParOf" srcId="{635A12EB-8266-49CC-93F3-B11A215CF60F}" destId="{69B4757B-C2A8-4691-9BB9-3FD4F2DB1334}" srcOrd="1" destOrd="0" presId="urn:microsoft.com/office/officeart/2024/3/layout/verticalVisualTextBlock1"/>
    <dgm:cxn modelId="{FCBCED90-28BA-4787-B78B-A28851DB69F6}" type="presParOf" srcId="{635A12EB-8266-49CC-93F3-B11A215CF60F}" destId="{32AE4EFB-4FF6-45DE-8D4C-9DB050D17356}" srcOrd="2" destOrd="0" presId="urn:microsoft.com/office/officeart/2024/3/layout/verticalVisualTextBlock1"/>
    <dgm:cxn modelId="{FEBA58EE-9EB6-4023-A64F-504AC55B55DE}" type="presParOf" srcId="{32AE4EFB-4FF6-45DE-8D4C-9DB050D17356}" destId="{C006627C-5F79-4D77-AFBB-A1FEF4D20029}" srcOrd="0" destOrd="0" presId="urn:microsoft.com/office/officeart/2024/3/layout/verticalVisualTextBlock1"/>
    <dgm:cxn modelId="{2278829B-AD06-4A70-86B6-14268CAB3BC9}" type="presParOf" srcId="{32AE4EFB-4FF6-45DE-8D4C-9DB050D17356}" destId="{730D4970-FD1D-47E9-8A3B-555AD6E0A0ED}" srcOrd="1" destOrd="0" presId="urn:microsoft.com/office/officeart/2024/3/layout/verticalVisualTextBlock1"/>
    <dgm:cxn modelId="{81798039-2606-4D99-ABFB-E7F32C1587F4}" type="presParOf" srcId="{32AE4EFB-4FF6-45DE-8D4C-9DB050D17356}" destId="{685D2F99-CDDD-4066-8145-12C141F2DDC0}" srcOrd="2" destOrd="0" presId="urn:microsoft.com/office/officeart/2024/3/layout/verticalVisualTextBlock1"/>
    <dgm:cxn modelId="{10B59C2B-5C6D-4FFE-8725-DBA066D74304}" type="presParOf" srcId="{635A12EB-8266-49CC-93F3-B11A215CF60F}" destId="{9E1AECDD-9A6B-427C-B10B-AADD6C4C4493}" srcOrd="3" destOrd="0" presId="urn:microsoft.com/office/officeart/2024/3/layout/verticalVisualTextBlock1"/>
    <dgm:cxn modelId="{6E4213FA-E481-4DDD-AF87-A94BAF0B0E12}" type="presParOf" srcId="{635A12EB-8266-49CC-93F3-B11A215CF60F}" destId="{5F3AB351-3F9F-4C6C-9BEE-A30BE2025044}" srcOrd="4" destOrd="0" presId="urn:microsoft.com/office/officeart/2024/3/layout/verticalVisualTextBlock1"/>
    <dgm:cxn modelId="{4E1A97CB-379D-4766-9408-9A58B32CF4C1}" type="presParOf" srcId="{5F3AB351-3F9F-4C6C-9BEE-A30BE2025044}" destId="{EEE7C257-49DF-47ED-AD53-613CB087D0FB}" srcOrd="0" destOrd="0" presId="urn:microsoft.com/office/officeart/2024/3/layout/verticalVisualTextBlock1"/>
    <dgm:cxn modelId="{7E790F17-627C-40CF-BEF1-2977053CFF4F}" type="presParOf" srcId="{5F3AB351-3F9F-4C6C-9BEE-A30BE2025044}" destId="{EF694C92-FC3C-4B9E-B1D1-834957558F75}" srcOrd="1" destOrd="0" presId="urn:microsoft.com/office/officeart/2024/3/layout/verticalVisualTextBlock1"/>
    <dgm:cxn modelId="{71516F84-108D-427F-9135-83036B8A2F9A}" type="presParOf" srcId="{5F3AB351-3F9F-4C6C-9BEE-A30BE2025044}" destId="{87A33430-D88C-4D28-985E-BB032A4E692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1C9088-CA79-45F3-B786-440EA6245A94}"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CL"/>
        </a:p>
      </dgm:t>
    </dgm:pt>
    <dgm:pt modelId="{C204DD9B-0369-425B-AE34-8827B2231D72}">
      <dgm:prSet/>
      <dgm:spPr/>
      <dgm:t>
        <a:bodyPr/>
        <a:lstStyle/>
        <a:p>
          <a:pPr>
            <a:lnSpc>
              <a:spcPct val="100000"/>
            </a:lnSpc>
            <a:defRPr b="1"/>
          </a:pPr>
          <a:r>
            <a:rPr lang="es-CL"/>
            <a:t>Importancia de Datos Precisos</a:t>
          </a:r>
        </a:p>
      </dgm:t>
    </dgm:pt>
    <dgm:pt modelId="{B478F8E3-B203-469E-8AC0-8F86D9A920D1}" type="parTrans" cxnId="{7DBB5F06-C677-4F06-87BB-BD89E5E514EC}">
      <dgm:prSet/>
      <dgm:spPr/>
      <dgm:t>
        <a:bodyPr/>
        <a:lstStyle/>
        <a:p>
          <a:endParaRPr lang="es-CL"/>
        </a:p>
      </dgm:t>
    </dgm:pt>
    <dgm:pt modelId="{B2EC1D0C-2590-456A-8EBB-8A776CEA3880}" type="sibTrans" cxnId="{7DBB5F06-C677-4F06-87BB-BD89E5E514EC}">
      <dgm:prSet/>
      <dgm:spPr/>
      <dgm:t>
        <a:bodyPr/>
        <a:lstStyle/>
        <a:p>
          <a:pPr>
            <a:lnSpc>
              <a:spcPct val="100000"/>
            </a:lnSpc>
            <a:defRPr b="1"/>
          </a:pPr>
          <a:endParaRPr lang="es-CL"/>
        </a:p>
      </dgm:t>
    </dgm:pt>
    <dgm:pt modelId="{E748AE22-048F-487B-A8CF-BAE5EE7057E6}">
      <dgm:prSet/>
      <dgm:spPr/>
      <dgm:t>
        <a:bodyPr/>
        <a:lstStyle/>
        <a:p>
          <a:pPr>
            <a:lnSpc>
              <a:spcPct val="100000"/>
            </a:lnSpc>
          </a:pPr>
          <a:r>
            <a:rPr lang="es-CL"/>
            <a:t>Obtener datos precisos de todas las partes involucradas es fundamental para garantizar la integridad del proyecto.</a:t>
          </a:r>
        </a:p>
      </dgm:t>
    </dgm:pt>
    <dgm:pt modelId="{A7371791-3665-402A-9512-652D227D2035}" type="parTrans" cxnId="{5A9BC14C-D81C-468D-87DB-B6B569748281}">
      <dgm:prSet/>
      <dgm:spPr/>
      <dgm:t>
        <a:bodyPr/>
        <a:lstStyle/>
        <a:p>
          <a:endParaRPr lang="es-CL"/>
        </a:p>
      </dgm:t>
    </dgm:pt>
    <dgm:pt modelId="{D2FF1EEA-2218-44C7-9B5D-6299A21E137D}" type="sibTrans" cxnId="{5A9BC14C-D81C-468D-87DB-B6B569748281}">
      <dgm:prSet/>
      <dgm:spPr/>
      <dgm:t>
        <a:bodyPr/>
        <a:lstStyle/>
        <a:p>
          <a:endParaRPr lang="es-CL"/>
        </a:p>
      </dgm:t>
    </dgm:pt>
    <dgm:pt modelId="{13EF8A96-7C6C-47CA-8F5F-7E8663B75812}">
      <dgm:prSet/>
      <dgm:spPr/>
      <dgm:t>
        <a:bodyPr/>
        <a:lstStyle/>
        <a:p>
          <a:pPr>
            <a:lnSpc>
              <a:spcPct val="100000"/>
            </a:lnSpc>
            <a:defRPr b="1"/>
          </a:pPr>
          <a:r>
            <a:rPr lang="es-CL"/>
            <a:t>Detalles de la Mercancía</a:t>
          </a:r>
        </a:p>
      </dgm:t>
    </dgm:pt>
    <dgm:pt modelId="{6FD0C7D7-7A3E-45DF-A83C-4FF1112ACA6A}" type="parTrans" cxnId="{7AECA726-0C21-4FE8-B7E9-E649364CC208}">
      <dgm:prSet/>
      <dgm:spPr/>
      <dgm:t>
        <a:bodyPr/>
        <a:lstStyle/>
        <a:p>
          <a:endParaRPr lang="es-CL"/>
        </a:p>
      </dgm:t>
    </dgm:pt>
    <dgm:pt modelId="{B56F05D0-8D3C-4392-BEFE-DFA866951CD2}" type="sibTrans" cxnId="{7AECA726-0C21-4FE8-B7E9-E649364CC208}">
      <dgm:prSet/>
      <dgm:spPr/>
      <dgm:t>
        <a:bodyPr/>
        <a:lstStyle/>
        <a:p>
          <a:pPr>
            <a:lnSpc>
              <a:spcPct val="100000"/>
            </a:lnSpc>
            <a:defRPr b="1"/>
          </a:pPr>
          <a:endParaRPr lang="es-CL"/>
        </a:p>
      </dgm:t>
    </dgm:pt>
    <dgm:pt modelId="{D0268D4D-4341-4099-9D2D-05FBCE2A34A2}">
      <dgm:prSet/>
      <dgm:spPr/>
      <dgm:t>
        <a:bodyPr/>
        <a:lstStyle/>
        <a:p>
          <a:pPr>
            <a:lnSpc>
              <a:spcPct val="100000"/>
            </a:lnSpc>
          </a:pPr>
          <a:r>
            <a:rPr lang="es-CL"/>
            <a:t>Es necesario recopilar información detallada sobre la mercancía para asegurar la correcta manipulación y transporte.</a:t>
          </a:r>
        </a:p>
      </dgm:t>
    </dgm:pt>
    <dgm:pt modelId="{FA3FA75C-85CB-4FA2-ADAD-AD4D4D4AFEFC}" type="parTrans" cxnId="{5D12992C-8326-4669-849E-C9FA86084571}">
      <dgm:prSet/>
      <dgm:spPr/>
      <dgm:t>
        <a:bodyPr/>
        <a:lstStyle/>
        <a:p>
          <a:endParaRPr lang="es-CL"/>
        </a:p>
      </dgm:t>
    </dgm:pt>
    <dgm:pt modelId="{10870595-73E9-4E94-93C8-CE29C7727CBC}" type="sibTrans" cxnId="{5D12992C-8326-4669-849E-C9FA86084571}">
      <dgm:prSet/>
      <dgm:spPr/>
      <dgm:t>
        <a:bodyPr/>
        <a:lstStyle/>
        <a:p>
          <a:endParaRPr lang="es-CL"/>
        </a:p>
      </dgm:t>
    </dgm:pt>
    <dgm:pt modelId="{6EEB373D-BA8D-48E8-AE9A-C8CC7230C19F}">
      <dgm:prSet/>
      <dgm:spPr/>
      <dgm:t>
        <a:bodyPr/>
        <a:lstStyle/>
        <a:p>
          <a:pPr>
            <a:lnSpc>
              <a:spcPct val="100000"/>
            </a:lnSpc>
            <a:defRPr b="1"/>
          </a:pPr>
          <a:r>
            <a:rPr lang="es-CL"/>
            <a:t>Transporte Eficiente</a:t>
          </a:r>
        </a:p>
      </dgm:t>
    </dgm:pt>
    <dgm:pt modelId="{49DFBD25-22E8-4815-96B6-25F18D03F098}" type="parTrans" cxnId="{D23A0F4D-9F4C-4CE1-A625-013A8C719148}">
      <dgm:prSet/>
      <dgm:spPr/>
      <dgm:t>
        <a:bodyPr/>
        <a:lstStyle/>
        <a:p>
          <a:endParaRPr lang="es-CL"/>
        </a:p>
      </dgm:t>
    </dgm:pt>
    <dgm:pt modelId="{336175E1-9EFF-487C-B380-CFD8509516E4}" type="sibTrans" cxnId="{D23A0F4D-9F4C-4CE1-A625-013A8C719148}">
      <dgm:prSet/>
      <dgm:spPr/>
      <dgm:t>
        <a:bodyPr/>
        <a:lstStyle/>
        <a:p>
          <a:endParaRPr lang="es-CL"/>
        </a:p>
      </dgm:t>
    </dgm:pt>
    <dgm:pt modelId="{C49AE512-05B9-42DC-9D0D-B47A39DB8D83}">
      <dgm:prSet/>
      <dgm:spPr/>
      <dgm:t>
        <a:bodyPr/>
        <a:lstStyle/>
        <a:p>
          <a:pPr>
            <a:lnSpc>
              <a:spcPct val="100000"/>
            </a:lnSpc>
          </a:pPr>
          <a:r>
            <a:rPr lang="es-CL"/>
            <a:t>Los detalles del transporte deben ser considerados para asegurar que la entrega sea puntual y segura.</a:t>
          </a:r>
        </a:p>
      </dgm:t>
    </dgm:pt>
    <dgm:pt modelId="{FD01DFA6-9EA6-4898-9C5E-80E8A92BFEE8}" type="parTrans" cxnId="{1D379CE8-EDFC-4798-BD31-2087FAE38638}">
      <dgm:prSet/>
      <dgm:spPr/>
      <dgm:t>
        <a:bodyPr/>
        <a:lstStyle/>
        <a:p>
          <a:endParaRPr lang="es-CL"/>
        </a:p>
      </dgm:t>
    </dgm:pt>
    <dgm:pt modelId="{C92E9E1E-3F94-4610-8808-4E88D13662FF}" type="sibTrans" cxnId="{1D379CE8-EDFC-4798-BD31-2087FAE38638}">
      <dgm:prSet/>
      <dgm:spPr/>
      <dgm:t>
        <a:bodyPr/>
        <a:lstStyle/>
        <a:p>
          <a:endParaRPr lang="es-CL"/>
        </a:p>
      </dgm:t>
    </dgm:pt>
    <dgm:pt modelId="{0AAA5D0D-C29C-4348-935D-165EE5D40F5E}" type="pres">
      <dgm:prSet presAssocID="{A71C9088-CA79-45F3-B786-440EA6245A94}" presName="Root" presStyleCnt="0">
        <dgm:presLayoutVars>
          <dgm:dir/>
          <dgm:resizeHandles val="exact"/>
        </dgm:presLayoutVars>
      </dgm:prSet>
      <dgm:spPr/>
    </dgm:pt>
    <dgm:pt modelId="{135FF1B0-7007-477A-AC38-7CD36EB00E93}" type="pres">
      <dgm:prSet presAssocID="{C204DD9B-0369-425B-AE34-8827B2231D72}" presName="Composite" presStyleCnt="0"/>
      <dgm:spPr/>
    </dgm:pt>
    <dgm:pt modelId="{6268F3F5-42E3-413E-8E3C-F93599787C88}" type="pres">
      <dgm:prSet presAssocID="{C204DD9B-0369-425B-AE34-8827B2231D7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8158" r="25093" b="2"/>
          <a:stretch/>
        </a:blipFill>
      </dgm:spPr>
      <dgm:extLst>
        <a:ext uri="{E40237B7-FDA0-4F09-8148-C483321AD2D9}">
          <dgm14:cNvPr xmlns:dgm14="http://schemas.microsoft.com/office/drawing/2010/diagram" id="0" name="" descr="Lupa que muestra el rendimiento de deflexión"/>
        </a:ext>
      </dgm:extLst>
    </dgm:pt>
    <dgm:pt modelId="{BD9146D4-AD00-42B5-B6DF-FF0AFC281D35}" type="pres">
      <dgm:prSet presAssocID="{C204DD9B-0369-425B-AE34-8827B2231D72}" presName="Subtitle" presStyleLbl="revTx" presStyleIdx="0" presStyleCnt="6">
        <dgm:presLayoutVars>
          <dgm:chMax val="0"/>
          <dgm:bulletEnabled/>
        </dgm:presLayoutVars>
      </dgm:prSet>
      <dgm:spPr/>
    </dgm:pt>
    <dgm:pt modelId="{2DC00FA2-5601-4675-9E0F-45B4F1D8B1F4}" type="pres">
      <dgm:prSet presAssocID="{C204DD9B-0369-425B-AE34-8827B2231D72}" presName="Description" presStyleLbl="revTx" presStyleIdx="1" presStyleCnt="6">
        <dgm:presLayoutVars>
          <dgm:bulletEnabled/>
        </dgm:presLayoutVars>
      </dgm:prSet>
      <dgm:spPr/>
    </dgm:pt>
    <dgm:pt modelId="{A1B1FD31-C4CA-4EA5-9147-F86EBDE5CA5D}" type="pres">
      <dgm:prSet presAssocID="{B2EC1D0C-2590-456A-8EBB-8A776CEA3880}" presName="sibTrans" presStyleLbl="sibTrans2D1" presStyleIdx="0" presStyleCnt="0"/>
      <dgm:spPr/>
    </dgm:pt>
    <dgm:pt modelId="{2ED5591D-2430-4CDE-91BD-0C0F1AFB0C4E}" type="pres">
      <dgm:prSet presAssocID="{13EF8A96-7C6C-47CA-8F5F-7E8663B75812}" presName="Composite" presStyleCnt="0"/>
      <dgm:spPr/>
    </dgm:pt>
    <dgm:pt modelId="{36F6B710-9F15-4F98-9202-2B153D8148D1}" type="pres">
      <dgm:prSet presAssocID="{13EF8A96-7C6C-47CA-8F5F-7E8663B75812}"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t="6986" r="3" b="18016"/>
          <a:stretch/>
        </a:blipFill>
      </dgm:spPr>
      <dgm:extLst>
        <a:ext uri="{E40237B7-FDA0-4F09-8148-C483321AD2D9}">
          <dgm14:cNvPr xmlns:dgm14="http://schemas.microsoft.com/office/drawing/2010/diagram" id="0" name="" descr="Parte trasera del camión cargado de cajas"/>
        </a:ext>
      </dgm:extLst>
    </dgm:pt>
    <dgm:pt modelId="{CC1B5DCC-476E-44C7-8067-8B8FD4E2CDFA}" type="pres">
      <dgm:prSet presAssocID="{13EF8A96-7C6C-47CA-8F5F-7E8663B75812}" presName="Subtitle" presStyleLbl="revTx" presStyleIdx="2" presStyleCnt="6">
        <dgm:presLayoutVars>
          <dgm:chMax val="0"/>
          <dgm:bulletEnabled/>
        </dgm:presLayoutVars>
      </dgm:prSet>
      <dgm:spPr/>
    </dgm:pt>
    <dgm:pt modelId="{CB04B40E-ECDF-4BDE-8934-03D6DFD43B8A}" type="pres">
      <dgm:prSet presAssocID="{13EF8A96-7C6C-47CA-8F5F-7E8663B75812}" presName="Description" presStyleLbl="revTx" presStyleIdx="3" presStyleCnt="6">
        <dgm:presLayoutVars>
          <dgm:bulletEnabled/>
        </dgm:presLayoutVars>
      </dgm:prSet>
      <dgm:spPr/>
    </dgm:pt>
    <dgm:pt modelId="{D28E8D47-A93A-43ED-8FCA-5F1D9657FECA}" type="pres">
      <dgm:prSet presAssocID="{B56F05D0-8D3C-4392-BEFE-DFA866951CD2}" presName="sibTrans" presStyleLbl="sibTrans2D1" presStyleIdx="0" presStyleCnt="0"/>
      <dgm:spPr/>
    </dgm:pt>
    <dgm:pt modelId="{2963D9F8-A402-451F-A6D0-75A6DD65E0F9}" type="pres">
      <dgm:prSet presAssocID="{6EEB373D-BA8D-48E8-AE9A-C8CC7230C19F}" presName="Composite" presStyleCnt="0"/>
      <dgm:spPr/>
    </dgm:pt>
    <dgm:pt modelId="{2ABC4D82-3CCB-4FC9-A2A8-27C7D9AEC2F2}" type="pres">
      <dgm:prSet presAssocID="{6EEB373D-BA8D-48E8-AE9A-C8CC7230C19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7433" r="16067"/>
          <a:stretch/>
        </a:blipFill>
      </dgm:spPr>
      <dgm:extLst>
        <a:ext uri="{E40237B7-FDA0-4F09-8148-C483321AD2D9}">
          <dgm14:cNvPr xmlns:dgm14="http://schemas.microsoft.com/office/drawing/2010/diagram" id="0" name="" descr="Cajas de almacenamiento"/>
        </a:ext>
      </dgm:extLst>
    </dgm:pt>
    <dgm:pt modelId="{A36C2F8D-7FD1-40C2-BCAC-E7C65A77C2DB}" type="pres">
      <dgm:prSet presAssocID="{6EEB373D-BA8D-48E8-AE9A-C8CC7230C19F}" presName="Subtitle" presStyleLbl="revTx" presStyleIdx="4" presStyleCnt="6">
        <dgm:presLayoutVars>
          <dgm:chMax val="0"/>
          <dgm:bulletEnabled/>
        </dgm:presLayoutVars>
      </dgm:prSet>
      <dgm:spPr/>
    </dgm:pt>
    <dgm:pt modelId="{2E83A686-A6DA-4A9F-ACF6-70A0BC132648}" type="pres">
      <dgm:prSet presAssocID="{6EEB373D-BA8D-48E8-AE9A-C8CC7230C19F}" presName="Description" presStyleLbl="revTx" presStyleIdx="5" presStyleCnt="6">
        <dgm:presLayoutVars>
          <dgm:bulletEnabled/>
        </dgm:presLayoutVars>
      </dgm:prSet>
      <dgm:spPr/>
    </dgm:pt>
  </dgm:ptLst>
  <dgm:cxnLst>
    <dgm:cxn modelId="{7DBB5F06-C677-4F06-87BB-BD89E5E514EC}" srcId="{A71C9088-CA79-45F3-B786-440EA6245A94}" destId="{C204DD9B-0369-425B-AE34-8827B2231D72}" srcOrd="0" destOrd="0" parTransId="{B478F8E3-B203-469E-8AC0-8F86D9A920D1}" sibTransId="{B2EC1D0C-2590-456A-8EBB-8A776CEA3880}"/>
    <dgm:cxn modelId="{7AECA726-0C21-4FE8-B7E9-E649364CC208}" srcId="{A71C9088-CA79-45F3-B786-440EA6245A94}" destId="{13EF8A96-7C6C-47CA-8F5F-7E8663B75812}" srcOrd="1" destOrd="0" parTransId="{6FD0C7D7-7A3E-45DF-A83C-4FF1112ACA6A}" sibTransId="{B56F05D0-8D3C-4392-BEFE-DFA866951CD2}"/>
    <dgm:cxn modelId="{5D12992C-8326-4669-849E-C9FA86084571}" srcId="{13EF8A96-7C6C-47CA-8F5F-7E8663B75812}" destId="{D0268D4D-4341-4099-9D2D-05FBCE2A34A2}" srcOrd="0" destOrd="0" parTransId="{FA3FA75C-85CB-4FA2-ADAD-AD4D4D4AFEFC}" sibTransId="{10870595-73E9-4E94-93C8-CE29C7727CBC}"/>
    <dgm:cxn modelId="{5A9BC14C-D81C-468D-87DB-B6B569748281}" srcId="{C204DD9B-0369-425B-AE34-8827B2231D72}" destId="{E748AE22-048F-487B-A8CF-BAE5EE7057E6}" srcOrd="0" destOrd="0" parTransId="{A7371791-3665-402A-9512-652D227D2035}" sibTransId="{D2FF1EEA-2218-44C7-9B5D-6299A21E137D}"/>
    <dgm:cxn modelId="{D23A0F4D-9F4C-4CE1-A625-013A8C719148}" srcId="{A71C9088-CA79-45F3-B786-440EA6245A94}" destId="{6EEB373D-BA8D-48E8-AE9A-C8CC7230C19F}" srcOrd="2" destOrd="0" parTransId="{49DFBD25-22E8-4815-96B6-25F18D03F098}" sibTransId="{336175E1-9EFF-487C-B380-CFD8509516E4}"/>
    <dgm:cxn modelId="{0E410F4E-271F-46AB-9463-0B16855BD969}" type="presOf" srcId="{B2EC1D0C-2590-456A-8EBB-8A776CEA3880}" destId="{A1B1FD31-C4CA-4EA5-9147-F86EBDE5CA5D}" srcOrd="0" destOrd="0" presId="urn:microsoft.com/office/officeart/2024/3/layout/verticalVisualTextBlock1"/>
    <dgm:cxn modelId="{9CDAFE4E-C639-4D25-8F3C-811177D84111}" type="presOf" srcId="{D0268D4D-4341-4099-9D2D-05FBCE2A34A2}" destId="{CB04B40E-ECDF-4BDE-8934-03D6DFD43B8A}" srcOrd="0" destOrd="0" presId="urn:microsoft.com/office/officeart/2024/3/layout/verticalVisualTextBlock1"/>
    <dgm:cxn modelId="{D586CF79-A52F-4601-9B0A-14AB11A3642B}" type="presOf" srcId="{13EF8A96-7C6C-47CA-8F5F-7E8663B75812}" destId="{CC1B5DCC-476E-44C7-8067-8B8FD4E2CDFA}" srcOrd="0" destOrd="0" presId="urn:microsoft.com/office/officeart/2024/3/layout/verticalVisualTextBlock1"/>
    <dgm:cxn modelId="{EE6EA181-526B-4EBF-9D31-1F839021088B}" type="presOf" srcId="{6EEB373D-BA8D-48E8-AE9A-C8CC7230C19F}" destId="{A36C2F8D-7FD1-40C2-BCAC-E7C65A77C2DB}" srcOrd="0" destOrd="0" presId="urn:microsoft.com/office/officeart/2024/3/layout/verticalVisualTextBlock1"/>
    <dgm:cxn modelId="{1281CCA0-2FE3-429F-9875-6D2590213A95}" type="presOf" srcId="{C49AE512-05B9-42DC-9D0D-B47A39DB8D83}" destId="{2E83A686-A6DA-4A9F-ACF6-70A0BC132648}" srcOrd="0" destOrd="0" presId="urn:microsoft.com/office/officeart/2024/3/layout/verticalVisualTextBlock1"/>
    <dgm:cxn modelId="{F95942A4-596F-46DE-BCE2-DAA49F79DD8D}" type="presOf" srcId="{C204DD9B-0369-425B-AE34-8827B2231D72}" destId="{BD9146D4-AD00-42B5-B6DF-FF0AFC281D35}" srcOrd="0" destOrd="0" presId="urn:microsoft.com/office/officeart/2024/3/layout/verticalVisualTextBlock1"/>
    <dgm:cxn modelId="{1D074BB1-C68B-4B33-83C7-823F7773D8AD}" type="presOf" srcId="{E748AE22-048F-487B-A8CF-BAE5EE7057E6}" destId="{2DC00FA2-5601-4675-9E0F-45B4F1D8B1F4}" srcOrd="0" destOrd="0" presId="urn:microsoft.com/office/officeart/2024/3/layout/verticalVisualTextBlock1"/>
    <dgm:cxn modelId="{1C4A36B4-3F4D-4168-94B1-72EC26162516}" type="presOf" srcId="{A71C9088-CA79-45F3-B786-440EA6245A94}" destId="{0AAA5D0D-C29C-4348-935D-165EE5D40F5E}" srcOrd="0" destOrd="0" presId="urn:microsoft.com/office/officeart/2024/3/layout/verticalVisualTextBlock1"/>
    <dgm:cxn modelId="{1D379CE8-EDFC-4798-BD31-2087FAE38638}" srcId="{6EEB373D-BA8D-48E8-AE9A-C8CC7230C19F}" destId="{C49AE512-05B9-42DC-9D0D-B47A39DB8D83}" srcOrd="0" destOrd="0" parTransId="{FD01DFA6-9EA6-4898-9C5E-80E8A92BFEE8}" sibTransId="{C92E9E1E-3F94-4610-8808-4E88D13662FF}"/>
    <dgm:cxn modelId="{7F3DB6F9-DACA-4C38-8266-D5A011FCD455}" type="presOf" srcId="{B56F05D0-8D3C-4392-BEFE-DFA866951CD2}" destId="{D28E8D47-A93A-43ED-8FCA-5F1D9657FECA}" srcOrd="0" destOrd="0" presId="urn:microsoft.com/office/officeart/2024/3/layout/verticalVisualTextBlock1"/>
    <dgm:cxn modelId="{4F555DD7-2C13-485C-AE61-FCA4FF1CBF5D}" type="presParOf" srcId="{0AAA5D0D-C29C-4348-935D-165EE5D40F5E}" destId="{135FF1B0-7007-477A-AC38-7CD36EB00E93}" srcOrd="0" destOrd="0" presId="urn:microsoft.com/office/officeart/2024/3/layout/verticalVisualTextBlock1"/>
    <dgm:cxn modelId="{59FA4180-7AA8-4E88-AEC8-B4B3E54920AF}" type="presParOf" srcId="{135FF1B0-7007-477A-AC38-7CD36EB00E93}" destId="{6268F3F5-42E3-413E-8E3C-F93599787C88}" srcOrd="0" destOrd="0" presId="urn:microsoft.com/office/officeart/2024/3/layout/verticalVisualTextBlock1"/>
    <dgm:cxn modelId="{9F211447-2E0D-4B44-BD9D-6586A2362F83}" type="presParOf" srcId="{135FF1B0-7007-477A-AC38-7CD36EB00E93}" destId="{BD9146D4-AD00-42B5-B6DF-FF0AFC281D35}" srcOrd="1" destOrd="0" presId="urn:microsoft.com/office/officeart/2024/3/layout/verticalVisualTextBlock1"/>
    <dgm:cxn modelId="{1A976810-3CDB-4CD6-A5EB-D9A4B209CB1F}" type="presParOf" srcId="{135FF1B0-7007-477A-AC38-7CD36EB00E93}" destId="{2DC00FA2-5601-4675-9E0F-45B4F1D8B1F4}" srcOrd="2" destOrd="0" presId="urn:microsoft.com/office/officeart/2024/3/layout/verticalVisualTextBlock1"/>
    <dgm:cxn modelId="{1D0FA47F-3700-4785-935A-5920D9104ED9}" type="presParOf" srcId="{0AAA5D0D-C29C-4348-935D-165EE5D40F5E}" destId="{A1B1FD31-C4CA-4EA5-9147-F86EBDE5CA5D}" srcOrd="1" destOrd="0" presId="urn:microsoft.com/office/officeart/2024/3/layout/verticalVisualTextBlock1"/>
    <dgm:cxn modelId="{1F1AFE8D-48E2-4BE0-B110-353B7EC14298}" type="presParOf" srcId="{0AAA5D0D-C29C-4348-935D-165EE5D40F5E}" destId="{2ED5591D-2430-4CDE-91BD-0C0F1AFB0C4E}" srcOrd="2" destOrd="0" presId="urn:microsoft.com/office/officeart/2024/3/layout/verticalVisualTextBlock1"/>
    <dgm:cxn modelId="{62DFD77B-8D9F-4B41-9ED4-CA882E8E7060}" type="presParOf" srcId="{2ED5591D-2430-4CDE-91BD-0C0F1AFB0C4E}" destId="{36F6B710-9F15-4F98-9202-2B153D8148D1}" srcOrd="0" destOrd="0" presId="urn:microsoft.com/office/officeart/2024/3/layout/verticalVisualTextBlock1"/>
    <dgm:cxn modelId="{E883D16A-56EC-459F-B821-20FBCBE85645}" type="presParOf" srcId="{2ED5591D-2430-4CDE-91BD-0C0F1AFB0C4E}" destId="{CC1B5DCC-476E-44C7-8067-8B8FD4E2CDFA}" srcOrd="1" destOrd="0" presId="urn:microsoft.com/office/officeart/2024/3/layout/verticalVisualTextBlock1"/>
    <dgm:cxn modelId="{3956A64D-9BCA-4740-A63B-3F937F79F7A2}" type="presParOf" srcId="{2ED5591D-2430-4CDE-91BD-0C0F1AFB0C4E}" destId="{CB04B40E-ECDF-4BDE-8934-03D6DFD43B8A}" srcOrd="2" destOrd="0" presId="urn:microsoft.com/office/officeart/2024/3/layout/verticalVisualTextBlock1"/>
    <dgm:cxn modelId="{D9EED218-F6DE-4A2D-8E3B-1E4FCC3DD5A6}" type="presParOf" srcId="{0AAA5D0D-C29C-4348-935D-165EE5D40F5E}" destId="{D28E8D47-A93A-43ED-8FCA-5F1D9657FECA}" srcOrd="3" destOrd="0" presId="urn:microsoft.com/office/officeart/2024/3/layout/verticalVisualTextBlock1"/>
    <dgm:cxn modelId="{A2FDC374-2D3E-4DCD-86D5-F5898A1667CA}" type="presParOf" srcId="{0AAA5D0D-C29C-4348-935D-165EE5D40F5E}" destId="{2963D9F8-A402-451F-A6D0-75A6DD65E0F9}" srcOrd="4" destOrd="0" presId="urn:microsoft.com/office/officeart/2024/3/layout/verticalVisualTextBlock1"/>
    <dgm:cxn modelId="{941D4A3C-753B-416E-A8F7-54B759C6F993}" type="presParOf" srcId="{2963D9F8-A402-451F-A6D0-75A6DD65E0F9}" destId="{2ABC4D82-3CCB-4FC9-A2A8-27C7D9AEC2F2}" srcOrd="0" destOrd="0" presId="urn:microsoft.com/office/officeart/2024/3/layout/verticalVisualTextBlock1"/>
    <dgm:cxn modelId="{513FE06B-4964-4122-A5AD-01D25EA0BABD}" type="presParOf" srcId="{2963D9F8-A402-451F-A6D0-75A6DD65E0F9}" destId="{A36C2F8D-7FD1-40C2-BCAC-E7C65A77C2DB}" srcOrd="1" destOrd="0" presId="urn:microsoft.com/office/officeart/2024/3/layout/verticalVisualTextBlock1"/>
    <dgm:cxn modelId="{B79ED0B9-C33A-412E-BA60-1AFA65BA5051}" type="presParOf" srcId="{2963D9F8-A402-451F-A6D0-75A6DD65E0F9}" destId="{2E83A686-A6DA-4A9F-ACF6-70A0BC132648}"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43F285-4E41-4EDF-BC55-31915C4053C0}"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s-CL"/>
        </a:p>
      </dgm:t>
    </dgm:pt>
    <dgm:pt modelId="{9A00EB71-1DC0-43C8-B3C8-DB357BDE820C}">
      <dgm:prSet/>
      <dgm:spPr/>
      <dgm:t>
        <a:bodyPr/>
        <a:lstStyle/>
        <a:p>
          <a:pPr>
            <a:lnSpc>
              <a:spcPct val="100000"/>
            </a:lnSpc>
            <a:defRPr b="1"/>
          </a:pPr>
          <a:r>
            <a:rPr lang="es-CL"/>
            <a:t>Claridad y Concisión</a:t>
          </a:r>
        </a:p>
      </dgm:t>
    </dgm:pt>
    <dgm:pt modelId="{DC42C2DB-A63E-4943-884B-09AB3A9FA592}" type="parTrans" cxnId="{CB299753-DDA8-45B1-8191-D968567FB977}">
      <dgm:prSet/>
      <dgm:spPr/>
      <dgm:t>
        <a:bodyPr/>
        <a:lstStyle/>
        <a:p>
          <a:endParaRPr lang="es-CL"/>
        </a:p>
      </dgm:t>
    </dgm:pt>
    <dgm:pt modelId="{6A383C64-A7A9-4602-AE01-9FE10BD8250D}" type="sibTrans" cxnId="{CB299753-DDA8-45B1-8191-D968567FB977}">
      <dgm:prSet/>
      <dgm:spPr/>
      <dgm:t>
        <a:bodyPr/>
        <a:lstStyle/>
        <a:p>
          <a:pPr>
            <a:lnSpc>
              <a:spcPct val="100000"/>
            </a:lnSpc>
            <a:defRPr b="1"/>
          </a:pPr>
          <a:endParaRPr lang="es-CL"/>
        </a:p>
      </dgm:t>
    </dgm:pt>
    <dgm:pt modelId="{AB39E84D-D671-4602-A555-266DBB213449}">
      <dgm:prSet/>
      <dgm:spPr/>
      <dgm:t>
        <a:bodyPr/>
        <a:lstStyle/>
        <a:p>
          <a:pPr>
            <a:lnSpc>
              <a:spcPct val="100000"/>
            </a:lnSpc>
          </a:pPr>
          <a:r>
            <a:rPr lang="es-CL"/>
            <a:t>La redacción debe ser directa y fácil de entender, evitando jergas innecesarias que puedan confundir a los lectores.</a:t>
          </a:r>
        </a:p>
      </dgm:t>
    </dgm:pt>
    <dgm:pt modelId="{95244048-4045-4330-9341-EB76AE6921C4}" type="parTrans" cxnId="{82D89506-3E35-415A-8B11-C3051E43CE2C}">
      <dgm:prSet/>
      <dgm:spPr/>
      <dgm:t>
        <a:bodyPr/>
        <a:lstStyle/>
        <a:p>
          <a:endParaRPr lang="es-CL"/>
        </a:p>
      </dgm:t>
    </dgm:pt>
    <dgm:pt modelId="{E45D0CAF-390C-4CCE-9FCE-A2E35AD04C25}" type="sibTrans" cxnId="{82D89506-3E35-415A-8B11-C3051E43CE2C}">
      <dgm:prSet/>
      <dgm:spPr/>
      <dgm:t>
        <a:bodyPr/>
        <a:lstStyle/>
        <a:p>
          <a:endParaRPr lang="es-CL"/>
        </a:p>
      </dgm:t>
    </dgm:pt>
    <dgm:pt modelId="{4FE23CF9-E465-4A2B-903D-EF0D8118D217}">
      <dgm:prSet/>
      <dgm:spPr/>
      <dgm:t>
        <a:bodyPr/>
        <a:lstStyle/>
        <a:p>
          <a:pPr>
            <a:lnSpc>
              <a:spcPct val="100000"/>
            </a:lnSpc>
            <a:defRPr b="1"/>
          </a:pPr>
          <a:r>
            <a:rPr lang="es-CL"/>
            <a:t>Formato Estándar</a:t>
          </a:r>
        </a:p>
      </dgm:t>
    </dgm:pt>
    <dgm:pt modelId="{EA1CFF74-5866-418B-B2C4-025EB4CCC97F}" type="parTrans" cxnId="{5E51AECB-53AC-454C-84C5-9D0042F35BAC}">
      <dgm:prSet/>
      <dgm:spPr/>
      <dgm:t>
        <a:bodyPr/>
        <a:lstStyle/>
        <a:p>
          <a:endParaRPr lang="es-CL"/>
        </a:p>
      </dgm:t>
    </dgm:pt>
    <dgm:pt modelId="{1D3EF6A2-A017-42E9-A373-EA9DFAB5C6F0}" type="sibTrans" cxnId="{5E51AECB-53AC-454C-84C5-9D0042F35BAC}">
      <dgm:prSet/>
      <dgm:spPr/>
      <dgm:t>
        <a:bodyPr/>
        <a:lstStyle/>
        <a:p>
          <a:pPr>
            <a:lnSpc>
              <a:spcPct val="100000"/>
            </a:lnSpc>
            <a:defRPr b="1"/>
          </a:pPr>
          <a:endParaRPr lang="es-CL"/>
        </a:p>
      </dgm:t>
    </dgm:pt>
    <dgm:pt modelId="{C9AF474C-879A-4CDD-AA37-3A9184218F5E}">
      <dgm:prSet/>
      <dgm:spPr/>
      <dgm:t>
        <a:bodyPr/>
        <a:lstStyle/>
        <a:p>
          <a:pPr>
            <a:lnSpc>
              <a:spcPct val="100000"/>
            </a:lnSpc>
          </a:pPr>
          <a:r>
            <a:rPr lang="es-CL"/>
            <a:t>Utilizar un formato estándar garantiza que el documento sea profesional y accesible, facilitando su lectura.</a:t>
          </a:r>
        </a:p>
      </dgm:t>
    </dgm:pt>
    <dgm:pt modelId="{8D7E1DC0-FE49-4E50-A374-9F0AB75AC154}" type="parTrans" cxnId="{13E5DB4D-EA4A-43D0-A496-7001AC528819}">
      <dgm:prSet/>
      <dgm:spPr/>
      <dgm:t>
        <a:bodyPr/>
        <a:lstStyle/>
        <a:p>
          <a:endParaRPr lang="es-CL"/>
        </a:p>
      </dgm:t>
    </dgm:pt>
    <dgm:pt modelId="{7B1F1631-955D-47DB-9636-9D3F3BB5A503}" type="sibTrans" cxnId="{13E5DB4D-EA4A-43D0-A496-7001AC528819}">
      <dgm:prSet/>
      <dgm:spPr/>
      <dgm:t>
        <a:bodyPr/>
        <a:lstStyle/>
        <a:p>
          <a:endParaRPr lang="es-CL"/>
        </a:p>
      </dgm:t>
    </dgm:pt>
    <dgm:pt modelId="{15CF5F12-F308-4033-BA70-889A410102E9}">
      <dgm:prSet/>
      <dgm:spPr/>
      <dgm:t>
        <a:bodyPr/>
        <a:lstStyle/>
        <a:p>
          <a:pPr>
            <a:lnSpc>
              <a:spcPct val="100000"/>
            </a:lnSpc>
            <a:defRPr b="1"/>
          </a:pPr>
          <a:r>
            <a:rPr lang="es-CL"/>
            <a:t>Encabezados y Secciones</a:t>
          </a:r>
        </a:p>
      </dgm:t>
    </dgm:pt>
    <dgm:pt modelId="{799207D3-6411-4940-9E31-3C422542A1F6}" type="parTrans" cxnId="{6A052534-E1E7-457E-89F7-758605B7FC03}">
      <dgm:prSet/>
      <dgm:spPr/>
      <dgm:t>
        <a:bodyPr/>
        <a:lstStyle/>
        <a:p>
          <a:endParaRPr lang="es-CL"/>
        </a:p>
      </dgm:t>
    </dgm:pt>
    <dgm:pt modelId="{769C801B-42CB-4FF0-9731-BC317729DF27}" type="sibTrans" cxnId="{6A052534-E1E7-457E-89F7-758605B7FC03}">
      <dgm:prSet/>
      <dgm:spPr/>
      <dgm:t>
        <a:bodyPr/>
        <a:lstStyle/>
        <a:p>
          <a:endParaRPr lang="es-CL"/>
        </a:p>
      </dgm:t>
    </dgm:pt>
    <dgm:pt modelId="{BA99488E-1A77-402A-B209-6B40AC52BA74}">
      <dgm:prSet/>
      <dgm:spPr/>
      <dgm:t>
        <a:bodyPr/>
        <a:lstStyle/>
        <a:p>
          <a:pPr>
            <a:lnSpc>
              <a:spcPct val="100000"/>
            </a:lnSpc>
          </a:pPr>
          <a:r>
            <a:rPr lang="es-CL"/>
            <a:t>Incluir encabezados claros y secciones bien definidas mejora la organización del documento y ayuda a los lectores a encontrar información rápidamente.</a:t>
          </a:r>
        </a:p>
      </dgm:t>
    </dgm:pt>
    <dgm:pt modelId="{7904C8CA-9B5F-4016-A275-53C3A114B7F9}" type="parTrans" cxnId="{0D8FBF29-2AC6-4D63-80FC-05C6201F839F}">
      <dgm:prSet/>
      <dgm:spPr/>
      <dgm:t>
        <a:bodyPr/>
        <a:lstStyle/>
        <a:p>
          <a:endParaRPr lang="es-CL"/>
        </a:p>
      </dgm:t>
    </dgm:pt>
    <dgm:pt modelId="{6C44E1D6-9EDD-4E8C-999B-36627344E982}" type="sibTrans" cxnId="{0D8FBF29-2AC6-4D63-80FC-05C6201F839F}">
      <dgm:prSet/>
      <dgm:spPr/>
      <dgm:t>
        <a:bodyPr/>
        <a:lstStyle/>
        <a:p>
          <a:endParaRPr lang="es-CL"/>
        </a:p>
      </dgm:t>
    </dgm:pt>
    <dgm:pt modelId="{1F21B53B-514C-45E4-937F-45F7B29F05CD}" type="pres">
      <dgm:prSet presAssocID="{E143F285-4E41-4EDF-BC55-31915C4053C0}" presName="Root" presStyleCnt="0">
        <dgm:presLayoutVars>
          <dgm:dir/>
          <dgm:resizeHandles val="exact"/>
        </dgm:presLayoutVars>
      </dgm:prSet>
      <dgm:spPr/>
    </dgm:pt>
    <dgm:pt modelId="{E8E8FDC3-E117-4FB9-AFA8-89BC6CBB2496}" type="pres">
      <dgm:prSet presAssocID="{9A00EB71-1DC0-43C8-B3C8-DB357BDE820C}" presName="Composite" presStyleCnt="0"/>
      <dgm:spPr/>
    </dgm:pt>
    <dgm:pt modelId="{AF3268F0-3B6B-4004-B249-C8393C59C7C8}" type="pres">
      <dgm:prSet presAssocID="{9A00EB71-1DC0-43C8-B3C8-DB357BDE820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0903" r="12348" b="2"/>
          <a:stretch/>
        </a:blipFill>
      </dgm:spPr>
      <dgm:extLst>
        <a:ext uri="{E40237B7-FDA0-4F09-8148-C483321AD2D9}">
          <dgm14:cNvPr xmlns:dgm14="http://schemas.microsoft.com/office/drawing/2010/diagram" id="0" name="" descr="Nueva bombilla de luz de idea creativa"/>
        </a:ext>
      </dgm:extLst>
    </dgm:pt>
    <dgm:pt modelId="{5D75129B-D381-4DE4-9E70-2E08FFDE6524}" type="pres">
      <dgm:prSet presAssocID="{9A00EB71-1DC0-43C8-B3C8-DB357BDE820C}" presName="Subtitle" presStyleLbl="revTx" presStyleIdx="0" presStyleCnt="6">
        <dgm:presLayoutVars>
          <dgm:chMax val="0"/>
          <dgm:bulletEnabled/>
        </dgm:presLayoutVars>
      </dgm:prSet>
      <dgm:spPr/>
    </dgm:pt>
    <dgm:pt modelId="{3C4542CC-A9B0-4AD3-9D07-ED7A29BCB1F1}" type="pres">
      <dgm:prSet presAssocID="{9A00EB71-1DC0-43C8-B3C8-DB357BDE820C}" presName="Description" presStyleLbl="revTx" presStyleIdx="1" presStyleCnt="6">
        <dgm:presLayoutVars>
          <dgm:bulletEnabled/>
        </dgm:presLayoutVars>
      </dgm:prSet>
      <dgm:spPr/>
    </dgm:pt>
    <dgm:pt modelId="{313455A8-0A0F-442A-942A-1B44D15C66CE}" type="pres">
      <dgm:prSet presAssocID="{6A383C64-A7A9-4602-AE01-9FE10BD8250D}" presName="sibTrans" presStyleLbl="sibTrans2D1" presStyleIdx="0" presStyleCnt="0"/>
      <dgm:spPr/>
    </dgm:pt>
    <dgm:pt modelId="{7AD4CA2D-429F-43FC-96F1-FA6D2CA8956A}" type="pres">
      <dgm:prSet presAssocID="{4FE23CF9-E465-4A2B-903D-EF0D8118D217}" presName="Composite" presStyleCnt="0"/>
      <dgm:spPr/>
    </dgm:pt>
    <dgm:pt modelId="{B9617239-ECB3-4555-AF5E-775E0DAD45D5}" type="pres">
      <dgm:prSet presAssocID="{4FE23CF9-E465-4A2B-903D-EF0D8118D21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0055" r="13197" b="2"/>
          <a:stretch/>
        </a:blipFill>
      </dgm:spPr>
      <dgm:extLst>
        <a:ext uri="{E40237B7-FDA0-4F09-8148-C483321AD2D9}">
          <dgm14:cNvPr xmlns:dgm14="http://schemas.microsoft.com/office/drawing/2010/diagram" id="0" name="" descr="Flores de lengua pintadas (Salpiglossis) en flor"/>
        </a:ext>
      </dgm:extLst>
    </dgm:pt>
    <dgm:pt modelId="{13CCEBAB-6FCF-4591-AF47-BA6E7BB01771}" type="pres">
      <dgm:prSet presAssocID="{4FE23CF9-E465-4A2B-903D-EF0D8118D217}" presName="Subtitle" presStyleLbl="revTx" presStyleIdx="2" presStyleCnt="6">
        <dgm:presLayoutVars>
          <dgm:chMax val="0"/>
          <dgm:bulletEnabled/>
        </dgm:presLayoutVars>
      </dgm:prSet>
      <dgm:spPr/>
    </dgm:pt>
    <dgm:pt modelId="{5B86C2B4-BE33-41CD-9908-A5CFC98B342C}" type="pres">
      <dgm:prSet presAssocID="{4FE23CF9-E465-4A2B-903D-EF0D8118D217}" presName="Description" presStyleLbl="revTx" presStyleIdx="3" presStyleCnt="6">
        <dgm:presLayoutVars>
          <dgm:bulletEnabled/>
        </dgm:presLayoutVars>
      </dgm:prSet>
      <dgm:spPr/>
    </dgm:pt>
    <dgm:pt modelId="{D24914AC-E4F7-4AE1-8866-65F0D68923AF}" type="pres">
      <dgm:prSet presAssocID="{1D3EF6A2-A017-42E9-A373-EA9DFAB5C6F0}" presName="sibTrans" presStyleLbl="sibTrans2D1" presStyleIdx="0" presStyleCnt="0"/>
      <dgm:spPr/>
    </dgm:pt>
    <dgm:pt modelId="{D7929815-BEFF-428C-A68D-7950D11B6FD2}" type="pres">
      <dgm:prSet presAssocID="{15CF5F12-F308-4033-BA70-889A410102E9}" presName="Composite" presStyleCnt="0"/>
      <dgm:spPr/>
    </dgm:pt>
    <dgm:pt modelId="{83EA06AF-CA28-48EB-A77C-576333F35D35}" type="pres">
      <dgm:prSet presAssocID="{15CF5F12-F308-4033-BA70-889A410102E9}"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r="33500"/>
          <a:stretch/>
        </a:blipFill>
      </dgm:spPr>
      <dgm:extLst>
        <a:ext uri="{E40237B7-FDA0-4F09-8148-C483321AD2D9}">
          <dgm14:cNvPr xmlns:dgm14="http://schemas.microsoft.com/office/drawing/2010/diagram" id="0" name="" descr="Pila de sobres blancos con poca profundidad de campo"/>
        </a:ext>
      </dgm:extLst>
    </dgm:pt>
    <dgm:pt modelId="{4B5ACB19-BDC5-4819-A325-95EB3BFD78DA}" type="pres">
      <dgm:prSet presAssocID="{15CF5F12-F308-4033-BA70-889A410102E9}" presName="Subtitle" presStyleLbl="revTx" presStyleIdx="4" presStyleCnt="6">
        <dgm:presLayoutVars>
          <dgm:chMax val="0"/>
          <dgm:bulletEnabled/>
        </dgm:presLayoutVars>
      </dgm:prSet>
      <dgm:spPr/>
    </dgm:pt>
    <dgm:pt modelId="{790578DB-36FE-4773-A311-903012C5692F}" type="pres">
      <dgm:prSet presAssocID="{15CF5F12-F308-4033-BA70-889A410102E9}" presName="Description" presStyleLbl="revTx" presStyleIdx="5" presStyleCnt="6">
        <dgm:presLayoutVars>
          <dgm:bulletEnabled/>
        </dgm:presLayoutVars>
      </dgm:prSet>
      <dgm:spPr/>
    </dgm:pt>
  </dgm:ptLst>
  <dgm:cxnLst>
    <dgm:cxn modelId="{7D198201-492F-4D0E-B105-D3E77CE8BF1B}" type="presOf" srcId="{1D3EF6A2-A017-42E9-A373-EA9DFAB5C6F0}" destId="{D24914AC-E4F7-4AE1-8866-65F0D68923AF}" srcOrd="0" destOrd="0" presId="urn:microsoft.com/office/officeart/2024/3/layout/verticalVisualTextBlock1"/>
    <dgm:cxn modelId="{82D89506-3E35-415A-8B11-C3051E43CE2C}" srcId="{9A00EB71-1DC0-43C8-B3C8-DB357BDE820C}" destId="{AB39E84D-D671-4602-A555-266DBB213449}" srcOrd="0" destOrd="0" parTransId="{95244048-4045-4330-9341-EB76AE6921C4}" sibTransId="{E45D0CAF-390C-4CCE-9FCE-A2E35AD04C25}"/>
    <dgm:cxn modelId="{2157580A-6944-48F1-9DED-5D8211B0E749}" type="presOf" srcId="{AB39E84D-D671-4602-A555-266DBB213449}" destId="{3C4542CC-A9B0-4AD3-9D07-ED7A29BCB1F1}" srcOrd="0" destOrd="0" presId="urn:microsoft.com/office/officeart/2024/3/layout/verticalVisualTextBlock1"/>
    <dgm:cxn modelId="{094F1114-8A8A-4CC2-8F3C-49413902BF0C}" type="presOf" srcId="{4FE23CF9-E465-4A2B-903D-EF0D8118D217}" destId="{13CCEBAB-6FCF-4591-AF47-BA6E7BB01771}" srcOrd="0" destOrd="0" presId="urn:microsoft.com/office/officeart/2024/3/layout/verticalVisualTextBlock1"/>
    <dgm:cxn modelId="{49B1F520-D09D-4B01-9610-7B932C2526DC}" type="presOf" srcId="{9A00EB71-1DC0-43C8-B3C8-DB357BDE820C}" destId="{5D75129B-D381-4DE4-9E70-2E08FFDE6524}" srcOrd="0" destOrd="0" presId="urn:microsoft.com/office/officeart/2024/3/layout/verticalVisualTextBlock1"/>
    <dgm:cxn modelId="{0D8FBF29-2AC6-4D63-80FC-05C6201F839F}" srcId="{15CF5F12-F308-4033-BA70-889A410102E9}" destId="{BA99488E-1A77-402A-B209-6B40AC52BA74}" srcOrd="0" destOrd="0" parTransId="{7904C8CA-9B5F-4016-A275-53C3A114B7F9}" sibTransId="{6C44E1D6-9EDD-4E8C-999B-36627344E982}"/>
    <dgm:cxn modelId="{6D96992C-4DD8-4AD6-B49C-AE7695DBB530}" type="presOf" srcId="{E143F285-4E41-4EDF-BC55-31915C4053C0}" destId="{1F21B53B-514C-45E4-937F-45F7B29F05CD}" srcOrd="0" destOrd="0" presId="urn:microsoft.com/office/officeart/2024/3/layout/verticalVisualTextBlock1"/>
    <dgm:cxn modelId="{6A052534-E1E7-457E-89F7-758605B7FC03}" srcId="{E143F285-4E41-4EDF-BC55-31915C4053C0}" destId="{15CF5F12-F308-4033-BA70-889A410102E9}" srcOrd="2" destOrd="0" parTransId="{799207D3-6411-4940-9E31-3C422542A1F6}" sibTransId="{769C801B-42CB-4FF0-9731-BC317729DF27}"/>
    <dgm:cxn modelId="{AAA88A34-F222-4C4B-AAFB-35EFED982186}" type="presOf" srcId="{BA99488E-1A77-402A-B209-6B40AC52BA74}" destId="{790578DB-36FE-4773-A311-903012C5692F}" srcOrd="0" destOrd="0" presId="urn:microsoft.com/office/officeart/2024/3/layout/verticalVisualTextBlock1"/>
    <dgm:cxn modelId="{80355F6B-F38C-41C3-8B18-D31BFE7E0E2F}" type="presOf" srcId="{15CF5F12-F308-4033-BA70-889A410102E9}" destId="{4B5ACB19-BDC5-4819-A325-95EB3BFD78DA}" srcOrd="0" destOrd="0" presId="urn:microsoft.com/office/officeart/2024/3/layout/verticalVisualTextBlock1"/>
    <dgm:cxn modelId="{13E5DB4D-EA4A-43D0-A496-7001AC528819}" srcId="{4FE23CF9-E465-4A2B-903D-EF0D8118D217}" destId="{C9AF474C-879A-4CDD-AA37-3A9184218F5E}" srcOrd="0" destOrd="0" parTransId="{8D7E1DC0-FE49-4E50-A374-9F0AB75AC154}" sibTransId="{7B1F1631-955D-47DB-9636-9D3F3BB5A503}"/>
    <dgm:cxn modelId="{CB299753-DDA8-45B1-8191-D968567FB977}" srcId="{E143F285-4E41-4EDF-BC55-31915C4053C0}" destId="{9A00EB71-1DC0-43C8-B3C8-DB357BDE820C}" srcOrd="0" destOrd="0" parTransId="{DC42C2DB-A63E-4943-884B-09AB3A9FA592}" sibTransId="{6A383C64-A7A9-4602-AE01-9FE10BD8250D}"/>
    <dgm:cxn modelId="{5E51AECB-53AC-454C-84C5-9D0042F35BAC}" srcId="{E143F285-4E41-4EDF-BC55-31915C4053C0}" destId="{4FE23CF9-E465-4A2B-903D-EF0D8118D217}" srcOrd="1" destOrd="0" parTransId="{EA1CFF74-5866-418B-B2C4-025EB4CCC97F}" sibTransId="{1D3EF6A2-A017-42E9-A373-EA9DFAB5C6F0}"/>
    <dgm:cxn modelId="{1FD8E9D7-A2C0-4F10-A163-6C7256366C46}" type="presOf" srcId="{6A383C64-A7A9-4602-AE01-9FE10BD8250D}" destId="{313455A8-0A0F-442A-942A-1B44D15C66CE}" srcOrd="0" destOrd="0" presId="urn:microsoft.com/office/officeart/2024/3/layout/verticalVisualTextBlock1"/>
    <dgm:cxn modelId="{0F590BFE-C4F3-4E28-8183-E4D4B4ED779E}" type="presOf" srcId="{C9AF474C-879A-4CDD-AA37-3A9184218F5E}" destId="{5B86C2B4-BE33-41CD-9908-A5CFC98B342C}" srcOrd="0" destOrd="0" presId="urn:microsoft.com/office/officeart/2024/3/layout/verticalVisualTextBlock1"/>
    <dgm:cxn modelId="{A2C0F6AF-107C-4C7D-B08F-8C63B21E0BEC}" type="presParOf" srcId="{1F21B53B-514C-45E4-937F-45F7B29F05CD}" destId="{E8E8FDC3-E117-4FB9-AFA8-89BC6CBB2496}" srcOrd="0" destOrd="0" presId="urn:microsoft.com/office/officeart/2024/3/layout/verticalVisualTextBlock1"/>
    <dgm:cxn modelId="{F219C379-2FF0-46AF-BB49-7DA2D7C5D10D}" type="presParOf" srcId="{E8E8FDC3-E117-4FB9-AFA8-89BC6CBB2496}" destId="{AF3268F0-3B6B-4004-B249-C8393C59C7C8}" srcOrd="0" destOrd="0" presId="urn:microsoft.com/office/officeart/2024/3/layout/verticalVisualTextBlock1"/>
    <dgm:cxn modelId="{A94A1079-DF5B-46CD-96CE-32A3C9B1EEF6}" type="presParOf" srcId="{E8E8FDC3-E117-4FB9-AFA8-89BC6CBB2496}" destId="{5D75129B-D381-4DE4-9E70-2E08FFDE6524}" srcOrd="1" destOrd="0" presId="urn:microsoft.com/office/officeart/2024/3/layout/verticalVisualTextBlock1"/>
    <dgm:cxn modelId="{DA8D30CD-AB28-47B9-8318-D95F1E636AEE}" type="presParOf" srcId="{E8E8FDC3-E117-4FB9-AFA8-89BC6CBB2496}" destId="{3C4542CC-A9B0-4AD3-9D07-ED7A29BCB1F1}" srcOrd="2" destOrd="0" presId="urn:microsoft.com/office/officeart/2024/3/layout/verticalVisualTextBlock1"/>
    <dgm:cxn modelId="{8B942563-D5C4-422A-9CBB-F7FACC78B4F2}" type="presParOf" srcId="{1F21B53B-514C-45E4-937F-45F7B29F05CD}" destId="{313455A8-0A0F-442A-942A-1B44D15C66CE}" srcOrd="1" destOrd="0" presId="urn:microsoft.com/office/officeart/2024/3/layout/verticalVisualTextBlock1"/>
    <dgm:cxn modelId="{4CAFEDC4-5816-4555-ACF6-DD9E93E29625}" type="presParOf" srcId="{1F21B53B-514C-45E4-937F-45F7B29F05CD}" destId="{7AD4CA2D-429F-43FC-96F1-FA6D2CA8956A}" srcOrd="2" destOrd="0" presId="urn:microsoft.com/office/officeart/2024/3/layout/verticalVisualTextBlock1"/>
    <dgm:cxn modelId="{8120C674-F5B0-4A9D-B4AE-5C47B0583825}" type="presParOf" srcId="{7AD4CA2D-429F-43FC-96F1-FA6D2CA8956A}" destId="{B9617239-ECB3-4555-AF5E-775E0DAD45D5}" srcOrd="0" destOrd="0" presId="urn:microsoft.com/office/officeart/2024/3/layout/verticalVisualTextBlock1"/>
    <dgm:cxn modelId="{7370C9A3-DADF-4014-8159-2262683D4267}" type="presParOf" srcId="{7AD4CA2D-429F-43FC-96F1-FA6D2CA8956A}" destId="{13CCEBAB-6FCF-4591-AF47-BA6E7BB01771}" srcOrd="1" destOrd="0" presId="urn:microsoft.com/office/officeart/2024/3/layout/verticalVisualTextBlock1"/>
    <dgm:cxn modelId="{057A0839-2DA2-437D-BE99-A46FADC5C3A2}" type="presParOf" srcId="{7AD4CA2D-429F-43FC-96F1-FA6D2CA8956A}" destId="{5B86C2B4-BE33-41CD-9908-A5CFC98B342C}" srcOrd="2" destOrd="0" presId="urn:microsoft.com/office/officeart/2024/3/layout/verticalVisualTextBlock1"/>
    <dgm:cxn modelId="{1D4AB46D-BE54-4F89-B894-B0F5A67EC185}" type="presParOf" srcId="{1F21B53B-514C-45E4-937F-45F7B29F05CD}" destId="{D24914AC-E4F7-4AE1-8866-65F0D68923AF}" srcOrd="3" destOrd="0" presId="urn:microsoft.com/office/officeart/2024/3/layout/verticalVisualTextBlock1"/>
    <dgm:cxn modelId="{269FCDDD-93E1-4669-B92D-DA889EA2E5CA}" type="presParOf" srcId="{1F21B53B-514C-45E4-937F-45F7B29F05CD}" destId="{D7929815-BEFF-428C-A68D-7950D11B6FD2}" srcOrd="4" destOrd="0" presId="urn:microsoft.com/office/officeart/2024/3/layout/verticalVisualTextBlock1"/>
    <dgm:cxn modelId="{25491F4E-1FF6-4A61-806A-9DB523570B79}" type="presParOf" srcId="{D7929815-BEFF-428C-A68D-7950D11B6FD2}" destId="{83EA06AF-CA28-48EB-A77C-576333F35D35}" srcOrd="0" destOrd="0" presId="urn:microsoft.com/office/officeart/2024/3/layout/verticalVisualTextBlock1"/>
    <dgm:cxn modelId="{893AE3B3-6D59-44F4-8A30-55E9DA181C0D}" type="presParOf" srcId="{D7929815-BEFF-428C-A68D-7950D11B6FD2}" destId="{4B5ACB19-BDC5-4819-A325-95EB3BFD78DA}" srcOrd="1" destOrd="0" presId="urn:microsoft.com/office/officeart/2024/3/layout/verticalVisualTextBlock1"/>
    <dgm:cxn modelId="{D80CCA97-E308-434D-BCBF-A2D34DF25D84}" type="presParOf" srcId="{D7929815-BEFF-428C-A68D-7950D11B6FD2}" destId="{790578DB-36FE-4773-A311-903012C5692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6B4D67-3A21-4E76-A3B4-6518C1786922}"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2160514B-6812-45D5-99F2-8AAF75F17472}">
      <dgm:prSet/>
      <dgm:spPr/>
      <dgm:t>
        <a:bodyPr/>
        <a:lstStyle/>
        <a:p>
          <a:pPr>
            <a:lnSpc>
              <a:spcPct val="100000"/>
            </a:lnSpc>
            <a:defRPr b="1"/>
          </a:pPr>
          <a:r>
            <a:rPr lang="es-MX"/>
            <a:t>Importancia del Instructivo de Embarque</a:t>
          </a:r>
          <a:endParaRPr lang="en-US"/>
        </a:p>
      </dgm:t>
    </dgm:pt>
    <dgm:pt modelId="{9CE0AEFD-DEF1-4206-BDB4-E0B22B1BD2F6}" type="parTrans" cxnId="{8469C391-108B-458E-ADB4-F2DAD1182950}">
      <dgm:prSet/>
      <dgm:spPr/>
      <dgm:t>
        <a:bodyPr/>
        <a:lstStyle/>
        <a:p>
          <a:endParaRPr lang="en-US"/>
        </a:p>
      </dgm:t>
    </dgm:pt>
    <dgm:pt modelId="{6C8D6844-2070-488A-821A-4ED45E8C34D9}" type="sibTrans" cxnId="{8469C391-108B-458E-ADB4-F2DAD1182950}">
      <dgm:prSet/>
      <dgm:spPr/>
      <dgm:t>
        <a:bodyPr/>
        <a:lstStyle/>
        <a:p>
          <a:pPr>
            <a:lnSpc>
              <a:spcPct val="100000"/>
            </a:lnSpc>
            <a:defRPr b="1"/>
          </a:pPr>
          <a:endParaRPr lang="en-US"/>
        </a:p>
      </dgm:t>
    </dgm:pt>
    <dgm:pt modelId="{8BC08AAF-BF57-487A-A4AF-501AEEECA91A}">
      <dgm:prSet/>
      <dgm:spPr/>
      <dgm:t>
        <a:bodyPr/>
        <a:lstStyle/>
        <a:p>
          <a:pPr>
            <a:lnSpc>
              <a:spcPct val="100000"/>
            </a:lnSpc>
          </a:pPr>
          <a:r>
            <a:rPr lang="es-MX"/>
            <a:t>El instructivo de embarque es crucial para asegurar el manejo adecuado y el transporte de mercancías en la exportación.</a:t>
          </a:r>
          <a:endParaRPr lang="en-US"/>
        </a:p>
      </dgm:t>
    </dgm:pt>
    <dgm:pt modelId="{DEC3C7E1-8246-41C5-8B2E-3E34DB6BAFBD}" type="parTrans" cxnId="{C0F13B3D-E98D-4001-BE3E-B2F9A71ADA59}">
      <dgm:prSet/>
      <dgm:spPr/>
      <dgm:t>
        <a:bodyPr/>
        <a:lstStyle/>
        <a:p>
          <a:endParaRPr lang="en-US"/>
        </a:p>
      </dgm:t>
    </dgm:pt>
    <dgm:pt modelId="{2ABEF214-4C5E-44F0-B38D-30C5C7317A78}" type="sibTrans" cxnId="{C0F13B3D-E98D-4001-BE3E-B2F9A71ADA59}">
      <dgm:prSet/>
      <dgm:spPr/>
      <dgm:t>
        <a:bodyPr/>
        <a:lstStyle/>
        <a:p>
          <a:endParaRPr lang="en-US"/>
        </a:p>
      </dgm:t>
    </dgm:pt>
    <dgm:pt modelId="{08749317-4ED6-4D43-92B5-493820EA0F2A}">
      <dgm:prSet/>
      <dgm:spPr/>
      <dgm:t>
        <a:bodyPr/>
        <a:lstStyle/>
        <a:p>
          <a:pPr>
            <a:lnSpc>
              <a:spcPct val="100000"/>
            </a:lnSpc>
            <a:defRPr b="1"/>
          </a:pPr>
          <a:r>
            <a:rPr lang="es-MX"/>
            <a:t>Proceso de Exportación Eficiente</a:t>
          </a:r>
          <a:endParaRPr lang="en-US"/>
        </a:p>
      </dgm:t>
    </dgm:pt>
    <dgm:pt modelId="{F7C3FFE9-FF65-46C2-88A8-4501D86B9222}" type="parTrans" cxnId="{0F266A92-F2D1-4AA7-B60D-922D231B43C4}">
      <dgm:prSet/>
      <dgm:spPr/>
      <dgm:t>
        <a:bodyPr/>
        <a:lstStyle/>
        <a:p>
          <a:endParaRPr lang="en-US"/>
        </a:p>
      </dgm:t>
    </dgm:pt>
    <dgm:pt modelId="{CFA1354F-531C-4BD9-8A88-FF20EA849741}" type="sibTrans" cxnId="{0F266A92-F2D1-4AA7-B60D-922D231B43C4}">
      <dgm:prSet/>
      <dgm:spPr/>
      <dgm:t>
        <a:bodyPr/>
        <a:lstStyle/>
        <a:p>
          <a:endParaRPr lang="en-US"/>
        </a:p>
      </dgm:t>
    </dgm:pt>
    <dgm:pt modelId="{DB013ACC-1B65-45FE-81DC-D49691B4BB79}">
      <dgm:prSet/>
      <dgm:spPr/>
      <dgm:t>
        <a:bodyPr/>
        <a:lstStyle/>
        <a:p>
          <a:pPr>
            <a:lnSpc>
              <a:spcPct val="100000"/>
            </a:lnSpc>
          </a:pPr>
          <a:r>
            <a:rPr lang="es-MX"/>
            <a:t>Seguir los pasos y recomendaciones del instructivo asegura un proceso de exportación exitoso y eficiente.</a:t>
          </a:r>
          <a:endParaRPr lang="en-US"/>
        </a:p>
      </dgm:t>
    </dgm:pt>
    <dgm:pt modelId="{28318A4B-75EB-48A2-96A6-14F34928A006}" type="parTrans" cxnId="{617812A1-19B6-4931-A217-7BAAF45A6B0F}">
      <dgm:prSet/>
      <dgm:spPr/>
      <dgm:t>
        <a:bodyPr/>
        <a:lstStyle/>
        <a:p>
          <a:endParaRPr lang="en-US"/>
        </a:p>
      </dgm:t>
    </dgm:pt>
    <dgm:pt modelId="{CB54AF0D-EBA6-4146-89C4-F6648E9DACEB}" type="sibTrans" cxnId="{617812A1-19B6-4931-A217-7BAAF45A6B0F}">
      <dgm:prSet/>
      <dgm:spPr/>
      <dgm:t>
        <a:bodyPr/>
        <a:lstStyle/>
        <a:p>
          <a:endParaRPr lang="en-US"/>
        </a:p>
      </dgm:t>
    </dgm:pt>
    <dgm:pt modelId="{402B40AB-E10F-474E-B793-E7C9C2FB84D9}" type="pres">
      <dgm:prSet presAssocID="{986B4D67-3A21-4E76-A3B4-6518C1786922}" presName="Name0" presStyleCnt="0">
        <dgm:presLayoutVars>
          <dgm:dir/>
          <dgm:resizeHandles val="exact"/>
        </dgm:presLayoutVars>
      </dgm:prSet>
      <dgm:spPr/>
    </dgm:pt>
    <dgm:pt modelId="{E394D0A5-F4D1-41A5-8D66-326293BB9301}" type="pres">
      <dgm:prSet presAssocID="{2160514B-6812-45D5-99F2-8AAF75F17472}" presName="compNode" presStyleCnt="0"/>
      <dgm:spPr/>
    </dgm:pt>
    <dgm:pt modelId="{FC55768E-D20A-4C8E-8FC5-9964D27256C5}" type="pres">
      <dgm:prSet presAssocID="{2160514B-6812-45D5-99F2-8AAF75F17472}" presName="pictRect" presStyleLbl="revTx" presStyleIdx="0" presStyleCnt="4">
        <dgm:presLayoutVars>
          <dgm:chMax val="0"/>
          <dgm:bulletEnabled/>
        </dgm:presLayoutVars>
      </dgm:prSet>
      <dgm:spPr/>
    </dgm:pt>
    <dgm:pt modelId="{2FD6601C-7DFE-4512-8B0D-C0ABB112BA58}" type="pres">
      <dgm:prSet presAssocID="{2160514B-6812-45D5-99F2-8AAF75F17472}" presName="textRect" presStyleLbl="revTx" presStyleIdx="1" presStyleCnt="4">
        <dgm:presLayoutVars>
          <dgm:bulletEnabled/>
        </dgm:presLayoutVars>
      </dgm:prSet>
      <dgm:spPr/>
    </dgm:pt>
    <dgm:pt modelId="{81F5E97C-BC32-41CD-9FA8-B6E234C61B4D}" type="pres">
      <dgm:prSet presAssocID="{6C8D6844-2070-488A-821A-4ED45E8C34D9}" presName="sibTrans" presStyleLbl="sibTrans2D1" presStyleIdx="0" presStyleCnt="0"/>
      <dgm:spPr/>
    </dgm:pt>
    <dgm:pt modelId="{F2D8DFBE-E8BD-4DA6-9372-3C11E3FBFA22}" type="pres">
      <dgm:prSet presAssocID="{08749317-4ED6-4D43-92B5-493820EA0F2A}" presName="compNode" presStyleCnt="0"/>
      <dgm:spPr/>
    </dgm:pt>
    <dgm:pt modelId="{6BB05A05-CC58-42C3-9872-F6493BF34176}" type="pres">
      <dgm:prSet presAssocID="{08749317-4ED6-4D43-92B5-493820EA0F2A}" presName="pictRect" presStyleLbl="revTx" presStyleIdx="2" presStyleCnt="4">
        <dgm:presLayoutVars>
          <dgm:chMax val="0"/>
          <dgm:bulletEnabled/>
        </dgm:presLayoutVars>
      </dgm:prSet>
      <dgm:spPr/>
    </dgm:pt>
    <dgm:pt modelId="{87359D17-645F-467F-8F11-7A60C56A8F1E}" type="pres">
      <dgm:prSet presAssocID="{08749317-4ED6-4D43-92B5-493820EA0F2A}" presName="textRect" presStyleLbl="revTx" presStyleIdx="3" presStyleCnt="4">
        <dgm:presLayoutVars>
          <dgm:bulletEnabled/>
        </dgm:presLayoutVars>
      </dgm:prSet>
      <dgm:spPr/>
    </dgm:pt>
  </dgm:ptLst>
  <dgm:cxnLst>
    <dgm:cxn modelId="{774D051F-CBC5-4EA5-931B-E01117C06653}" type="presOf" srcId="{986B4D67-3A21-4E76-A3B4-6518C1786922}" destId="{402B40AB-E10F-474E-B793-E7C9C2FB84D9}" srcOrd="0" destOrd="0" presId="urn:microsoft.com/office/officeart/2024/3/layout/hArchList1"/>
    <dgm:cxn modelId="{C0F13B3D-E98D-4001-BE3E-B2F9A71ADA59}" srcId="{2160514B-6812-45D5-99F2-8AAF75F17472}" destId="{8BC08AAF-BF57-487A-A4AF-501AEEECA91A}" srcOrd="0" destOrd="0" parTransId="{DEC3C7E1-8246-41C5-8B2E-3E34DB6BAFBD}" sibTransId="{2ABEF214-4C5E-44F0-B38D-30C5C7317A78}"/>
    <dgm:cxn modelId="{6E595D5D-B501-4F2D-9AAD-0F598B815AFE}" type="presOf" srcId="{DB013ACC-1B65-45FE-81DC-D49691B4BB79}" destId="{87359D17-645F-467F-8F11-7A60C56A8F1E}" srcOrd="0" destOrd="0" presId="urn:microsoft.com/office/officeart/2024/3/layout/hArchList1"/>
    <dgm:cxn modelId="{256FD543-20BA-4DC5-A845-713783EE0E28}" type="presOf" srcId="{08749317-4ED6-4D43-92B5-493820EA0F2A}" destId="{6BB05A05-CC58-42C3-9872-F6493BF34176}" srcOrd="0" destOrd="0" presId="urn:microsoft.com/office/officeart/2024/3/layout/hArchList1"/>
    <dgm:cxn modelId="{B775E259-1A71-4FE7-8431-D4C58F9A0EF1}" type="presOf" srcId="{6C8D6844-2070-488A-821A-4ED45E8C34D9}" destId="{81F5E97C-BC32-41CD-9FA8-B6E234C61B4D}" srcOrd="0" destOrd="0" presId="urn:microsoft.com/office/officeart/2024/3/layout/hArchList1"/>
    <dgm:cxn modelId="{8469C391-108B-458E-ADB4-F2DAD1182950}" srcId="{986B4D67-3A21-4E76-A3B4-6518C1786922}" destId="{2160514B-6812-45D5-99F2-8AAF75F17472}" srcOrd="0" destOrd="0" parTransId="{9CE0AEFD-DEF1-4206-BDB4-E0B22B1BD2F6}" sibTransId="{6C8D6844-2070-488A-821A-4ED45E8C34D9}"/>
    <dgm:cxn modelId="{0F266A92-F2D1-4AA7-B60D-922D231B43C4}" srcId="{986B4D67-3A21-4E76-A3B4-6518C1786922}" destId="{08749317-4ED6-4D43-92B5-493820EA0F2A}" srcOrd="1" destOrd="0" parTransId="{F7C3FFE9-FF65-46C2-88A8-4501D86B9222}" sibTransId="{CFA1354F-531C-4BD9-8A88-FF20EA849741}"/>
    <dgm:cxn modelId="{617812A1-19B6-4931-A217-7BAAF45A6B0F}" srcId="{08749317-4ED6-4D43-92B5-493820EA0F2A}" destId="{DB013ACC-1B65-45FE-81DC-D49691B4BB79}" srcOrd="0" destOrd="0" parTransId="{28318A4B-75EB-48A2-96A6-14F34928A006}" sibTransId="{CB54AF0D-EBA6-4146-89C4-F6648E9DACEB}"/>
    <dgm:cxn modelId="{E32558D8-5BA5-4E84-95ED-1166AE3EF7FA}" type="presOf" srcId="{8BC08AAF-BF57-487A-A4AF-501AEEECA91A}" destId="{2FD6601C-7DFE-4512-8B0D-C0ABB112BA58}" srcOrd="0" destOrd="0" presId="urn:microsoft.com/office/officeart/2024/3/layout/hArchList1"/>
    <dgm:cxn modelId="{49F183E6-CF5F-4C6E-B735-D0B0C379CCFA}" type="presOf" srcId="{2160514B-6812-45D5-99F2-8AAF75F17472}" destId="{FC55768E-D20A-4C8E-8FC5-9964D27256C5}" srcOrd="0" destOrd="0" presId="urn:microsoft.com/office/officeart/2024/3/layout/hArchList1"/>
    <dgm:cxn modelId="{7F7AE014-F70F-4FD0-A882-12AEF6031C9F}" type="presParOf" srcId="{402B40AB-E10F-474E-B793-E7C9C2FB84D9}" destId="{E394D0A5-F4D1-41A5-8D66-326293BB9301}" srcOrd="0" destOrd="0" presId="urn:microsoft.com/office/officeart/2024/3/layout/hArchList1"/>
    <dgm:cxn modelId="{2AB522F4-9310-45CA-A310-BBEF05DB8A3D}" type="presParOf" srcId="{E394D0A5-F4D1-41A5-8D66-326293BB9301}" destId="{FC55768E-D20A-4C8E-8FC5-9964D27256C5}" srcOrd="0" destOrd="0" presId="urn:microsoft.com/office/officeart/2024/3/layout/hArchList1"/>
    <dgm:cxn modelId="{5A82A181-35B9-47D1-9DDE-5C50197C5C2D}" type="presParOf" srcId="{E394D0A5-F4D1-41A5-8D66-326293BB9301}" destId="{2FD6601C-7DFE-4512-8B0D-C0ABB112BA58}" srcOrd="1" destOrd="0" presId="urn:microsoft.com/office/officeart/2024/3/layout/hArchList1"/>
    <dgm:cxn modelId="{7204AE1E-1F03-488D-9BD1-8318119E188B}" type="presParOf" srcId="{402B40AB-E10F-474E-B793-E7C9C2FB84D9}" destId="{81F5E97C-BC32-41CD-9FA8-B6E234C61B4D}" srcOrd="1" destOrd="0" presId="urn:microsoft.com/office/officeart/2024/3/layout/hArchList1"/>
    <dgm:cxn modelId="{B695C825-9439-4BDC-98AD-9618AC23CC15}" type="presParOf" srcId="{402B40AB-E10F-474E-B793-E7C9C2FB84D9}" destId="{F2D8DFBE-E8BD-4DA6-9372-3C11E3FBFA22}" srcOrd="2" destOrd="0" presId="urn:microsoft.com/office/officeart/2024/3/layout/hArchList1"/>
    <dgm:cxn modelId="{380193AF-F3D4-4DAD-A165-A5CC5DA76391}" type="presParOf" srcId="{F2D8DFBE-E8BD-4DA6-9372-3C11E3FBFA22}" destId="{6BB05A05-CC58-42C3-9872-F6493BF34176}" srcOrd="0" destOrd="0" presId="urn:microsoft.com/office/officeart/2024/3/layout/hArchList1"/>
    <dgm:cxn modelId="{4A53851E-103F-4BF7-9783-1016133BAC12}" type="presParOf" srcId="{F2D8DFBE-E8BD-4DA6-9372-3C11E3FBFA22}" destId="{87359D17-645F-467F-8F11-7A60C56A8F1E}"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B3B64-E2D1-4121-A4A6-F82CFA8E3ED6}">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5629" r="7622" b="2"/>
          <a:stretch/>
        </a:blipFill>
        <a:ln>
          <a:noFill/>
        </a:ln>
        <a:effectLst/>
      </dsp:spPr>
      <dsp:style>
        <a:lnRef idx="0">
          <a:scrgbClr r="0" g="0" b="0"/>
        </a:lnRef>
        <a:fillRef idx="3">
          <a:scrgbClr r="0" g="0" b="0"/>
        </a:fillRef>
        <a:effectRef idx="2">
          <a:scrgbClr r="0" g="0" b="0"/>
        </a:effectRef>
        <a:fontRef idx="minor">
          <a:schemeClr val="lt1"/>
        </a:fontRef>
      </dsp:style>
    </dsp:sp>
    <dsp:sp modelId="{AB348846-31AB-4A73-8BBB-BAA73B05C32C}">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Prevención de Errores</a:t>
          </a:r>
        </a:p>
      </dsp:txBody>
      <dsp:txXfrm>
        <a:off x="2034553" y="0"/>
        <a:ext cx="4155226" cy="370034"/>
      </dsp:txXfrm>
    </dsp:sp>
    <dsp:sp modelId="{0450B988-190B-433A-BEAE-7333D5AAE38F}">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El documento es crucial para prevenir errores durante el transporte, garantizando que los productos lleguen a su destino sin contratiempos.</a:t>
          </a:r>
        </a:p>
      </dsp:txBody>
      <dsp:txXfrm>
        <a:off x="2034553" y="370034"/>
        <a:ext cx="4155226" cy="1484518"/>
      </dsp:txXfrm>
    </dsp:sp>
    <dsp:sp modelId="{C006627C-5F79-4D77-AFBB-A1FEF4D20029}">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1756" r="11495" b="2"/>
          <a:stretch/>
        </a:blipFill>
        <a:ln>
          <a:noFill/>
        </a:ln>
        <a:effectLst/>
      </dsp:spPr>
      <dsp:style>
        <a:lnRef idx="0">
          <a:scrgbClr r="0" g="0" b="0"/>
        </a:lnRef>
        <a:fillRef idx="3">
          <a:scrgbClr r="0" g="0" b="0"/>
        </a:fillRef>
        <a:effectRef idx="2">
          <a:scrgbClr r="0" g="0" b="0"/>
        </a:effectRef>
        <a:fontRef idx="minor">
          <a:schemeClr val="lt1"/>
        </a:fontRef>
      </dsp:style>
    </dsp:sp>
    <dsp:sp modelId="{730D4970-FD1D-47E9-8A3B-555AD6E0A0ED}">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Facilitar la Comunicación</a:t>
          </a:r>
        </a:p>
      </dsp:txBody>
      <dsp:txXfrm>
        <a:off x="2034553" y="2002917"/>
        <a:ext cx="4155226" cy="370034"/>
      </dsp:txXfrm>
    </dsp:sp>
    <dsp:sp modelId="{685D2F99-CDDD-4066-8145-12C141F2DDC0}">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Este documento facilita la comunicación entre exportadores e importadores, asegurando que ambas partes estén alineadas sobre los requerimientos del envío.</a:t>
          </a:r>
        </a:p>
      </dsp:txBody>
      <dsp:txXfrm>
        <a:off x="2034553" y="2372952"/>
        <a:ext cx="4155226" cy="1484518"/>
      </dsp:txXfrm>
    </dsp:sp>
    <dsp:sp modelId="{EEE7C257-49DF-47ED-AD53-613CB087D0FB}">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6198" r="22550" b="-3"/>
          <a:stretch/>
        </a:blipFill>
        <a:ln>
          <a:noFill/>
        </a:ln>
        <a:effectLst/>
      </dsp:spPr>
      <dsp:style>
        <a:lnRef idx="0">
          <a:scrgbClr r="0" g="0" b="0"/>
        </a:lnRef>
        <a:fillRef idx="3">
          <a:scrgbClr r="0" g="0" b="0"/>
        </a:fillRef>
        <a:effectRef idx="2">
          <a:scrgbClr r="0" g="0" b="0"/>
        </a:effectRef>
        <a:fontRef idx="minor">
          <a:schemeClr val="lt1"/>
        </a:fontRef>
      </dsp:style>
    </dsp:sp>
    <dsp:sp modelId="{EF694C92-FC3C-4B9E-B1D1-834957558F75}">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Claridad en la Información</a:t>
          </a:r>
        </a:p>
      </dsp:txBody>
      <dsp:txXfrm>
        <a:off x="2034553" y="4005834"/>
        <a:ext cx="4155226" cy="370034"/>
      </dsp:txXfrm>
    </dsp:sp>
    <dsp:sp modelId="{87A33430-D88C-4D28-985E-BB032A4E6927}">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Asegura que todas las partes involucradas tengan clara la información necesaria para el manejo adecuado de la mercancía.</a:t>
          </a:r>
        </a:p>
      </dsp:txBody>
      <dsp:txXfrm>
        <a:off x="2034553" y="4375869"/>
        <a:ext cx="4155226" cy="148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8F3F5-42E3-413E-8E3C-F93599787C88}">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8158" r="25093" b="2"/>
          <a:stretch/>
        </a:blipFill>
        <a:ln>
          <a:noFill/>
        </a:ln>
        <a:effectLst/>
      </dsp:spPr>
      <dsp:style>
        <a:lnRef idx="0">
          <a:scrgbClr r="0" g="0" b="0"/>
        </a:lnRef>
        <a:fillRef idx="3">
          <a:scrgbClr r="0" g="0" b="0"/>
        </a:fillRef>
        <a:effectRef idx="2">
          <a:scrgbClr r="0" g="0" b="0"/>
        </a:effectRef>
        <a:fontRef idx="minor">
          <a:schemeClr val="lt1"/>
        </a:fontRef>
      </dsp:style>
    </dsp:sp>
    <dsp:sp modelId="{BD9146D4-AD00-42B5-B6DF-FF0AFC281D35}">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Importancia de Datos Precisos</a:t>
          </a:r>
        </a:p>
      </dsp:txBody>
      <dsp:txXfrm>
        <a:off x="2034553" y="0"/>
        <a:ext cx="4155226" cy="370034"/>
      </dsp:txXfrm>
    </dsp:sp>
    <dsp:sp modelId="{2DC00FA2-5601-4675-9E0F-45B4F1D8B1F4}">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Obtener datos precisos de todas las partes involucradas es fundamental para garantizar la integridad del proyecto.</a:t>
          </a:r>
        </a:p>
      </dsp:txBody>
      <dsp:txXfrm>
        <a:off x="2034553" y="370034"/>
        <a:ext cx="4155226" cy="1484518"/>
      </dsp:txXfrm>
    </dsp:sp>
    <dsp:sp modelId="{36F6B710-9F15-4F98-9202-2B153D8148D1}">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t="6986" r="3" b="18016"/>
          <a:stretch/>
        </a:blipFill>
        <a:ln>
          <a:noFill/>
        </a:ln>
        <a:effectLst/>
      </dsp:spPr>
      <dsp:style>
        <a:lnRef idx="0">
          <a:scrgbClr r="0" g="0" b="0"/>
        </a:lnRef>
        <a:fillRef idx="3">
          <a:scrgbClr r="0" g="0" b="0"/>
        </a:fillRef>
        <a:effectRef idx="2">
          <a:scrgbClr r="0" g="0" b="0"/>
        </a:effectRef>
        <a:fontRef idx="minor">
          <a:schemeClr val="lt1"/>
        </a:fontRef>
      </dsp:style>
    </dsp:sp>
    <dsp:sp modelId="{CC1B5DCC-476E-44C7-8067-8B8FD4E2CDFA}">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Detalles de la Mercancía</a:t>
          </a:r>
        </a:p>
      </dsp:txBody>
      <dsp:txXfrm>
        <a:off x="2034553" y="2002917"/>
        <a:ext cx="4155226" cy="370034"/>
      </dsp:txXfrm>
    </dsp:sp>
    <dsp:sp modelId="{CB04B40E-ECDF-4BDE-8934-03D6DFD43B8A}">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 necesario recopilar información detallada sobre la mercancía para asegurar la correcta manipulación y transporte.</a:t>
          </a:r>
        </a:p>
      </dsp:txBody>
      <dsp:txXfrm>
        <a:off x="2034553" y="2372952"/>
        <a:ext cx="4155226" cy="1484518"/>
      </dsp:txXfrm>
    </dsp:sp>
    <dsp:sp modelId="{2ABC4D82-3CCB-4FC9-A2A8-27C7D9AEC2F2}">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7433" r="16067"/>
          <a:stretch/>
        </a:blipFill>
        <a:ln>
          <a:noFill/>
        </a:ln>
        <a:effectLst/>
      </dsp:spPr>
      <dsp:style>
        <a:lnRef idx="0">
          <a:scrgbClr r="0" g="0" b="0"/>
        </a:lnRef>
        <a:fillRef idx="3">
          <a:scrgbClr r="0" g="0" b="0"/>
        </a:fillRef>
        <a:effectRef idx="2">
          <a:scrgbClr r="0" g="0" b="0"/>
        </a:effectRef>
        <a:fontRef idx="minor">
          <a:schemeClr val="lt1"/>
        </a:fontRef>
      </dsp:style>
    </dsp:sp>
    <dsp:sp modelId="{A36C2F8D-7FD1-40C2-BCAC-E7C65A77C2DB}">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Transporte Eficiente</a:t>
          </a:r>
        </a:p>
      </dsp:txBody>
      <dsp:txXfrm>
        <a:off x="2034553" y="4005834"/>
        <a:ext cx="4155226" cy="370034"/>
      </dsp:txXfrm>
    </dsp:sp>
    <dsp:sp modelId="{2E83A686-A6DA-4A9F-ACF6-70A0BC132648}">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detalles del transporte deben ser considerados para asegurar que la entrega sea puntual y segura.</a:t>
          </a:r>
        </a:p>
      </dsp:txBody>
      <dsp:txXfrm>
        <a:off x="2034553" y="4375869"/>
        <a:ext cx="4155226" cy="148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268F0-3B6B-4004-B249-C8393C59C7C8}">
      <dsp:nvSpPr>
        <dsp:cNvPr id="0" name=""/>
        <dsp:cNvSpPr/>
      </dsp:nvSpPr>
      <dsp:spPr>
        <a:xfrm>
          <a:off x="0" y="0"/>
          <a:ext cx="1854553" cy="1854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0903" r="12348" b="2"/>
          <a:stretch/>
        </a:blipFill>
        <a:ln>
          <a:noFill/>
        </a:ln>
        <a:effectLst/>
      </dsp:spPr>
      <dsp:style>
        <a:lnRef idx="0">
          <a:scrgbClr r="0" g="0" b="0"/>
        </a:lnRef>
        <a:fillRef idx="3">
          <a:scrgbClr r="0" g="0" b="0"/>
        </a:fillRef>
        <a:effectRef idx="2">
          <a:scrgbClr r="0" g="0" b="0"/>
        </a:effectRef>
        <a:fontRef idx="minor">
          <a:schemeClr val="lt1"/>
        </a:fontRef>
      </dsp:style>
    </dsp:sp>
    <dsp:sp modelId="{5D75129B-D381-4DE4-9E70-2E08FFDE6524}">
      <dsp:nvSpPr>
        <dsp:cNvPr id="0" name=""/>
        <dsp:cNvSpPr/>
      </dsp:nvSpPr>
      <dsp:spPr>
        <a:xfrm>
          <a:off x="2034553" y="0"/>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Claridad y Concisión</a:t>
          </a:r>
        </a:p>
      </dsp:txBody>
      <dsp:txXfrm>
        <a:off x="2034553" y="0"/>
        <a:ext cx="4155226" cy="370034"/>
      </dsp:txXfrm>
    </dsp:sp>
    <dsp:sp modelId="{3C4542CC-A9B0-4AD3-9D07-ED7A29BCB1F1}">
      <dsp:nvSpPr>
        <dsp:cNvPr id="0" name=""/>
        <dsp:cNvSpPr/>
      </dsp:nvSpPr>
      <dsp:spPr>
        <a:xfrm>
          <a:off x="2034553" y="370034"/>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redacción debe ser directa y fácil de entender, evitando jergas innecesarias que puedan confundir a los lectores.</a:t>
          </a:r>
        </a:p>
      </dsp:txBody>
      <dsp:txXfrm>
        <a:off x="2034553" y="370034"/>
        <a:ext cx="4155226" cy="1484518"/>
      </dsp:txXfrm>
    </dsp:sp>
    <dsp:sp modelId="{B9617239-ECB3-4555-AF5E-775E0DAD45D5}">
      <dsp:nvSpPr>
        <dsp:cNvPr id="0" name=""/>
        <dsp:cNvSpPr/>
      </dsp:nvSpPr>
      <dsp:spPr>
        <a:xfrm>
          <a:off x="0" y="2002917"/>
          <a:ext cx="1854553" cy="18545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0055" r="13197" b="2"/>
          <a:stretch/>
        </a:blipFill>
        <a:ln>
          <a:noFill/>
        </a:ln>
        <a:effectLst/>
      </dsp:spPr>
      <dsp:style>
        <a:lnRef idx="0">
          <a:scrgbClr r="0" g="0" b="0"/>
        </a:lnRef>
        <a:fillRef idx="3">
          <a:scrgbClr r="0" g="0" b="0"/>
        </a:fillRef>
        <a:effectRef idx="2">
          <a:scrgbClr r="0" g="0" b="0"/>
        </a:effectRef>
        <a:fontRef idx="minor">
          <a:schemeClr val="lt1"/>
        </a:fontRef>
      </dsp:style>
    </dsp:sp>
    <dsp:sp modelId="{13CCEBAB-6FCF-4591-AF47-BA6E7BB01771}">
      <dsp:nvSpPr>
        <dsp:cNvPr id="0" name=""/>
        <dsp:cNvSpPr/>
      </dsp:nvSpPr>
      <dsp:spPr>
        <a:xfrm>
          <a:off x="2034553" y="2002917"/>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Formato Estándar</a:t>
          </a:r>
        </a:p>
      </dsp:txBody>
      <dsp:txXfrm>
        <a:off x="2034553" y="2002917"/>
        <a:ext cx="4155226" cy="370034"/>
      </dsp:txXfrm>
    </dsp:sp>
    <dsp:sp modelId="{5B86C2B4-BE33-41CD-9908-A5CFC98B342C}">
      <dsp:nvSpPr>
        <dsp:cNvPr id="0" name=""/>
        <dsp:cNvSpPr/>
      </dsp:nvSpPr>
      <dsp:spPr>
        <a:xfrm>
          <a:off x="2034553" y="2372952"/>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Utilizar un formato estándar garantiza que el documento sea profesional y accesible, facilitando su lectura.</a:t>
          </a:r>
        </a:p>
      </dsp:txBody>
      <dsp:txXfrm>
        <a:off x="2034553" y="2372952"/>
        <a:ext cx="4155226" cy="1484518"/>
      </dsp:txXfrm>
    </dsp:sp>
    <dsp:sp modelId="{83EA06AF-CA28-48EB-A77C-576333F35D35}">
      <dsp:nvSpPr>
        <dsp:cNvPr id="0" name=""/>
        <dsp:cNvSpPr/>
      </dsp:nvSpPr>
      <dsp:spPr>
        <a:xfrm>
          <a:off x="0" y="4005834"/>
          <a:ext cx="1854553" cy="18545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r="33500"/>
          <a:stretch/>
        </a:blipFill>
        <a:ln>
          <a:noFill/>
        </a:ln>
        <a:effectLst/>
      </dsp:spPr>
      <dsp:style>
        <a:lnRef idx="0">
          <a:scrgbClr r="0" g="0" b="0"/>
        </a:lnRef>
        <a:fillRef idx="3">
          <a:scrgbClr r="0" g="0" b="0"/>
        </a:fillRef>
        <a:effectRef idx="2">
          <a:scrgbClr r="0" g="0" b="0"/>
        </a:effectRef>
        <a:fontRef idx="minor">
          <a:schemeClr val="lt1"/>
        </a:fontRef>
      </dsp:style>
    </dsp:sp>
    <dsp:sp modelId="{4B5ACB19-BDC5-4819-A325-95EB3BFD78DA}">
      <dsp:nvSpPr>
        <dsp:cNvPr id="0" name=""/>
        <dsp:cNvSpPr/>
      </dsp:nvSpPr>
      <dsp:spPr>
        <a:xfrm>
          <a:off x="2034553" y="4005834"/>
          <a:ext cx="4155226" cy="37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Encabezados y Secciones</a:t>
          </a:r>
        </a:p>
      </dsp:txBody>
      <dsp:txXfrm>
        <a:off x="2034553" y="4005834"/>
        <a:ext cx="4155226" cy="370034"/>
      </dsp:txXfrm>
    </dsp:sp>
    <dsp:sp modelId="{790578DB-36FE-4773-A311-903012C5692F}">
      <dsp:nvSpPr>
        <dsp:cNvPr id="0" name=""/>
        <dsp:cNvSpPr/>
      </dsp:nvSpPr>
      <dsp:spPr>
        <a:xfrm>
          <a:off x="2034553" y="4375869"/>
          <a:ext cx="4155226" cy="1484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Incluir encabezados claros y secciones bien definidas mejora la organización del documento y ayuda a los lectores a encontrar información rápidamente.</a:t>
          </a:r>
        </a:p>
      </dsp:txBody>
      <dsp:txXfrm>
        <a:off x="2034553" y="4375869"/>
        <a:ext cx="4155226" cy="1484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5768E-D20A-4C8E-8FC5-9964D27256C5}">
      <dsp:nvSpPr>
        <dsp:cNvPr id="0" name=""/>
        <dsp:cNvSpPr/>
      </dsp:nvSpPr>
      <dsp:spPr>
        <a:xfrm>
          <a:off x="0" y="0"/>
          <a:ext cx="5184688" cy="36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del Instructivo de Embarque</a:t>
          </a:r>
          <a:endParaRPr lang="en-US" sz="1800" kern="1200"/>
        </a:p>
      </dsp:txBody>
      <dsp:txXfrm>
        <a:off x="0" y="0"/>
        <a:ext cx="5184688" cy="365156"/>
      </dsp:txXfrm>
    </dsp:sp>
    <dsp:sp modelId="{2FD6601C-7DFE-4512-8B0D-C0ABB112BA58}">
      <dsp:nvSpPr>
        <dsp:cNvPr id="0" name=""/>
        <dsp:cNvSpPr/>
      </dsp:nvSpPr>
      <dsp:spPr>
        <a:xfrm>
          <a:off x="0" y="365156"/>
          <a:ext cx="5184688"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instructivo de embarque es crucial para asegurar el manejo adecuado y el transporte de mercancías en la exportación.</a:t>
          </a:r>
          <a:endParaRPr lang="en-US" sz="1400" kern="1200"/>
        </a:p>
      </dsp:txBody>
      <dsp:txXfrm>
        <a:off x="0" y="365156"/>
        <a:ext cx="5184688" cy="2132893"/>
      </dsp:txXfrm>
    </dsp:sp>
    <dsp:sp modelId="{6BB05A05-CC58-42C3-9872-F6493BF34176}">
      <dsp:nvSpPr>
        <dsp:cNvPr id="0" name=""/>
        <dsp:cNvSpPr/>
      </dsp:nvSpPr>
      <dsp:spPr>
        <a:xfrm>
          <a:off x="5703157" y="0"/>
          <a:ext cx="5184688" cy="36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Proceso de Exportación Eficiente</a:t>
          </a:r>
          <a:endParaRPr lang="en-US" sz="1800" kern="1200"/>
        </a:p>
      </dsp:txBody>
      <dsp:txXfrm>
        <a:off x="5703157" y="0"/>
        <a:ext cx="5184688" cy="365156"/>
      </dsp:txXfrm>
    </dsp:sp>
    <dsp:sp modelId="{87359D17-645F-467F-8F11-7A60C56A8F1E}">
      <dsp:nvSpPr>
        <dsp:cNvPr id="0" name=""/>
        <dsp:cNvSpPr/>
      </dsp:nvSpPr>
      <dsp:spPr>
        <a:xfrm>
          <a:off x="5703157" y="365156"/>
          <a:ext cx="5184688" cy="2132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Seguir los pasos y recomendaciones del instructivo asegura un proceso de exportación exitoso y eficiente.</a:t>
          </a:r>
          <a:endParaRPr lang="en-US" sz="1400" kern="1200"/>
        </a:p>
      </dsp:txBody>
      <dsp:txXfrm>
        <a:off x="5703157" y="365156"/>
        <a:ext cx="5184688" cy="2132893"/>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C8914-A66A-437E-B551-1D347E988C28}" type="datetimeFigureOut">
              <a:rPr lang="es-CL" smtClean="0"/>
              <a:t>03-07-2025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64E5B8-1E98-491E-B46C-2BFAB63E5CC8}" type="slidenum">
              <a:rPr lang="es-CL" smtClean="0"/>
              <a:t>‹Nº›</a:t>
            </a:fld>
            <a:endParaRPr lang="es-CL"/>
          </a:p>
        </p:txBody>
      </p:sp>
    </p:spTree>
    <p:extLst>
      <p:ext uri="{BB962C8B-B14F-4D97-AF65-F5344CB8AC3E}">
        <p14:creationId xmlns:p14="http://schemas.microsoft.com/office/powerpoint/2010/main" val="177467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El embarque de mercancías para exportación es un proceso crucial en el comercio internacional. En esta presentación, exploraremos en detalle el instructivo de embarque, su importancia y cómo elaborarlo correctamente para garantizar un transporte eficiente y conforme a las regulaciones.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a:t>
            </a:fld>
            <a:endParaRPr lang="es-CL"/>
          </a:p>
        </p:txBody>
      </p:sp>
    </p:spTree>
    <p:extLst>
      <p:ext uri="{BB962C8B-B14F-4D97-AF65-F5344CB8AC3E}">
        <p14:creationId xmlns:p14="http://schemas.microsoft.com/office/powerpoint/2010/main" val="4165658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 importante especificar cómo se realizará el transporte, incluyendo el tipo de transporte (aéreo, marítimo, terrestre), las fechas de embarque y llegada, y cualquier requerimiento especial para la carga. Esto optimiza la logística y asegura que todos estén alineados.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10</a:t>
            </a:fld>
            <a:endParaRPr lang="es-CL"/>
          </a:p>
        </p:txBody>
      </p:sp>
    </p:spTree>
    <p:extLst>
      <p:ext uri="{BB962C8B-B14F-4D97-AF65-F5344CB8AC3E}">
        <p14:creationId xmlns:p14="http://schemas.microsoft.com/office/powerpoint/2010/main" val="3744186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Elaborar un instructivo de embarque requiere seguir un procedimiento claro. A continuación, discutiremos la recopilación de información necesaria, la redacción del documento y los pasos para su validación y aprobación antes del embarque.</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11</a:t>
            </a:fld>
            <a:endParaRPr lang="es-CL"/>
          </a:p>
        </p:txBody>
      </p:sp>
    </p:spTree>
    <p:extLst>
      <p:ext uri="{BB962C8B-B14F-4D97-AF65-F5344CB8AC3E}">
        <p14:creationId xmlns:p14="http://schemas.microsoft.com/office/powerpoint/2010/main" val="231739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recopilación de información es un paso crítico. Es importante obtener datos precisos de todas las partes involucradas, así como detalles de la mercancía y del transporte para asegurar que el instructivo sea completo y correcto.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12</a:t>
            </a:fld>
            <a:endParaRPr lang="es-CL"/>
          </a:p>
        </p:txBody>
      </p:sp>
    </p:spTree>
    <p:extLst>
      <p:ext uri="{BB962C8B-B14F-4D97-AF65-F5344CB8AC3E}">
        <p14:creationId xmlns:p14="http://schemas.microsoft.com/office/powerpoint/2010/main" val="32067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redacción del instructivo debe ser clara y concisa, utilizando un formato estándar que facilite su lectura. Incluir encabezados claros y secciones bien definidas ayudará a que el documento sea fácil de seguir para todos los interesados.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13</a:t>
            </a:fld>
            <a:endParaRPr lang="es-CL"/>
          </a:p>
        </p:txBody>
      </p:sp>
    </p:spTree>
    <p:extLst>
      <p:ext uri="{BB962C8B-B14F-4D97-AF65-F5344CB8AC3E}">
        <p14:creationId xmlns:p14="http://schemas.microsoft.com/office/powerpoint/2010/main" val="219989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Antes de proceder con el embarque, es fundamental validar el instructivo con todas las partes implicadas. Esto incluye revisar el contenido y asegurarse de que cumple con las normativas pertinentes, así como obtener las aprobaciones necesarias.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14</a:t>
            </a:fld>
            <a:endParaRPr lang="es-CL"/>
          </a:p>
        </p:txBody>
      </p:sp>
    </p:spTree>
    <p:extLst>
      <p:ext uri="{BB962C8B-B14F-4D97-AF65-F5344CB8AC3E}">
        <p14:creationId xmlns:p14="http://schemas.microsoft.com/office/powerpoint/2010/main" val="2919735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Es crucial que el instructivo de embarque cumpla con las normativas y regulaciones internacionales. A continuación, revisaremos las regulaciones aduaneras, las normas de transporte internacional y el cumplimiento de los acuerdos comerciales que afectan el proceso de exportación.</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15</a:t>
            </a:fld>
            <a:endParaRPr lang="es-CL"/>
          </a:p>
        </p:txBody>
      </p:sp>
    </p:spTree>
    <p:extLst>
      <p:ext uri="{BB962C8B-B14F-4D97-AF65-F5344CB8AC3E}">
        <p14:creationId xmlns:p14="http://schemas.microsoft.com/office/powerpoint/2010/main" val="159863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regulaciones aduaneras son reglas que deben seguirse para evitar problemas en la frontera. Es vital conocer las leyes del país exportador y del país importador para asegurar que la mercancía sea despachada sin inconvenientes.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16</a:t>
            </a:fld>
            <a:endParaRPr lang="es-CL"/>
          </a:p>
        </p:txBody>
      </p:sp>
    </p:spTree>
    <p:extLst>
      <p:ext uri="{BB962C8B-B14F-4D97-AF65-F5344CB8AC3E}">
        <p14:creationId xmlns:p14="http://schemas.microsoft.com/office/powerpoint/2010/main" val="2516939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Existen normas internacionales que regulan el transporte de mercancías a través de fronteras. Conocer y cumplir con estas normas es esencial para evitar sanciones y asegurar un transporte seguro y eficiente.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17</a:t>
            </a:fld>
            <a:endParaRPr lang="es-CL"/>
          </a:p>
        </p:txBody>
      </p:sp>
    </p:spTree>
    <p:extLst>
      <p:ext uri="{BB962C8B-B14F-4D97-AF65-F5344CB8AC3E}">
        <p14:creationId xmlns:p14="http://schemas.microsoft.com/office/powerpoint/2010/main" val="1579614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acuerdos comerciales pueden afectar el proceso de exportación. Es importante estar al tanto de las condiciones y requisitos establecidos en estos acuerdos para garantizar que la exportación se realice de manera legal y eficiente.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18</a:t>
            </a:fld>
            <a:endParaRPr lang="es-CL"/>
          </a:p>
        </p:txBody>
      </p:sp>
    </p:spTree>
    <p:extLst>
      <p:ext uri="{BB962C8B-B14F-4D97-AF65-F5344CB8AC3E}">
        <p14:creationId xmlns:p14="http://schemas.microsoft.com/office/powerpoint/2010/main" val="3017315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Para asegurar que el proceso de exportación sea exitoso, es fundamental seguir ciertas recomendaciones. Discutiremos errores comunes que se deben evitar, mejores prácticas en la preparación del instructivo y herramientas que pueden facilitar el proceso.</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19</a:t>
            </a:fld>
            <a:endParaRPr lang="es-CL"/>
          </a:p>
        </p:txBody>
      </p:sp>
    </p:spTree>
    <p:extLst>
      <p:ext uri="{BB962C8B-B14F-4D97-AF65-F5344CB8AC3E}">
        <p14:creationId xmlns:p14="http://schemas.microsoft.com/office/powerpoint/2010/main" val="350901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Esta guía cubrirá la definición y propósito del instructivo de embarque, sus componentes esenciales, el procedimiento para su elaboración y las normativas internacionales relevantes. También ofreceremos consejos prácticos para asegurar que el proceso de exportación sea exitoso y libre de errores.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2</a:t>
            </a:fld>
            <a:endParaRPr lang="es-CL"/>
          </a:p>
        </p:txBody>
      </p:sp>
    </p:spTree>
    <p:extLst>
      <p:ext uri="{BB962C8B-B14F-4D97-AF65-F5344CB8AC3E}">
        <p14:creationId xmlns:p14="http://schemas.microsoft.com/office/powerpoint/2010/main" val="670436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 fácil cometer errores al elaborar un instructivo de embarque. Algunos de los más comunes incluyen omisiones de información clave y falta de validación del documento. Ser consciente de estos errores puede ayudar a prevenir problemas durante el embarque.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20</a:t>
            </a:fld>
            <a:endParaRPr lang="es-CL"/>
          </a:p>
        </p:txBody>
      </p:sp>
    </p:spTree>
    <p:extLst>
      <p:ext uri="{BB962C8B-B14F-4D97-AF65-F5344CB8AC3E}">
        <p14:creationId xmlns:p14="http://schemas.microsoft.com/office/powerpoint/2010/main" val="336476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Seguir mejores prácticas, como utilizar un formato estandarizado y revisar el instructivo con antelación, ayudará a garantizar que el documento sea claro y completo. También es útil mantener un registro de cambios para futuras referencias.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21</a:t>
            </a:fld>
            <a:endParaRPr lang="es-CL"/>
          </a:p>
        </p:txBody>
      </p:sp>
    </p:spTree>
    <p:extLst>
      <p:ext uri="{BB962C8B-B14F-4D97-AF65-F5344CB8AC3E}">
        <p14:creationId xmlns:p14="http://schemas.microsoft.com/office/powerpoint/2010/main" val="4063730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Existen diversas herramientas y recursos en línea que pueden facilitar la elaboración del instructivo de embarque. Desde plantillas hasta software de gestión logística, estas herramientas pueden ayudar a optimizar el proceso de exportación.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22</a:t>
            </a:fld>
            <a:endParaRPr lang="es-CL"/>
          </a:p>
        </p:txBody>
      </p:sp>
    </p:spTree>
    <p:extLst>
      <p:ext uri="{BB962C8B-B14F-4D97-AF65-F5344CB8AC3E}">
        <p14:creationId xmlns:p14="http://schemas.microsoft.com/office/powerpoint/2010/main" val="11311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instructivo de embarque es un documento fundamental en la exportación que garantiza la correcta manipulación y transporte de mercancías. Siguiendo los pasos y recomendaciones presentados, se puede asegurar un proceso de exportación exitoso y eficiente.</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23</a:t>
            </a:fld>
            <a:endParaRPr lang="es-CL"/>
          </a:p>
        </p:txBody>
      </p:sp>
    </p:spTree>
    <p:extLst>
      <p:ext uri="{BB962C8B-B14F-4D97-AF65-F5344CB8AC3E}">
        <p14:creationId xmlns:p14="http://schemas.microsoft.com/office/powerpoint/2010/main" val="91108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instructivo de embarque es un documento clave en el proceso de exportación. Su propósito principal es garantizar que la mercancía se transporte de manera adecuada y cumpla con todas las regulaciones. A continuación, profundizaremos en su concepto, importancia y los elementos que debe contener.</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3</a:t>
            </a:fld>
            <a:endParaRPr lang="es-CL"/>
          </a:p>
        </p:txBody>
      </p:sp>
    </p:spTree>
    <p:extLst>
      <p:ext uri="{BB962C8B-B14F-4D97-AF65-F5344CB8AC3E}">
        <p14:creationId xmlns:p14="http://schemas.microsoft.com/office/powerpoint/2010/main" val="332743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instructivo de embarque es un documento que detalla las instrucciones para el transporte de mercancías desde el país de origen hasta el país de destino. Sirve como guía para todos los involucrados en el proceso logístico, asegurando que se sigan los procedimientos correctos.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4</a:t>
            </a:fld>
            <a:endParaRPr lang="es-CL"/>
          </a:p>
        </p:txBody>
      </p:sp>
    </p:spTree>
    <p:extLst>
      <p:ext uri="{BB962C8B-B14F-4D97-AF65-F5344CB8AC3E}">
        <p14:creationId xmlns:p14="http://schemas.microsoft.com/office/powerpoint/2010/main" val="348337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Este documento es vital para el éxito de una exportación. Ayuda a prevenir errores durante el transporte, facilita la comunicación entre exportadores e importadores, y asegura que todas las partes involucradas tengan clara la información necesaria para el manejo de la mercancía.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5</a:t>
            </a:fld>
            <a:endParaRPr lang="es-CL"/>
          </a:p>
        </p:txBody>
      </p:sp>
    </p:spTree>
    <p:extLst>
      <p:ext uri="{BB962C8B-B14F-4D97-AF65-F5344CB8AC3E}">
        <p14:creationId xmlns:p14="http://schemas.microsoft.com/office/powerpoint/2010/main" val="383617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Un buen instructivo de embarque debe incluir información sobre el tipo de mercancía, las condiciones de transporte, el tiempo estimado de entrega y cualquier instrucción especial que deba seguirse durante el tránsito, garantizando así un manejo adecuado de los productos.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6</a:t>
            </a:fld>
            <a:endParaRPr lang="es-CL"/>
          </a:p>
        </p:txBody>
      </p:sp>
    </p:spTree>
    <p:extLst>
      <p:ext uri="{BB962C8B-B14F-4D97-AF65-F5344CB8AC3E}">
        <p14:creationId xmlns:p14="http://schemas.microsoft.com/office/powerpoint/2010/main" val="244888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componentes del instructivo de embarque son esenciales para garantizar un proceso fluido en la exportación. A continuación, examinaremos los datos necesarios sobre el exportador e importador, la descripción de la mercancía y los detalles del transporte y logística.</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7</a:t>
            </a:fld>
            <a:endParaRPr lang="es-CL"/>
          </a:p>
        </p:txBody>
      </p:sp>
    </p:spTree>
    <p:extLst>
      <p:ext uri="{BB962C8B-B14F-4D97-AF65-F5344CB8AC3E}">
        <p14:creationId xmlns:p14="http://schemas.microsoft.com/office/powerpoint/2010/main" val="301302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Incluir los datos completos del exportador y del importador es fundamental. Esto asegura que las partes puedan ser contactadas fácilmente y que la documentación esté completa, lo que ayuda a evitar demoras y confusiones durante el proceso de embarque.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8</a:t>
            </a:fld>
            <a:endParaRPr lang="es-CL"/>
          </a:p>
        </p:txBody>
      </p:sp>
    </p:spTree>
    <p:extLst>
      <p:ext uri="{BB962C8B-B14F-4D97-AF65-F5344CB8AC3E}">
        <p14:creationId xmlns:p14="http://schemas.microsoft.com/office/powerpoint/2010/main" val="47060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descripción de la mercancía debe ser detallada e incluir aspectos como peso, volumen, dimensiones y características específicas. Esto facilita el manejo adecuado y el cumplimiento de las normativas de seguridad y aduanas.
Origen de imagen: biblioteca de contenido de Microsoft 365
</a:t>
            </a:r>
          </a:p>
        </p:txBody>
      </p:sp>
      <p:sp>
        <p:nvSpPr>
          <p:cNvPr id="4" name="Marcador de número de diapositiva 3"/>
          <p:cNvSpPr>
            <a:spLocks noGrp="1"/>
          </p:cNvSpPr>
          <p:nvPr>
            <p:ph type="sldNum" sz="quarter" idx="5"/>
          </p:nvPr>
        </p:nvSpPr>
        <p:spPr/>
        <p:txBody>
          <a:bodyPr/>
          <a:lstStyle/>
          <a:p>
            <a:fld id="{F3DAFA08-BE14-4F5A-AA58-15DB7F80367B}" type="slidenum">
              <a:rPr lang="es-CL" smtClean="0"/>
              <a:t>9</a:t>
            </a:fld>
            <a:endParaRPr lang="es-CL"/>
          </a:p>
        </p:txBody>
      </p:sp>
    </p:spTree>
    <p:extLst>
      <p:ext uri="{BB962C8B-B14F-4D97-AF65-F5344CB8AC3E}">
        <p14:creationId xmlns:p14="http://schemas.microsoft.com/office/powerpoint/2010/main" val="189509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7/3/2025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3459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7/3/2025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54001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7/3/2025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44224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7/3/2025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17036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7/3/2025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96844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7/3/2025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92728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7/3/2025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57624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7/3/2025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74896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7/3/2025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057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7/3/2025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02728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7/3/2025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05167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7/3/2025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1883085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4" name="Imagen 3" descr="Vista aérea de un buque portacontenedores">
            <a:extLst>
              <a:ext uri="{FF2B5EF4-FFF2-40B4-BE49-F238E27FC236}">
                <a16:creationId xmlns:a16="http://schemas.microsoft.com/office/drawing/2014/main" id="{B15DB8E4-637A-42D2-B711-B6B2A8BD5BDF}"/>
              </a:ext>
            </a:extLst>
          </p:cNvPr>
          <p:cNvPicPr>
            <a:picLocks noChangeAspect="1"/>
          </p:cNvPicPr>
          <p:nvPr/>
        </p:nvPicPr>
        <p:blipFill>
          <a:blip r:embed="rId3"/>
          <a:srcRect l="2712" t="2015" r="1" b="698"/>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6FAAFE-F0CF-2D0A-90D7-9CA24F6A5301}"/>
              </a:ext>
            </a:extLst>
          </p:cNvPr>
          <p:cNvSpPr>
            <a:spLocks noGrp="1"/>
          </p:cNvSpPr>
          <p:nvPr>
            <p:ph type="ctrTitle"/>
          </p:nvPr>
        </p:nvSpPr>
        <p:spPr>
          <a:xfrm>
            <a:off x="7620001" y="822960"/>
            <a:ext cx="4286054" cy="3474720"/>
          </a:xfrm>
        </p:spPr>
        <p:txBody>
          <a:bodyPr anchor="b">
            <a:normAutofit/>
          </a:bodyPr>
          <a:lstStyle/>
          <a:p>
            <a:pPr algn="l"/>
            <a:r>
              <a:rPr lang="es-CL" sz="3600"/>
              <a:t>El instructivo de embarque en una exportación: Guía esencial para el transporte internacional</a:t>
            </a:r>
          </a:p>
        </p:txBody>
      </p:sp>
      <p:sp>
        <p:nvSpPr>
          <p:cNvPr id="3" name="Subtítulo 2">
            <a:extLst>
              <a:ext uri="{FF2B5EF4-FFF2-40B4-BE49-F238E27FC236}">
                <a16:creationId xmlns:a16="http://schemas.microsoft.com/office/drawing/2014/main" id="{75915ECB-EAA7-D532-5338-A8FAA48C015A}"/>
              </a:ext>
            </a:extLst>
          </p:cNvPr>
          <p:cNvSpPr>
            <a:spLocks noGrp="1"/>
          </p:cNvSpPr>
          <p:nvPr>
            <p:ph type="subTitle" idx="1"/>
          </p:nvPr>
        </p:nvSpPr>
        <p:spPr>
          <a:xfrm>
            <a:off x="7620001" y="4419600"/>
            <a:ext cx="3931920" cy="1386840"/>
          </a:xfrm>
        </p:spPr>
        <p:txBody>
          <a:bodyPr anchor="t">
            <a:normAutofit/>
          </a:bodyPr>
          <a:lstStyle/>
          <a:p>
            <a:pPr algn="l"/>
            <a:r>
              <a:rPr lang="es-CL" sz="2200"/>
              <a:t>Importancia y pasos para un embarque eficiente</a:t>
            </a:r>
          </a:p>
        </p:txBody>
      </p:sp>
    </p:spTree>
    <p:extLst>
      <p:ext uri="{BB962C8B-B14F-4D97-AF65-F5344CB8AC3E}">
        <p14:creationId xmlns:p14="http://schemas.microsoft.com/office/powerpoint/2010/main" val="3518606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3E3D79-06DC-CB46-B9A5-4C04F51C3B87}"/>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Detalles del transporte y logística</a:t>
            </a:r>
          </a:p>
        </p:txBody>
      </p:sp>
      <p:sp>
        <p:nvSpPr>
          <p:cNvPr id="4" name="Marcador de contenido 3">
            <a:extLst>
              <a:ext uri="{FF2B5EF4-FFF2-40B4-BE49-F238E27FC236}">
                <a16:creationId xmlns:a16="http://schemas.microsoft.com/office/drawing/2014/main" id="{9E110A06-8D02-79E1-E7D6-828CF7D126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Tipos de transporte</a:t>
            </a:r>
          </a:p>
          <a:p>
            <a:pPr marL="0" lvl="1" indent="0">
              <a:buNone/>
            </a:pPr>
            <a:r>
              <a:rPr lang="es-MX" sz="1400"/>
              <a:t>Es esencial definir el tipo de transporte que se utilizará, ya sea aéreo, marítimo o terrestre, para una planificación efectiva.</a:t>
            </a:r>
          </a:p>
          <a:p>
            <a:pPr marL="0" indent="0">
              <a:spcBef>
                <a:spcPts val="2500"/>
              </a:spcBef>
              <a:buNone/>
            </a:pPr>
            <a:r>
              <a:rPr lang="es-MX" sz="1400" b="1"/>
              <a:t>Fechas de embarque y llegada</a:t>
            </a:r>
          </a:p>
          <a:p>
            <a:pPr marL="0" lvl="1" indent="0">
              <a:buNone/>
            </a:pPr>
            <a:r>
              <a:rPr lang="es-MX" sz="1400"/>
              <a:t>Las fechas de embarque y llegada deben ser claras y precisas para asegurar una logística bien coordinada y evitar retrasos.</a:t>
            </a:r>
          </a:p>
          <a:p>
            <a:pPr marL="0" indent="0">
              <a:spcBef>
                <a:spcPts val="2500"/>
              </a:spcBef>
              <a:buNone/>
            </a:pPr>
            <a:r>
              <a:rPr lang="es-MX" sz="1400" b="1"/>
              <a:t>Requerimientos especiales</a:t>
            </a:r>
          </a:p>
          <a:p>
            <a:pPr marL="0" lvl="1" indent="0">
              <a:buNone/>
            </a:pPr>
            <a:r>
              <a:rPr lang="es-MX" sz="1400"/>
              <a:t>Identificar cualquier requerimiento especial para la carga es crucial para garantizar que se maneje adecuadamente durante el transporte.</a:t>
            </a:r>
            <a:endParaRPr lang="es-CL" sz="1400"/>
          </a:p>
        </p:txBody>
      </p:sp>
      <p:pic>
        <p:nvPicPr>
          <p:cNvPr id="5" name="Marcador de contenido 4" descr="Buque de carga, camión, carretilla elevadora con contenedor de carga y avión volador.">
            <a:extLst>
              <a:ext uri="{FF2B5EF4-FFF2-40B4-BE49-F238E27FC236}">
                <a16:creationId xmlns:a16="http://schemas.microsoft.com/office/drawing/2014/main" id="{BC7EA9D0-8995-4980-80EF-AB025BCF3986}"/>
              </a:ext>
            </a:extLst>
          </p:cNvPr>
          <p:cNvPicPr>
            <a:picLocks noGrp="1" noChangeAspect="1"/>
          </p:cNvPicPr>
          <p:nvPr>
            <p:ph sz="half" idx="1"/>
          </p:nvPr>
        </p:nvPicPr>
        <p:blipFill>
          <a:blip r:embed="rId3"/>
          <a:srcRect l="23137" r="29692"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059956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DA2B11C3-9E36-B8E9-91A3-78ED520AEA55}"/>
              </a:ext>
            </a:extLst>
          </p:cNvPr>
          <p:cNvSpPr>
            <a:spLocks noGrp="1"/>
          </p:cNvSpPr>
          <p:nvPr>
            <p:ph type="ctrTitle"/>
          </p:nvPr>
        </p:nvSpPr>
        <p:spPr>
          <a:xfrm>
            <a:off x="277091" y="1814321"/>
            <a:ext cx="7772400" cy="4560920"/>
          </a:xfrm>
        </p:spPr>
        <p:txBody>
          <a:bodyPr anchor="b">
            <a:normAutofit/>
          </a:bodyPr>
          <a:lstStyle/>
          <a:p>
            <a:pPr algn="l"/>
            <a:r>
              <a:rPr lang="es-CL" sz="7400"/>
              <a:t>Procedimiento para elaborar el instructivo de embarque</a:t>
            </a:r>
          </a:p>
        </p:txBody>
      </p:sp>
    </p:spTree>
    <p:extLst>
      <p:ext uri="{BB962C8B-B14F-4D97-AF65-F5344CB8AC3E}">
        <p14:creationId xmlns:p14="http://schemas.microsoft.com/office/powerpoint/2010/main" val="97161003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2649029A-1268-7DB3-4562-C17365B5C40D}"/>
              </a:ext>
            </a:extLst>
          </p:cNvPr>
          <p:cNvSpPr>
            <a:spLocks noGrp="1"/>
          </p:cNvSpPr>
          <p:nvPr>
            <p:ph type="title"/>
          </p:nvPr>
        </p:nvSpPr>
        <p:spPr>
          <a:xfrm>
            <a:off x="614679" y="548639"/>
            <a:ext cx="3977640" cy="5719640"/>
          </a:xfrm>
        </p:spPr>
        <p:txBody>
          <a:bodyPr anchor="t">
            <a:normAutofit/>
          </a:bodyPr>
          <a:lstStyle/>
          <a:p>
            <a:r>
              <a:rPr lang="es-CL"/>
              <a:t>Recopilación de información necesaria</a:t>
            </a:r>
          </a:p>
        </p:txBody>
      </p:sp>
      <p:graphicFrame>
        <p:nvGraphicFramePr>
          <p:cNvPr id="4" name="Marcador de contenido 4">
            <a:extLst>
              <a:ext uri="{FF2B5EF4-FFF2-40B4-BE49-F238E27FC236}">
                <a16:creationId xmlns:a16="http://schemas.microsoft.com/office/drawing/2014/main" id="{6081815F-1C6D-4AF5-9430-FEA8410BE891}"/>
              </a:ext>
            </a:extLst>
          </p:cNvPr>
          <p:cNvGraphicFramePr>
            <a:graphicFrameLocks noGrp="1"/>
          </p:cNvGraphicFramePr>
          <p:nvPr>
            <p:ph idx="1"/>
            <p:extLst>
              <p:ext uri="{D42A27DB-BD31-4B8C-83A1-F6EECF244321}">
                <p14:modId xmlns:p14="http://schemas.microsoft.com/office/powerpoint/2010/main" val="177190781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4883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D6366299-8D5A-1A83-57CF-EED4AA1A35D2}"/>
              </a:ext>
            </a:extLst>
          </p:cNvPr>
          <p:cNvSpPr>
            <a:spLocks noGrp="1"/>
          </p:cNvSpPr>
          <p:nvPr>
            <p:ph type="title"/>
          </p:nvPr>
        </p:nvSpPr>
        <p:spPr>
          <a:xfrm>
            <a:off x="614679" y="548639"/>
            <a:ext cx="3977640" cy="5719640"/>
          </a:xfrm>
        </p:spPr>
        <p:txBody>
          <a:bodyPr anchor="t">
            <a:normAutofit/>
          </a:bodyPr>
          <a:lstStyle/>
          <a:p>
            <a:r>
              <a:rPr lang="es-CL"/>
              <a:t>Redacción y formato del documento</a:t>
            </a:r>
          </a:p>
        </p:txBody>
      </p:sp>
      <p:graphicFrame>
        <p:nvGraphicFramePr>
          <p:cNvPr id="4" name="Marcador de contenido 4">
            <a:extLst>
              <a:ext uri="{FF2B5EF4-FFF2-40B4-BE49-F238E27FC236}">
                <a16:creationId xmlns:a16="http://schemas.microsoft.com/office/drawing/2014/main" id="{27981ED7-078C-4E4D-9F91-A66EE6A0B74C}"/>
              </a:ext>
            </a:extLst>
          </p:cNvPr>
          <p:cNvGraphicFramePr>
            <a:graphicFrameLocks noGrp="1"/>
          </p:cNvGraphicFramePr>
          <p:nvPr>
            <p:ph idx="1"/>
            <p:extLst>
              <p:ext uri="{D42A27DB-BD31-4B8C-83A1-F6EECF244321}">
                <p14:modId xmlns:p14="http://schemas.microsoft.com/office/powerpoint/2010/main" val="2669151119"/>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098712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D40C36C-7DA8-E848-1AEA-FC6B4CB881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Validación y aprobación del instructivo</a:t>
            </a:r>
          </a:p>
        </p:txBody>
      </p:sp>
      <p:sp>
        <p:nvSpPr>
          <p:cNvPr id="4" name="Marcador de contenido 3">
            <a:extLst>
              <a:ext uri="{FF2B5EF4-FFF2-40B4-BE49-F238E27FC236}">
                <a16:creationId xmlns:a16="http://schemas.microsoft.com/office/drawing/2014/main" id="{DA6D52AD-1DFE-F77B-B280-05D42A194DE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Importancia de la Validación</a:t>
            </a:r>
          </a:p>
          <a:p>
            <a:pPr marL="0" lvl="1" indent="0">
              <a:buNone/>
            </a:pPr>
            <a:r>
              <a:rPr lang="es-MX" sz="1400"/>
              <a:t>Validar el instructivo es crucial para garantizar que todas las partes estén alineadas y que el proceso sea efectivo y seguro.</a:t>
            </a:r>
          </a:p>
          <a:p>
            <a:pPr marL="0" indent="0">
              <a:spcBef>
                <a:spcPts val="2500"/>
              </a:spcBef>
              <a:buNone/>
            </a:pPr>
            <a:r>
              <a:rPr lang="es-MX" sz="1400" b="1"/>
              <a:t>Revisión de Normativas</a:t>
            </a:r>
          </a:p>
          <a:p>
            <a:pPr marL="0" lvl="1" indent="0">
              <a:buNone/>
            </a:pPr>
            <a:r>
              <a:rPr lang="es-MX" sz="1400"/>
              <a:t>Es esencial revisar y asegurar que el contenido del instructivo cumpla con todas las normativas pertinentes antes de su aprobación.</a:t>
            </a:r>
          </a:p>
          <a:p>
            <a:pPr marL="0" indent="0">
              <a:spcBef>
                <a:spcPts val="2500"/>
              </a:spcBef>
              <a:buNone/>
            </a:pPr>
            <a:r>
              <a:rPr lang="es-MX" sz="1400" b="1"/>
              <a:t>Obtención de Aprobaciones</a:t>
            </a:r>
          </a:p>
          <a:p>
            <a:pPr marL="0" lvl="1" indent="0">
              <a:buNone/>
            </a:pPr>
            <a:r>
              <a:rPr lang="es-MX" sz="1400"/>
              <a:t>Obtener las aprobaciones necesarias de todas las partes implicadas es un paso final fundamental antes de proceder con el embarque.</a:t>
            </a:r>
            <a:endParaRPr lang="es-CL" sz="1400"/>
          </a:p>
        </p:txBody>
      </p:sp>
      <p:pic>
        <p:nvPicPr>
          <p:cNvPr id="5" name="Marcador de contenido 4" descr="Portapapeles negro con lista de tareas aislada sobre fondo blanco. Composición horizontal con trazado de recorte y espacio de copia. Vista de ángulo alto.">
            <a:extLst>
              <a:ext uri="{FF2B5EF4-FFF2-40B4-BE49-F238E27FC236}">
                <a16:creationId xmlns:a16="http://schemas.microsoft.com/office/drawing/2014/main" id="{4B9D8306-F4DE-47C3-B4D1-C0842E9942F0}"/>
              </a:ext>
            </a:extLst>
          </p:cNvPr>
          <p:cNvPicPr>
            <a:picLocks noGrp="1" noChangeAspect="1"/>
          </p:cNvPicPr>
          <p:nvPr>
            <p:ph sz="half" idx="1"/>
          </p:nvPr>
        </p:nvPicPr>
        <p:blipFill>
          <a:blip r:embed="rId3"/>
          <a:srcRect l="23153" r="23847"/>
          <a:stretch>
            <a:fillRect/>
          </a:stretch>
        </p:blipFill>
        <p:spPr>
          <a:xfrm>
            <a:off x="7345680" y="10"/>
            <a:ext cx="4846320" cy="6857990"/>
          </a:xfrm>
          <a:prstGeom prst="rect">
            <a:avLst/>
          </a:prstGeom>
        </p:spPr>
      </p:pic>
    </p:spTree>
    <p:extLst>
      <p:ext uri="{BB962C8B-B14F-4D97-AF65-F5344CB8AC3E}">
        <p14:creationId xmlns:p14="http://schemas.microsoft.com/office/powerpoint/2010/main" val="751208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E143F668-5004-32B9-3F14-850945B5D69D}"/>
              </a:ext>
            </a:extLst>
          </p:cNvPr>
          <p:cNvSpPr>
            <a:spLocks noGrp="1"/>
          </p:cNvSpPr>
          <p:nvPr>
            <p:ph type="ctrTitle"/>
          </p:nvPr>
        </p:nvSpPr>
        <p:spPr>
          <a:xfrm>
            <a:off x="277091" y="1814321"/>
            <a:ext cx="7772400" cy="4560920"/>
          </a:xfrm>
        </p:spPr>
        <p:txBody>
          <a:bodyPr anchor="b">
            <a:normAutofit/>
          </a:bodyPr>
          <a:lstStyle/>
          <a:p>
            <a:pPr algn="l"/>
            <a:r>
              <a:rPr lang="es-CL" sz="7400"/>
              <a:t>Normativas y regulaciones internacionales</a:t>
            </a:r>
          </a:p>
        </p:txBody>
      </p:sp>
    </p:spTree>
    <p:extLst>
      <p:ext uri="{BB962C8B-B14F-4D97-AF65-F5344CB8AC3E}">
        <p14:creationId xmlns:p14="http://schemas.microsoft.com/office/powerpoint/2010/main" val="36210697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C7C064-D766-6426-0AB5-F70A0FD32506}"/>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Regulaciones aduaneras</a:t>
            </a:r>
          </a:p>
        </p:txBody>
      </p:sp>
      <p:pic>
        <p:nvPicPr>
          <p:cNvPr id="5" name="Marcador de contenido 4" descr="Carretilla elevadora que eleva un contenedor en el patio">
            <a:extLst>
              <a:ext uri="{FF2B5EF4-FFF2-40B4-BE49-F238E27FC236}">
                <a16:creationId xmlns:a16="http://schemas.microsoft.com/office/drawing/2014/main" id="{17E424DA-1265-482D-8C0A-D92098BC7950}"/>
              </a:ext>
            </a:extLst>
          </p:cNvPr>
          <p:cNvPicPr>
            <a:picLocks noGrp="1" noChangeAspect="1"/>
          </p:cNvPicPr>
          <p:nvPr>
            <p:ph sz="half" idx="1"/>
          </p:nvPr>
        </p:nvPicPr>
        <p:blipFill>
          <a:blip r:embed="rId3"/>
          <a:srcRect l="16824" r="35382" b="-1"/>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A9316D00-5039-B703-FA46-E1127047A38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Importancia de las Regulaciones</a:t>
            </a:r>
          </a:p>
          <a:p>
            <a:pPr marL="0" lvl="1" indent="0">
              <a:buNone/>
            </a:pPr>
            <a:r>
              <a:rPr lang="es-MX" sz="1400"/>
              <a:t>Las regulaciones aduaneras son cruciales para evitar retrasos y sanciones en el proceso de importación y exportación.</a:t>
            </a:r>
          </a:p>
          <a:p>
            <a:pPr marL="0" indent="0">
              <a:spcBef>
                <a:spcPts val="2500"/>
              </a:spcBef>
              <a:buNone/>
            </a:pPr>
            <a:r>
              <a:rPr lang="es-MX" sz="1400" b="1"/>
              <a:t>Leyes del País Exportador</a:t>
            </a:r>
          </a:p>
          <a:p>
            <a:pPr marL="0" lvl="1" indent="0">
              <a:buNone/>
            </a:pPr>
            <a:r>
              <a:rPr lang="es-MX" sz="1400"/>
              <a:t>Conocer las leyes del país exportador es esencial para cumplir con los requisitos específicos de la mercadería antes de su envío.</a:t>
            </a:r>
          </a:p>
          <a:p>
            <a:pPr marL="0" indent="0">
              <a:spcBef>
                <a:spcPts val="2500"/>
              </a:spcBef>
              <a:buNone/>
            </a:pPr>
            <a:r>
              <a:rPr lang="es-MX" sz="1400" b="1"/>
              <a:t>Leyes del País Importador</a:t>
            </a:r>
          </a:p>
          <a:p>
            <a:pPr marL="0" lvl="1" indent="0">
              <a:buNone/>
            </a:pPr>
            <a:r>
              <a:rPr lang="es-MX" sz="1400"/>
              <a:t>Es fundamental entender las leyes del país importador para garantizar que la mercancía sea despachada sin problemas en la frontera.</a:t>
            </a:r>
            <a:endParaRPr lang="es-CL" sz="1400"/>
          </a:p>
        </p:txBody>
      </p:sp>
    </p:spTree>
    <p:extLst>
      <p:ext uri="{BB962C8B-B14F-4D97-AF65-F5344CB8AC3E}">
        <p14:creationId xmlns:p14="http://schemas.microsoft.com/office/powerpoint/2010/main" val="4690902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443C3F-66FC-F8A0-4B5E-8C2BDDC662E0}"/>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Normas de transporte internacional</a:t>
            </a:r>
          </a:p>
        </p:txBody>
      </p:sp>
      <p:sp>
        <p:nvSpPr>
          <p:cNvPr id="4" name="Marcador de contenido 3">
            <a:extLst>
              <a:ext uri="{FF2B5EF4-FFF2-40B4-BE49-F238E27FC236}">
                <a16:creationId xmlns:a16="http://schemas.microsoft.com/office/drawing/2014/main" id="{41FBCCAC-597A-9D9E-B496-E6035D61E1F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Regulaciones Internacionales</a:t>
            </a:r>
          </a:p>
          <a:p>
            <a:pPr marL="0" lvl="1" indent="0">
              <a:buNone/>
            </a:pPr>
            <a:r>
              <a:rPr lang="es-MX" sz="1400"/>
              <a:t>Las normas internacionales establecen directrices para el transporte de mercancías entre países para asegurar la legalidad y seguridad.</a:t>
            </a:r>
          </a:p>
          <a:p>
            <a:pPr marL="0" indent="0">
              <a:spcBef>
                <a:spcPts val="2500"/>
              </a:spcBef>
              <a:buNone/>
            </a:pPr>
            <a:r>
              <a:rPr lang="es-MX" sz="1400" b="1"/>
              <a:t>Cumplimiento Normativo</a:t>
            </a:r>
          </a:p>
          <a:p>
            <a:pPr marL="0" lvl="1" indent="0">
              <a:buNone/>
            </a:pPr>
            <a:r>
              <a:rPr lang="es-MX" sz="1400"/>
              <a:t>Cumplir con estas normas es crucial para evitar sanciones y garantizar un transporte eficiente y seguro de mercancías.</a:t>
            </a:r>
          </a:p>
          <a:p>
            <a:pPr marL="0" indent="0">
              <a:spcBef>
                <a:spcPts val="2500"/>
              </a:spcBef>
              <a:buNone/>
            </a:pPr>
            <a:r>
              <a:rPr lang="es-MX" sz="1400" b="1"/>
              <a:t>Transporte Seguro</a:t>
            </a:r>
          </a:p>
          <a:p>
            <a:pPr marL="0" lvl="1" indent="0">
              <a:buNone/>
            </a:pPr>
            <a:r>
              <a:rPr lang="es-MX" sz="1400"/>
              <a:t>Las normas ayudan a asegurar un transporte seguro, protegiendo tanto a las mercancías como a las personas involucradas en el proceso.</a:t>
            </a:r>
            <a:endParaRPr lang="es-CL" sz="1400"/>
          </a:p>
        </p:txBody>
      </p:sp>
      <p:pic>
        <p:nvPicPr>
          <p:cNvPr id="5" name="Marcador de contenido 4" descr="Contenedores de transporte de carga en una pila y en un semirremolque en un puerto">
            <a:extLst>
              <a:ext uri="{FF2B5EF4-FFF2-40B4-BE49-F238E27FC236}">
                <a16:creationId xmlns:a16="http://schemas.microsoft.com/office/drawing/2014/main" id="{E3C2C43F-8BF7-425D-8B73-D0321BF1925B}"/>
              </a:ext>
            </a:extLst>
          </p:cNvPr>
          <p:cNvPicPr>
            <a:picLocks noGrp="1" noChangeAspect="1"/>
          </p:cNvPicPr>
          <p:nvPr>
            <p:ph sz="half" idx="1"/>
          </p:nvPr>
        </p:nvPicPr>
        <p:blipFill>
          <a:blip r:embed="rId3"/>
          <a:srcRect l="33585" r="13415"/>
          <a:stretch>
            <a:fillRect/>
          </a:stretch>
        </p:blipFill>
        <p:spPr>
          <a:xfrm>
            <a:off x="7345680" y="10"/>
            <a:ext cx="4846320" cy="6857990"/>
          </a:xfrm>
          <a:prstGeom prst="rect">
            <a:avLst/>
          </a:prstGeom>
        </p:spPr>
      </p:pic>
    </p:spTree>
    <p:extLst>
      <p:ext uri="{BB962C8B-B14F-4D97-AF65-F5344CB8AC3E}">
        <p14:creationId xmlns:p14="http://schemas.microsoft.com/office/powerpoint/2010/main" val="2535388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29C32C6-6DF8-C00E-22C6-C89A62A801C5}"/>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Cumplimiento de los acuerdos comerciales</a:t>
            </a:r>
          </a:p>
        </p:txBody>
      </p:sp>
      <p:sp>
        <p:nvSpPr>
          <p:cNvPr id="4" name="Marcador de contenido 3">
            <a:extLst>
              <a:ext uri="{FF2B5EF4-FFF2-40B4-BE49-F238E27FC236}">
                <a16:creationId xmlns:a16="http://schemas.microsoft.com/office/drawing/2014/main" id="{80BD2E29-D830-A516-2200-A0F635FE170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Impacto en el Proceso de Exportación</a:t>
            </a:r>
          </a:p>
          <a:p>
            <a:pPr marL="0" lvl="1" indent="0">
              <a:buNone/>
            </a:pPr>
            <a:r>
              <a:rPr lang="es-MX" sz="1400"/>
              <a:t>Los acuerdos comerciales tienen un impacto significativo en el proceso de exportación, influenciando tarifas y regulaciones.</a:t>
            </a:r>
          </a:p>
          <a:p>
            <a:pPr marL="0" indent="0">
              <a:spcBef>
                <a:spcPts val="2500"/>
              </a:spcBef>
              <a:buNone/>
            </a:pPr>
            <a:r>
              <a:rPr lang="es-MX" sz="1400" b="1"/>
              <a:t>Condiciones y Requisitos</a:t>
            </a:r>
          </a:p>
          <a:p>
            <a:pPr marL="0" lvl="1" indent="0">
              <a:buNone/>
            </a:pPr>
            <a:r>
              <a:rPr lang="es-MX" sz="1400"/>
              <a:t>Es crucial conocer las condiciones y requisitos establecidos en los acuerdos comerciales para cumplir con la legalidad.</a:t>
            </a:r>
          </a:p>
          <a:p>
            <a:pPr marL="0" indent="0">
              <a:spcBef>
                <a:spcPts val="2500"/>
              </a:spcBef>
              <a:buNone/>
            </a:pPr>
            <a:r>
              <a:rPr lang="es-MX" sz="1400" b="1"/>
              <a:t>Legalidad y Eficiencia</a:t>
            </a:r>
          </a:p>
          <a:p>
            <a:pPr marL="0" lvl="1" indent="0">
              <a:buNone/>
            </a:pPr>
            <a:r>
              <a:rPr lang="es-MX" sz="1400"/>
              <a:t>Asegurar que las exportaciones se realicen de manera legal y eficiente es fundamental para el éxito comercial.</a:t>
            </a:r>
            <a:endParaRPr lang="es-CL" sz="1400"/>
          </a:p>
        </p:txBody>
      </p:sp>
      <p:pic>
        <p:nvPicPr>
          <p:cNvPr id="5" name="Marcador de contenido 4" descr="Exposición múltiple, bolígrafo en el papel, todos los logotipos en los contenedores de carga eliminados.">
            <a:extLst>
              <a:ext uri="{FF2B5EF4-FFF2-40B4-BE49-F238E27FC236}">
                <a16:creationId xmlns:a16="http://schemas.microsoft.com/office/drawing/2014/main" id="{F7110433-15AC-42E0-97B1-35F5101ED74B}"/>
              </a:ext>
            </a:extLst>
          </p:cNvPr>
          <p:cNvPicPr>
            <a:picLocks noGrp="1" noChangeAspect="1"/>
          </p:cNvPicPr>
          <p:nvPr>
            <p:ph sz="half" idx="1"/>
          </p:nvPr>
        </p:nvPicPr>
        <p:blipFill>
          <a:blip r:embed="rId3"/>
          <a:srcRect l="40899" r="11930"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2915793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E6452627-4B85-84E7-4EBC-D90FEE0B6EE5}"/>
              </a:ext>
            </a:extLst>
          </p:cNvPr>
          <p:cNvSpPr>
            <a:spLocks noGrp="1"/>
          </p:cNvSpPr>
          <p:nvPr>
            <p:ph type="ctrTitle"/>
          </p:nvPr>
        </p:nvSpPr>
        <p:spPr>
          <a:xfrm>
            <a:off x="277091" y="1814321"/>
            <a:ext cx="7772400" cy="4560920"/>
          </a:xfrm>
        </p:spPr>
        <p:txBody>
          <a:bodyPr anchor="b">
            <a:normAutofit/>
          </a:bodyPr>
          <a:lstStyle/>
          <a:p>
            <a:pPr algn="l"/>
            <a:r>
              <a:rPr lang="es-CL" sz="7400"/>
              <a:t>Consejos para una exportación exitosa</a:t>
            </a:r>
          </a:p>
        </p:txBody>
      </p:sp>
    </p:spTree>
    <p:extLst>
      <p:ext uri="{BB962C8B-B14F-4D97-AF65-F5344CB8AC3E}">
        <p14:creationId xmlns:p14="http://schemas.microsoft.com/office/powerpoint/2010/main" val="109241419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BA2C5E4-A2A9-DA56-A842-048E38BDF602}"/>
              </a:ext>
            </a:extLst>
          </p:cNvPr>
          <p:cNvSpPr>
            <a:spLocks noGrp="1"/>
          </p:cNvSpPr>
          <p:nvPr>
            <p:ph type="title"/>
          </p:nvPr>
        </p:nvSpPr>
        <p:spPr>
          <a:xfrm>
            <a:off x="612648" y="603504"/>
            <a:ext cx="4361686" cy="1527048"/>
          </a:xfrm>
        </p:spPr>
        <p:txBody>
          <a:bodyPr vert="horz" lIns="91440" tIns="45720" rIns="91440" bIns="45720" rtlCol="0" anchor="b">
            <a:normAutofit/>
          </a:bodyPr>
          <a:lstStyle/>
          <a:p>
            <a:r>
              <a:rPr lang="en-US" b="1" kern="1200" dirty="0">
                <a:solidFill>
                  <a:schemeClr val="tx1"/>
                </a:solidFill>
                <a:latin typeface="+mj-lt"/>
                <a:ea typeface="+mj-ea"/>
                <a:cs typeface="+mj-cs"/>
              </a:rPr>
              <a:t>Puntos Clave de la Presentación</a:t>
            </a:r>
          </a:p>
        </p:txBody>
      </p:sp>
      <p:sp>
        <p:nvSpPr>
          <p:cNvPr id="4" name="Marcador de contenido 3">
            <a:extLst>
              <a:ext uri="{FF2B5EF4-FFF2-40B4-BE49-F238E27FC236}">
                <a16:creationId xmlns:a16="http://schemas.microsoft.com/office/drawing/2014/main" id="{DCC2AE58-857E-A9F8-13B4-EDA260FF5728}"/>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612647" y="2212848"/>
            <a:ext cx="4361687" cy="4096512"/>
          </a:xfrm>
        </p:spPr>
        <p:txBody>
          <a:bodyPr vert="horz" lIns="91440" tIns="45720" rIns="91440" bIns="45720" rtlCol="0">
            <a:normAutofit/>
          </a:bodyPr>
          <a:lstStyle/>
          <a:p>
            <a:r>
              <a:rPr lang="en-US" sz="1800"/>
              <a:t>Definición y propósito del instructivo de embarque</a:t>
            </a:r>
          </a:p>
          <a:p>
            <a:r>
              <a:rPr lang="en-US" sz="1800"/>
              <a:t>Componentes del instructivo de embarque</a:t>
            </a:r>
          </a:p>
          <a:p>
            <a:r>
              <a:rPr lang="en-US" sz="1800"/>
              <a:t>Procedimiento para elaborar el instructivo de embarque</a:t>
            </a:r>
          </a:p>
          <a:p>
            <a:r>
              <a:rPr lang="en-US" sz="1800"/>
              <a:t>Normativas y regulaciones internacionales</a:t>
            </a:r>
          </a:p>
          <a:p>
            <a:r>
              <a:rPr lang="en-US" sz="1800"/>
              <a:t>Consejos para una exportación exitosa</a:t>
            </a:r>
          </a:p>
        </p:txBody>
      </p:sp>
      <p:pic>
        <p:nvPicPr>
          <p:cNvPr id="5" name="Marcador de contenido 4" descr="Concepto de envío y logística, caja de carga">
            <a:extLst>
              <a:ext uri="{FF2B5EF4-FFF2-40B4-BE49-F238E27FC236}">
                <a16:creationId xmlns:a16="http://schemas.microsoft.com/office/drawing/2014/main" id="{F5082C20-7029-43FE-AF3D-E9A198135051}"/>
              </a:ext>
            </a:extLst>
          </p:cNvPr>
          <p:cNvPicPr>
            <a:picLocks noGrp="1" noChangeAspect="1"/>
          </p:cNvPicPr>
          <p:nvPr>
            <p:ph sz="half" idx="1"/>
          </p:nvPr>
        </p:nvPicPr>
        <p:blipFill>
          <a:blip r:embed="rId3"/>
          <a:srcRect l="13915" r="15455" b="-1"/>
          <a:stretch>
            <a:fillRect/>
          </a:stretch>
        </p:blipFill>
        <p:spPr>
          <a:xfrm>
            <a:off x="5818632" y="-1"/>
            <a:ext cx="6373368" cy="6858001"/>
          </a:xfrm>
          <a:prstGeom prst="rect">
            <a:avLst/>
          </a:prstGeom>
        </p:spPr>
      </p:pic>
    </p:spTree>
    <p:extLst>
      <p:ext uri="{BB962C8B-B14F-4D97-AF65-F5344CB8AC3E}">
        <p14:creationId xmlns:p14="http://schemas.microsoft.com/office/powerpoint/2010/main" val="3228851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02A47D8-9BA4-940C-9781-0841A260E70E}"/>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b="1" kern="1200" dirty="0">
                <a:solidFill>
                  <a:schemeClr val="tx1"/>
                </a:solidFill>
                <a:latin typeface="+mj-lt"/>
                <a:ea typeface="+mj-ea"/>
                <a:cs typeface="+mj-cs"/>
              </a:rPr>
              <a:t>Errores comunes a evitar</a:t>
            </a:r>
          </a:p>
        </p:txBody>
      </p:sp>
      <p:pic>
        <p:nvPicPr>
          <p:cNvPr id="5" name="Marcador de contenido 4" descr="Portapapeles de emoji de comentarios de encuestas de clientes">
            <a:extLst>
              <a:ext uri="{FF2B5EF4-FFF2-40B4-BE49-F238E27FC236}">
                <a16:creationId xmlns:a16="http://schemas.microsoft.com/office/drawing/2014/main" id="{9F25DAE2-09BC-41B4-82BF-53FE12736A66}"/>
              </a:ext>
            </a:extLst>
          </p:cNvPr>
          <p:cNvPicPr>
            <a:picLocks noGrp="1" noChangeAspect="1"/>
          </p:cNvPicPr>
          <p:nvPr>
            <p:ph sz="half" idx="1"/>
          </p:nvPr>
        </p:nvPicPr>
        <p:blipFill>
          <a:blip r:embed="rId3"/>
          <a:srcRect l="10186" r="18215"/>
          <a:stretch>
            <a:fillRect/>
          </a:stretch>
        </p:blipFill>
        <p:spPr>
          <a:xfrm>
            <a:off x="20" y="10"/>
            <a:ext cx="4910308" cy="6857990"/>
          </a:xfrm>
          <a:prstGeom prst="rect">
            <a:avLst/>
          </a:prstGeom>
        </p:spPr>
      </p:pic>
      <p:sp>
        <p:nvSpPr>
          <p:cNvPr id="4" name="Marcador de contenido 3">
            <a:extLst>
              <a:ext uri="{FF2B5EF4-FFF2-40B4-BE49-F238E27FC236}">
                <a16:creationId xmlns:a16="http://schemas.microsoft.com/office/drawing/2014/main" id="{BCC9F707-9AAB-CD96-069B-F5BFFB79ADF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s-MX" sz="1400" b="1"/>
              <a:t>Omisiones de Información Clave</a:t>
            </a:r>
          </a:p>
          <a:p>
            <a:pPr marL="0" lvl="1" indent="0">
              <a:buNone/>
            </a:pPr>
            <a:r>
              <a:rPr lang="es-MX" sz="1400"/>
              <a:t>Las omisiones de información crucial en los instructivos de embarque pueden causar confusión y retrasos en el proceso.</a:t>
            </a:r>
          </a:p>
          <a:p>
            <a:pPr marL="0" indent="0">
              <a:spcBef>
                <a:spcPts val="2500"/>
              </a:spcBef>
              <a:buNone/>
            </a:pPr>
            <a:r>
              <a:rPr lang="es-MX" sz="1400" b="1"/>
              <a:t>Falta de Validación del Documento</a:t>
            </a:r>
          </a:p>
          <a:p>
            <a:pPr marL="0" lvl="1" indent="0">
              <a:buNone/>
            </a:pPr>
            <a:r>
              <a:rPr lang="es-MX" sz="1400"/>
              <a:t>No validar los documentos puede resultar en problemas serios durante el embarque, por lo que es fundamental tener un proceso de revisión.</a:t>
            </a:r>
          </a:p>
          <a:p>
            <a:pPr marL="0" indent="0">
              <a:spcBef>
                <a:spcPts val="2500"/>
              </a:spcBef>
              <a:buNone/>
            </a:pPr>
            <a:r>
              <a:rPr lang="es-MX" sz="1400" b="1"/>
              <a:t>Conciencia de Errores</a:t>
            </a:r>
          </a:p>
          <a:p>
            <a:pPr marL="0" lvl="1" indent="0">
              <a:buNone/>
            </a:pPr>
            <a:r>
              <a:rPr lang="es-MX" sz="1400"/>
              <a:t>Ser consciente de los errores comunes al elaborar instructivos puede ayudar a mejorar la eficiencia del embarque y reducir problemas.</a:t>
            </a:r>
            <a:endParaRPr lang="es-CL" sz="1400"/>
          </a:p>
        </p:txBody>
      </p:sp>
    </p:spTree>
    <p:extLst>
      <p:ext uri="{BB962C8B-B14F-4D97-AF65-F5344CB8AC3E}">
        <p14:creationId xmlns:p14="http://schemas.microsoft.com/office/powerpoint/2010/main" val="4226269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591A7D8-490D-BC47-B8E2-ACC940E1092F}"/>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300" b="1" kern="1200" dirty="0">
                <a:solidFill>
                  <a:schemeClr val="tx1"/>
                </a:solidFill>
                <a:latin typeface="+mj-lt"/>
                <a:ea typeface="+mj-ea"/>
                <a:cs typeface="+mj-cs"/>
              </a:rPr>
              <a:t>Mejores prácticas en la preparación del instructivo</a:t>
            </a:r>
          </a:p>
        </p:txBody>
      </p:sp>
      <p:sp>
        <p:nvSpPr>
          <p:cNvPr id="4" name="Marcador de contenido 3">
            <a:extLst>
              <a:ext uri="{FF2B5EF4-FFF2-40B4-BE49-F238E27FC236}">
                <a16:creationId xmlns:a16="http://schemas.microsoft.com/office/drawing/2014/main" id="{A908ED1A-C302-8A4E-65ED-31CC9AECD12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Formato estandarizado</a:t>
            </a:r>
          </a:p>
          <a:p>
            <a:pPr marL="0" lvl="1" indent="0">
              <a:buNone/>
            </a:pPr>
            <a:r>
              <a:rPr lang="es-MX" sz="1400"/>
              <a:t>Utilizar un formato estandarizado ayuda a que el instructivo sea claro y fácil de seguir para todos los usuarios.</a:t>
            </a:r>
          </a:p>
          <a:p>
            <a:pPr marL="0" indent="0">
              <a:spcBef>
                <a:spcPts val="2500"/>
              </a:spcBef>
              <a:buNone/>
            </a:pPr>
            <a:r>
              <a:rPr lang="es-MX" sz="1400" b="1"/>
              <a:t>Revisión anticipada</a:t>
            </a:r>
          </a:p>
          <a:p>
            <a:pPr marL="0" lvl="1" indent="0">
              <a:buNone/>
            </a:pPr>
            <a:r>
              <a:rPr lang="es-MX" sz="1400"/>
              <a:t>Revisar el instructivo con antelación permite identificar errores y mejorar la claridad del documento antes de su distribución.</a:t>
            </a:r>
          </a:p>
          <a:p>
            <a:pPr marL="0" indent="0">
              <a:spcBef>
                <a:spcPts val="2500"/>
              </a:spcBef>
              <a:buNone/>
            </a:pPr>
            <a:r>
              <a:rPr lang="es-MX" sz="1400" b="1"/>
              <a:t>Registro de cambios</a:t>
            </a:r>
          </a:p>
          <a:p>
            <a:pPr marL="0" lvl="1" indent="0">
              <a:buNone/>
            </a:pPr>
            <a:r>
              <a:rPr lang="es-MX" sz="1400"/>
              <a:t>Mantener un registro de cambios es útil para futuras referencias y para mostrar la evolución del documento a lo largo del tiempo.</a:t>
            </a:r>
            <a:endParaRPr lang="es-CL" sz="1400"/>
          </a:p>
        </p:txBody>
      </p:sp>
      <p:pic>
        <p:nvPicPr>
          <p:cNvPr id="5" name="Marcador de contenido 4" descr="Una mano sosteniendo un bolígrafo y sombreando círculos en una hoja">
            <a:extLst>
              <a:ext uri="{FF2B5EF4-FFF2-40B4-BE49-F238E27FC236}">
                <a16:creationId xmlns:a16="http://schemas.microsoft.com/office/drawing/2014/main" id="{5E79F0C5-2ABC-4DCF-8322-08FCEA27EA8A}"/>
              </a:ext>
            </a:extLst>
          </p:cNvPr>
          <p:cNvPicPr>
            <a:picLocks noGrp="1" noChangeAspect="1"/>
          </p:cNvPicPr>
          <p:nvPr>
            <p:ph sz="half" idx="1"/>
          </p:nvPr>
        </p:nvPicPr>
        <p:blipFill>
          <a:blip r:embed="rId3"/>
          <a:srcRect l="40819" r="1801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4066178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D9BCEAE-F3AA-BD60-540E-59A5F6666DE3}"/>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Herramientas y recursos útiles</a:t>
            </a:r>
          </a:p>
        </p:txBody>
      </p:sp>
      <p:sp>
        <p:nvSpPr>
          <p:cNvPr id="4" name="Marcador de contenido 3">
            <a:extLst>
              <a:ext uri="{FF2B5EF4-FFF2-40B4-BE49-F238E27FC236}">
                <a16:creationId xmlns:a16="http://schemas.microsoft.com/office/drawing/2014/main" id="{DC2C8CB2-74B6-F8EC-F717-1E4FC0BBF7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Plantillas de Instructivos</a:t>
            </a:r>
          </a:p>
          <a:p>
            <a:pPr marL="0" lvl="1" indent="0">
              <a:buNone/>
            </a:pPr>
            <a:r>
              <a:rPr lang="es-MX" sz="1400"/>
              <a:t>Las plantillas pueden simplificar la creación de documentos de embarque, asegurando que se incluya toda la información necesaria.</a:t>
            </a:r>
          </a:p>
          <a:p>
            <a:pPr marL="0" indent="0">
              <a:spcBef>
                <a:spcPts val="2500"/>
              </a:spcBef>
              <a:buNone/>
            </a:pPr>
            <a:r>
              <a:rPr lang="es-MX" sz="1400" b="1"/>
              <a:t>Software de Gestión Logística</a:t>
            </a:r>
          </a:p>
          <a:p>
            <a:pPr marL="0" lvl="1" indent="0">
              <a:buNone/>
            </a:pPr>
            <a:r>
              <a:rPr lang="es-MX" sz="1400"/>
              <a:t>El software de gestión logística ayuda a planificar, ejecutar y optimizar el flujo de bienes y servicios en el proceso de exportación.</a:t>
            </a:r>
          </a:p>
          <a:p>
            <a:pPr marL="0" indent="0">
              <a:spcBef>
                <a:spcPts val="2500"/>
              </a:spcBef>
              <a:buNone/>
            </a:pPr>
            <a:r>
              <a:rPr lang="es-MX" sz="1400" b="1"/>
              <a:t>Recursos en Línea</a:t>
            </a:r>
          </a:p>
          <a:p>
            <a:pPr marL="0" lvl="1" indent="0">
              <a:buNone/>
            </a:pPr>
            <a:r>
              <a:rPr lang="es-MX" sz="1400"/>
              <a:t>Los recursos en línea ofrecen información y herramientas adicionales que pueden mejorar la eficiencia en el proceso de exportación.</a:t>
            </a:r>
            <a:endParaRPr lang="es-CL" sz="1400"/>
          </a:p>
        </p:txBody>
      </p:sp>
      <p:pic>
        <p:nvPicPr>
          <p:cNvPr id="5" name="Marcador de contenido 4" descr="Tableta de exposición múltiple, se eliminaron todos los logotipos en los contenedores de carga.">
            <a:extLst>
              <a:ext uri="{FF2B5EF4-FFF2-40B4-BE49-F238E27FC236}">
                <a16:creationId xmlns:a16="http://schemas.microsoft.com/office/drawing/2014/main" id="{CD97063D-90C9-4042-B52B-676F9E22B923}"/>
              </a:ext>
            </a:extLst>
          </p:cNvPr>
          <p:cNvPicPr>
            <a:picLocks noGrp="1" noChangeAspect="1"/>
          </p:cNvPicPr>
          <p:nvPr>
            <p:ph sz="half" idx="1"/>
          </p:nvPr>
        </p:nvPicPr>
        <p:blipFill>
          <a:blip r:embed="rId3"/>
          <a:srcRect l="25865" r="26964"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1581783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B40F3A1C-8853-3B46-AA15-BE257BA8655A}"/>
              </a:ext>
            </a:extLst>
          </p:cNvPr>
          <p:cNvSpPr>
            <a:spLocks noGrp="1"/>
          </p:cNvSpPr>
          <p:nvPr>
            <p:ph type="title"/>
          </p:nvPr>
        </p:nvSpPr>
        <p:spPr>
          <a:xfrm>
            <a:off x="612648" y="1847088"/>
            <a:ext cx="7344336" cy="1133856"/>
          </a:xfrm>
        </p:spPr>
        <p:txBody>
          <a:bodyPr anchor="b">
            <a:normAutofit/>
          </a:bodyPr>
          <a:lstStyle/>
          <a:p>
            <a:r>
              <a:rPr lang="es-CL" sz="6000"/>
              <a:t>Conclusión</a:t>
            </a:r>
          </a:p>
        </p:txBody>
      </p:sp>
      <p:graphicFrame>
        <p:nvGraphicFramePr>
          <p:cNvPr id="9" name="Marcador de contenido 2">
            <a:extLst>
              <a:ext uri="{FF2B5EF4-FFF2-40B4-BE49-F238E27FC236}">
                <a16:creationId xmlns:a16="http://schemas.microsoft.com/office/drawing/2014/main" id="{7BC32B0C-B25C-A581-4E49-39CB65FBA521}"/>
              </a:ext>
            </a:extLst>
          </p:cNvPr>
          <p:cNvGraphicFramePr>
            <a:graphicFrameLocks noGrp="1"/>
          </p:cNvGraphicFramePr>
          <p:nvPr>
            <p:ph idx="1"/>
            <p:extLst>
              <p:ext uri="{D42A27DB-BD31-4B8C-83A1-F6EECF244321}">
                <p14:modId xmlns:p14="http://schemas.microsoft.com/office/powerpoint/2010/main" val="363947685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12646" y="3593592"/>
          <a:ext cx="10890504" cy="251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9491412"/>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584F0B8E-F440-5221-C440-A127A14B8557}"/>
              </a:ext>
            </a:extLst>
          </p:cNvPr>
          <p:cNvSpPr>
            <a:spLocks noGrp="1"/>
          </p:cNvSpPr>
          <p:nvPr>
            <p:ph type="ctrTitle"/>
          </p:nvPr>
        </p:nvSpPr>
        <p:spPr>
          <a:xfrm>
            <a:off x="277091" y="1814321"/>
            <a:ext cx="7772400" cy="4560920"/>
          </a:xfrm>
        </p:spPr>
        <p:txBody>
          <a:bodyPr anchor="b">
            <a:normAutofit/>
          </a:bodyPr>
          <a:lstStyle/>
          <a:p>
            <a:pPr algn="l"/>
            <a:r>
              <a:rPr lang="es-CL" sz="7400"/>
              <a:t>Definición y propósito del instructivo de embarque</a:t>
            </a:r>
          </a:p>
        </p:txBody>
      </p:sp>
    </p:spTree>
    <p:extLst>
      <p:ext uri="{BB962C8B-B14F-4D97-AF65-F5344CB8AC3E}">
        <p14:creationId xmlns:p14="http://schemas.microsoft.com/office/powerpoint/2010/main" val="548797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886958B-73F5-7DF8-967B-019C4A804C6C}"/>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Concepto del instructivo de embarque</a:t>
            </a:r>
          </a:p>
        </p:txBody>
      </p:sp>
      <p:sp>
        <p:nvSpPr>
          <p:cNvPr id="4" name="Marcador de contenido 3">
            <a:extLst>
              <a:ext uri="{FF2B5EF4-FFF2-40B4-BE49-F238E27FC236}">
                <a16:creationId xmlns:a16="http://schemas.microsoft.com/office/drawing/2014/main" id="{756CE3B4-2DC0-5FE8-28FB-A556348A1E0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Definición del Instructivo</a:t>
            </a:r>
          </a:p>
          <a:p>
            <a:pPr marL="0" lvl="1" indent="0">
              <a:buNone/>
            </a:pPr>
            <a:r>
              <a:rPr lang="es-MX" sz="1400"/>
              <a:t>El instructivo de embarque proporciona directrices claras para el transporte de mercancías, desde el origen hasta el destino final.</a:t>
            </a:r>
          </a:p>
          <a:p>
            <a:pPr marL="0" indent="0">
              <a:spcBef>
                <a:spcPts val="2500"/>
              </a:spcBef>
              <a:buNone/>
            </a:pPr>
            <a:r>
              <a:rPr lang="es-MX" sz="1400" b="1"/>
              <a:t>Función Logística</a:t>
            </a:r>
          </a:p>
          <a:p>
            <a:pPr marL="0" lvl="1" indent="0">
              <a:buNone/>
            </a:pPr>
            <a:r>
              <a:rPr lang="es-MX" sz="1400"/>
              <a:t>Este documento es esencial para garantizar que todos los procedimientos logísticos se sigan correctamente durante el transporte.</a:t>
            </a:r>
          </a:p>
          <a:p>
            <a:pPr marL="0" indent="0">
              <a:spcBef>
                <a:spcPts val="2500"/>
              </a:spcBef>
              <a:buNone/>
            </a:pPr>
            <a:r>
              <a:rPr lang="es-MX" sz="1400" b="1"/>
              <a:t>Guía para Involucrados</a:t>
            </a:r>
          </a:p>
          <a:p>
            <a:pPr marL="0" lvl="1" indent="0">
              <a:buNone/>
            </a:pPr>
            <a:r>
              <a:rPr lang="es-MX" sz="1400"/>
              <a:t>El instructivo actúa como una guía para todos los participantes en el proceso de envío, asegurando la coordinación adecuada.</a:t>
            </a:r>
            <a:endParaRPr lang="es-CL" sz="1400"/>
          </a:p>
        </p:txBody>
      </p:sp>
      <p:pic>
        <p:nvPicPr>
          <p:cNvPr id="5" name="Marcador de contenido 4" descr="Transporte de Mercancías, Sistema de Posicionamiento Global, Tecnología Inalámbrica, Envío, Camión">
            <a:extLst>
              <a:ext uri="{FF2B5EF4-FFF2-40B4-BE49-F238E27FC236}">
                <a16:creationId xmlns:a16="http://schemas.microsoft.com/office/drawing/2014/main" id="{CA11E533-42F3-4DAE-A000-D08109CAE8E1}"/>
              </a:ext>
            </a:extLst>
          </p:cNvPr>
          <p:cNvPicPr>
            <a:picLocks noGrp="1" noChangeAspect="1"/>
          </p:cNvPicPr>
          <p:nvPr>
            <p:ph sz="half" idx="1"/>
          </p:nvPr>
        </p:nvPicPr>
        <p:blipFill>
          <a:blip r:embed="rId3"/>
          <a:srcRect l="26078" r="34172"/>
          <a:stretch>
            <a:fillRect/>
          </a:stretch>
        </p:blipFill>
        <p:spPr>
          <a:xfrm>
            <a:off x="7345680" y="10"/>
            <a:ext cx="4846320" cy="6857990"/>
          </a:xfrm>
          <a:prstGeom prst="rect">
            <a:avLst/>
          </a:prstGeom>
        </p:spPr>
      </p:pic>
    </p:spTree>
    <p:extLst>
      <p:ext uri="{BB962C8B-B14F-4D97-AF65-F5344CB8AC3E}">
        <p14:creationId xmlns:p14="http://schemas.microsoft.com/office/powerpoint/2010/main" val="2124896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89419DF2-A5A9-B05D-1249-1C066C3BFAA4}"/>
              </a:ext>
            </a:extLst>
          </p:cNvPr>
          <p:cNvSpPr>
            <a:spLocks noGrp="1"/>
          </p:cNvSpPr>
          <p:nvPr>
            <p:ph type="title"/>
          </p:nvPr>
        </p:nvSpPr>
        <p:spPr>
          <a:xfrm>
            <a:off x="614679" y="548639"/>
            <a:ext cx="3977640" cy="5719640"/>
          </a:xfrm>
        </p:spPr>
        <p:txBody>
          <a:bodyPr anchor="t">
            <a:normAutofit/>
          </a:bodyPr>
          <a:lstStyle/>
          <a:p>
            <a:r>
              <a:rPr lang="es-CL"/>
              <a:t>Importancia y objetivos del documento</a:t>
            </a:r>
          </a:p>
        </p:txBody>
      </p:sp>
      <p:graphicFrame>
        <p:nvGraphicFramePr>
          <p:cNvPr id="4" name="Marcador de contenido 4">
            <a:extLst>
              <a:ext uri="{FF2B5EF4-FFF2-40B4-BE49-F238E27FC236}">
                <a16:creationId xmlns:a16="http://schemas.microsoft.com/office/drawing/2014/main" id="{3B7EFB99-1F6D-48A7-B3E2-134DCD84825F}"/>
              </a:ext>
            </a:extLst>
          </p:cNvPr>
          <p:cNvGraphicFramePr>
            <a:graphicFrameLocks noGrp="1"/>
          </p:cNvGraphicFramePr>
          <p:nvPr>
            <p:ph idx="1"/>
            <p:extLst>
              <p:ext uri="{D42A27DB-BD31-4B8C-83A1-F6EECF244321}">
                <p14:modId xmlns:p14="http://schemas.microsoft.com/office/powerpoint/2010/main" val="50342615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861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64616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8B15B096-484E-5DDF-77C4-ED4857ADC4F9}"/>
              </a:ext>
            </a:extLst>
          </p:cNvPr>
          <p:cNvSpPr>
            <a:spLocks noGrp="1"/>
          </p:cNvSpPr>
          <p:nvPr>
            <p:ph type="title"/>
          </p:nvPr>
        </p:nvSpPr>
        <p:spPr>
          <a:xfrm>
            <a:off x="612648" y="548640"/>
            <a:ext cx="4803224" cy="1298446"/>
          </a:xfrm>
        </p:spPr>
        <p:txBody>
          <a:bodyPr vert="horz" lIns="91440" tIns="45720" rIns="91440" bIns="45720" rtlCol="0" anchor="t">
            <a:normAutofit/>
          </a:bodyPr>
          <a:lstStyle/>
          <a:p>
            <a:r>
              <a:rPr lang="en-US" b="1" kern="1200" dirty="0">
                <a:solidFill>
                  <a:schemeClr val="tx1"/>
                </a:solidFill>
                <a:latin typeface="+mj-lt"/>
                <a:ea typeface="+mj-ea"/>
                <a:cs typeface="+mj-cs"/>
              </a:rPr>
              <a:t>Elementos clave que debe incluir</a:t>
            </a:r>
          </a:p>
        </p:txBody>
      </p:sp>
      <p:pic>
        <p:nvPicPr>
          <p:cNvPr id="5" name="Marcador de contenido 4" descr="Fila de marcas de verificación rojas en un portapapeles.">
            <a:extLst>
              <a:ext uri="{FF2B5EF4-FFF2-40B4-BE49-F238E27FC236}">
                <a16:creationId xmlns:a16="http://schemas.microsoft.com/office/drawing/2014/main" id="{FE3094CB-A16A-4FDC-8C86-07BF1F7A8F22}"/>
              </a:ext>
            </a:extLst>
          </p:cNvPr>
          <p:cNvPicPr>
            <a:picLocks noGrp="1" noChangeAspect="1"/>
          </p:cNvPicPr>
          <p:nvPr>
            <p:ph sz="half" idx="1"/>
          </p:nvPr>
        </p:nvPicPr>
        <p:blipFill>
          <a:blip r:embed="rId3"/>
          <a:srcRect r="13349" b="2"/>
          <a:stretch>
            <a:fillRect/>
          </a:stretch>
        </p:blipFill>
        <p:spPr>
          <a:xfrm>
            <a:off x="731521" y="2011679"/>
            <a:ext cx="4684352" cy="4297680"/>
          </a:xfrm>
          <a:prstGeom prst="rect">
            <a:avLst/>
          </a:prstGeom>
        </p:spPr>
      </p:pic>
      <p:sp>
        <p:nvSpPr>
          <p:cNvPr id="4" name="Marcador de contenido 3">
            <a:extLst>
              <a:ext uri="{FF2B5EF4-FFF2-40B4-BE49-F238E27FC236}">
                <a16:creationId xmlns:a16="http://schemas.microsoft.com/office/drawing/2014/main" id="{9BC9B91F-A9A1-252C-01A0-38A59736707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28520" y="548637"/>
            <a:ext cx="5546770" cy="5760723"/>
          </a:xfrm>
        </p:spPr>
        <p:txBody>
          <a:bodyPr>
            <a:normAutofit/>
          </a:bodyPr>
          <a:lstStyle/>
          <a:p>
            <a:pPr marL="0" indent="0">
              <a:spcBef>
                <a:spcPts val="2500"/>
              </a:spcBef>
              <a:buNone/>
            </a:pPr>
            <a:r>
              <a:rPr lang="es-MX" sz="1400" b="1"/>
              <a:t>Tipo de Mercancía</a:t>
            </a:r>
          </a:p>
          <a:p>
            <a:pPr marL="0" lvl="1" indent="0">
              <a:buNone/>
            </a:pPr>
            <a:r>
              <a:rPr lang="es-MX" sz="1400"/>
              <a:t>Es fundamental especificar el tipo de mercancía para asegurar un manejo adecuado y condiciones de transporte apropiadas.</a:t>
            </a:r>
          </a:p>
          <a:p>
            <a:pPr marL="0" indent="0">
              <a:spcBef>
                <a:spcPts val="2500"/>
              </a:spcBef>
              <a:buNone/>
            </a:pPr>
            <a:r>
              <a:rPr lang="es-MX" sz="1400" b="1"/>
              <a:t>Condiciones de Transporte</a:t>
            </a:r>
          </a:p>
          <a:p>
            <a:pPr marL="0" lvl="1" indent="0">
              <a:buNone/>
            </a:pPr>
            <a:r>
              <a:rPr lang="es-MX" sz="1400"/>
              <a:t>Las condiciones de transporte deben detallar aspectos como temperatura, humedad y manejo para mantener la calidad del producto.</a:t>
            </a:r>
          </a:p>
          <a:p>
            <a:pPr marL="0" indent="0">
              <a:spcBef>
                <a:spcPts val="2500"/>
              </a:spcBef>
              <a:buNone/>
            </a:pPr>
            <a:r>
              <a:rPr lang="es-MX" sz="1400" b="1"/>
              <a:t>Tiempo Estimado de Entrega</a:t>
            </a:r>
          </a:p>
          <a:p>
            <a:pPr marL="0" lvl="1" indent="0">
              <a:buNone/>
            </a:pPr>
            <a:r>
              <a:rPr lang="es-MX" sz="1400"/>
              <a:t>Incluir un tiempo estimado de entrega ayuda a gestionar las expectativas del cliente y la logística del envío.</a:t>
            </a:r>
          </a:p>
          <a:p>
            <a:pPr marL="0" indent="0">
              <a:spcBef>
                <a:spcPts val="2500"/>
              </a:spcBef>
              <a:buNone/>
            </a:pPr>
            <a:r>
              <a:rPr lang="es-MX" sz="1400" b="1"/>
              <a:t>Instrucciones Especiales</a:t>
            </a:r>
          </a:p>
          <a:p>
            <a:pPr marL="0" lvl="1" indent="0">
              <a:buNone/>
            </a:pPr>
            <a:r>
              <a:rPr lang="es-MX" sz="1400"/>
              <a:t>Cualquier instrucción especial debe destacarse para asegurar que se sigan durante el tránsito y evitar daños.</a:t>
            </a:r>
            <a:endParaRPr lang="es-CL" sz="1400"/>
          </a:p>
        </p:txBody>
      </p:sp>
    </p:spTree>
    <p:extLst>
      <p:ext uri="{BB962C8B-B14F-4D97-AF65-F5344CB8AC3E}">
        <p14:creationId xmlns:p14="http://schemas.microsoft.com/office/powerpoint/2010/main" val="3324521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3E8498D-DA8F-EF6C-5420-F153D4979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ítulo 1">
            <a:extLst>
              <a:ext uri="{FF2B5EF4-FFF2-40B4-BE49-F238E27FC236}">
                <a16:creationId xmlns:a16="http://schemas.microsoft.com/office/drawing/2014/main" id="{39969E58-49EF-D864-0F6F-A57C475B1C8F}"/>
              </a:ext>
            </a:extLst>
          </p:cNvPr>
          <p:cNvSpPr>
            <a:spLocks noGrp="1"/>
          </p:cNvSpPr>
          <p:nvPr>
            <p:ph type="ctrTitle"/>
          </p:nvPr>
        </p:nvSpPr>
        <p:spPr>
          <a:xfrm>
            <a:off x="277091" y="1814321"/>
            <a:ext cx="7772400" cy="4560920"/>
          </a:xfrm>
        </p:spPr>
        <p:txBody>
          <a:bodyPr anchor="b">
            <a:normAutofit/>
          </a:bodyPr>
          <a:lstStyle/>
          <a:p>
            <a:pPr algn="l"/>
            <a:r>
              <a:rPr lang="es-CL" sz="7400"/>
              <a:t>Componentes del instructivo de embarque</a:t>
            </a:r>
          </a:p>
        </p:txBody>
      </p:sp>
    </p:spTree>
    <p:extLst>
      <p:ext uri="{BB962C8B-B14F-4D97-AF65-F5344CB8AC3E}">
        <p14:creationId xmlns:p14="http://schemas.microsoft.com/office/powerpoint/2010/main" val="19111993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17842DE-2EF8-9F4C-DA3C-A21E5D4D6FB8}"/>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Datos del exportador e importador</a:t>
            </a:r>
          </a:p>
        </p:txBody>
      </p:sp>
      <p:sp>
        <p:nvSpPr>
          <p:cNvPr id="4" name="Marcador de contenido 3">
            <a:extLst>
              <a:ext uri="{FF2B5EF4-FFF2-40B4-BE49-F238E27FC236}">
                <a16:creationId xmlns:a16="http://schemas.microsoft.com/office/drawing/2014/main" id="{19A48224-53D2-090F-493A-72BE522989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Importancia de la información</a:t>
            </a:r>
          </a:p>
          <a:p>
            <a:pPr marL="0" lvl="1" indent="0">
              <a:buNone/>
            </a:pPr>
            <a:r>
              <a:rPr lang="es-MX" sz="1400"/>
              <a:t>Proporcionar datos completos del exportador e importador es esencial para facilitar la comunicación entre las partes involucradas en el proceso.</a:t>
            </a:r>
          </a:p>
          <a:p>
            <a:pPr marL="0" indent="0">
              <a:spcBef>
                <a:spcPts val="2500"/>
              </a:spcBef>
              <a:buNone/>
            </a:pPr>
            <a:r>
              <a:rPr lang="es-MX" sz="1400" b="1"/>
              <a:t>Documentación completa</a:t>
            </a:r>
          </a:p>
          <a:p>
            <a:pPr marL="0" lvl="1" indent="0">
              <a:buNone/>
            </a:pPr>
            <a:r>
              <a:rPr lang="es-MX" sz="1400"/>
              <a:t>Una documentación adecuada evita confusiones y demoras, asegurando un proceso de embarque fluido y eficiente.</a:t>
            </a:r>
          </a:p>
          <a:p>
            <a:pPr marL="0" indent="0">
              <a:spcBef>
                <a:spcPts val="2500"/>
              </a:spcBef>
              <a:buNone/>
            </a:pPr>
            <a:r>
              <a:rPr lang="es-MX" sz="1400" b="1"/>
              <a:t>Facilitar el proceso</a:t>
            </a:r>
          </a:p>
          <a:p>
            <a:pPr marL="0" lvl="1" indent="0">
              <a:buNone/>
            </a:pPr>
            <a:r>
              <a:rPr lang="es-MX" sz="1400"/>
              <a:t>Contar con la información correcta permite que el proceso de exportación e importación sea más eficiente y sin problemas.</a:t>
            </a:r>
            <a:endParaRPr lang="es-CL" sz="1400"/>
          </a:p>
        </p:txBody>
      </p:sp>
      <p:pic>
        <p:nvPicPr>
          <p:cNvPr id="5" name="Marcador de contenido 4" descr="Vuelco de un buque portacontenedores.">
            <a:extLst>
              <a:ext uri="{FF2B5EF4-FFF2-40B4-BE49-F238E27FC236}">
                <a16:creationId xmlns:a16="http://schemas.microsoft.com/office/drawing/2014/main" id="{A1A9467E-8BF4-4508-9765-982BDF3279AA}"/>
              </a:ext>
            </a:extLst>
          </p:cNvPr>
          <p:cNvPicPr>
            <a:picLocks noGrp="1" noChangeAspect="1"/>
          </p:cNvPicPr>
          <p:nvPr>
            <p:ph sz="half" idx="1"/>
          </p:nvPr>
        </p:nvPicPr>
        <p:blipFill>
          <a:blip r:embed="rId3"/>
          <a:srcRect l="23292" r="29538"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871152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820FD43-B81C-3166-DAEB-3135221C8800}"/>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Descripción de la mercancía</a:t>
            </a:r>
          </a:p>
        </p:txBody>
      </p:sp>
      <p:sp>
        <p:nvSpPr>
          <p:cNvPr id="4" name="Marcador de contenido 3">
            <a:extLst>
              <a:ext uri="{FF2B5EF4-FFF2-40B4-BE49-F238E27FC236}">
                <a16:creationId xmlns:a16="http://schemas.microsoft.com/office/drawing/2014/main" id="{1A2C7C50-E494-F777-B383-A4EB60A6C9C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None/>
            </a:pPr>
            <a:r>
              <a:rPr lang="es-MX" sz="1400" b="1"/>
              <a:t>Importancia de la Descripción</a:t>
            </a:r>
          </a:p>
          <a:p>
            <a:pPr marL="0" lvl="1" indent="0">
              <a:buNone/>
            </a:pPr>
            <a:r>
              <a:rPr lang="es-MX" sz="1400"/>
              <a:t>Una descripción detallada de la mercancía es esencial para garantizar un manejo adecuado y el cumplimiento de normativas. Esto reduce riesgos y mejora la eficiencia en el proceso logístico.</a:t>
            </a:r>
          </a:p>
          <a:p>
            <a:pPr marL="0" indent="0">
              <a:spcBef>
                <a:spcPts val="2500"/>
              </a:spcBef>
              <a:buNone/>
            </a:pPr>
            <a:r>
              <a:rPr lang="es-MX" sz="1400" b="1"/>
              <a:t>Aspectos Clave</a:t>
            </a:r>
          </a:p>
          <a:p>
            <a:pPr marL="0" lvl="1" indent="0">
              <a:buNone/>
            </a:pPr>
            <a:r>
              <a:rPr lang="es-MX" sz="1400"/>
              <a:t>Los aspectos clave en la descripción incluyen peso, volumen, dimensiones y características específicas del producto. Estos detalles son vitales para el transporte y la seguridad.</a:t>
            </a:r>
          </a:p>
          <a:p>
            <a:pPr marL="0" indent="0">
              <a:spcBef>
                <a:spcPts val="2500"/>
              </a:spcBef>
              <a:buNone/>
            </a:pPr>
            <a:r>
              <a:rPr lang="es-MX" sz="1400" b="1"/>
              <a:t>Cumplimiento Normativo</a:t>
            </a:r>
          </a:p>
          <a:p>
            <a:pPr marL="0" lvl="1" indent="0">
              <a:buNone/>
            </a:pPr>
            <a:r>
              <a:rPr lang="es-MX" sz="1400"/>
              <a:t>La descripción adecuada de la mercancía facilita el cumplimiento con normativas de seguridad y aduanas, evitando posibles sanciones o retrasos en el envío.</a:t>
            </a:r>
            <a:endParaRPr lang="es-CL" sz="1400"/>
          </a:p>
        </p:txBody>
      </p:sp>
      <p:pic>
        <p:nvPicPr>
          <p:cNvPr id="5" name="Marcador de contenido 4" descr="Teléfono de lata">
            <a:extLst>
              <a:ext uri="{FF2B5EF4-FFF2-40B4-BE49-F238E27FC236}">
                <a16:creationId xmlns:a16="http://schemas.microsoft.com/office/drawing/2014/main" id="{8EF7FA46-32E3-415A-A20A-8101BBD95584}"/>
              </a:ext>
            </a:extLst>
          </p:cNvPr>
          <p:cNvPicPr>
            <a:picLocks noGrp="1" noChangeAspect="1"/>
          </p:cNvPicPr>
          <p:nvPr>
            <p:ph sz="half" idx="1"/>
          </p:nvPr>
        </p:nvPicPr>
        <p:blipFill>
          <a:blip r:embed="rId3"/>
          <a:srcRect l="27143" r="25333" b="-2"/>
          <a:stretch>
            <a:fillRect/>
          </a:stretch>
        </p:blipFill>
        <p:spPr>
          <a:xfrm>
            <a:off x="7345680" y="10"/>
            <a:ext cx="4846320" cy="6857990"/>
          </a:xfrm>
          <a:prstGeom prst="rect">
            <a:avLst/>
          </a:prstGeom>
        </p:spPr>
      </p:pic>
    </p:spTree>
    <p:extLst>
      <p:ext uri="{BB962C8B-B14F-4D97-AF65-F5344CB8AC3E}">
        <p14:creationId xmlns:p14="http://schemas.microsoft.com/office/powerpoint/2010/main" val="24973173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2551</Words>
  <Application>Microsoft Office PowerPoint</Application>
  <PresentationFormat>Panorámica</PresentationFormat>
  <Paragraphs>171</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Aptos</vt:lpstr>
      <vt:lpstr>Arial</vt:lpstr>
      <vt:lpstr>Neue Haas Grotesk Text Pro</vt:lpstr>
      <vt:lpstr>VanillaVTI</vt:lpstr>
      <vt:lpstr>El instructivo de embarque en una exportación: Guía esencial para el transporte internacional</vt:lpstr>
      <vt:lpstr>Puntos Clave de la Presentación</vt:lpstr>
      <vt:lpstr>Definición y propósito del instructivo de embarque</vt:lpstr>
      <vt:lpstr>Concepto del instructivo de embarque</vt:lpstr>
      <vt:lpstr>Importancia y objetivos del documento</vt:lpstr>
      <vt:lpstr>Elementos clave que debe incluir</vt:lpstr>
      <vt:lpstr>Componentes del instructivo de embarque</vt:lpstr>
      <vt:lpstr>Datos del exportador e importador</vt:lpstr>
      <vt:lpstr>Descripción de la mercancía</vt:lpstr>
      <vt:lpstr>Detalles del transporte y logística</vt:lpstr>
      <vt:lpstr>Procedimiento para elaborar el instructivo de embarque</vt:lpstr>
      <vt:lpstr>Recopilación de información necesaria</vt:lpstr>
      <vt:lpstr>Redacción y formato del documento</vt:lpstr>
      <vt:lpstr>Validación y aprobación del instructivo</vt:lpstr>
      <vt:lpstr>Normativas y regulaciones internacionales</vt:lpstr>
      <vt:lpstr>Regulaciones aduaneras</vt:lpstr>
      <vt:lpstr>Normas de transporte internacional</vt:lpstr>
      <vt:lpstr>Cumplimiento de los acuerdos comerciales</vt:lpstr>
      <vt:lpstr>Consejos para una exportación exitosa</vt:lpstr>
      <vt:lpstr>Errores comunes a evitar</vt:lpstr>
      <vt:lpstr>Mejores prácticas en la preparación del instructivo</vt:lpstr>
      <vt:lpstr>Herramientas y recursos útiles</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2025-07-03T14:20:08Z</dcterms:created>
  <dcterms:modified xsi:type="dcterms:W3CDTF">2025-07-03T14:24:45Z</dcterms:modified>
</cp:coreProperties>
</file>