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2561" r:id="rId2"/>
    <p:sldId id="2562" r:id="rId3"/>
    <p:sldId id="2563" r:id="rId4"/>
    <p:sldId id="2564" r:id="rId5"/>
    <p:sldId id="2565" r:id="rId6"/>
    <p:sldId id="2566" r:id="rId7"/>
    <p:sldId id="2567" r:id="rId8"/>
    <p:sldId id="2568" r:id="rId9"/>
    <p:sldId id="2569" r:id="rId10"/>
    <p:sldId id="2570" r:id="rId11"/>
    <p:sldId id="2571" r:id="rId12"/>
    <p:sldId id="2572" r:id="rId13"/>
    <p:sldId id="2573" r:id="rId14"/>
    <p:sldId id="2574" r:id="rId15"/>
    <p:sldId id="2575" r:id="rId16"/>
    <p:sldId id="2576" r:id="rId17"/>
    <p:sldId id="2577" r:id="rId18"/>
    <p:sldId id="2578" r:id="rId19"/>
    <p:sldId id="2579" r:id="rId20"/>
    <p:sldId id="2580" r:id="rId21"/>
    <p:sldId id="2581" r:id="rId22"/>
    <p:sldId id="2582" r:id="rId23"/>
    <p:sldId id="2583" r:id="rId24"/>
  </p:sldIdLst>
  <p:sldSz cx="12192000" cy="6858000"/>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mprendiendo el Certificado de Origen: Su importancia en el comercio internacional" id="{AEA3151A-672E-4DA7-B0A7-66BA14DDD013}">
          <p14:sldIdLst>
            <p14:sldId id="2561"/>
            <p14:sldId id="2562"/>
          </p14:sldIdLst>
        </p14:section>
        <p14:section name="Definición y propósito del certificado de origen" id="{CE3A40A7-E097-4A5A-8CAD-6A415C18E4B9}">
          <p14:sldIdLst>
            <p14:sldId id="2563"/>
            <p14:sldId id="2564"/>
            <p14:sldId id="2565"/>
            <p14:sldId id="2566"/>
          </p14:sldIdLst>
        </p14:section>
        <p14:section name="Proceso de obtención y emisión" id="{2146C3D8-227A-4512-9F2F-0E66E3F4447A}">
          <p14:sldIdLst>
            <p14:sldId id="2567"/>
            <p14:sldId id="2568"/>
            <p14:sldId id="2569"/>
            <p14:sldId id="2570"/>
          </p14:sldIdLst>
        </p14:section>
        <p14:section name="Beneficios y ventajas del certificado de origen" id="{B7EB7B50-2738-4C69-A9E3-49C5D0DB9440}">
          <p14:sldIdLst>
            <p14:sldId id="2571"/>
            <p14:sldId id="2572"/>
            <p14:sldId id="2573"/>
            <p14:sldId id="2574"/>
          </p14:sldIdLst>
        </p14:section>
        <p14:section name="Implicaciones legales y reglamentarias" id="{D2380056-5628-4DEA-A8C0-FB02C0734F3D}">
          <p14:sldIdLst>
            <p14:sldId id="2575"/>
            <p14:sldId id="2576"/>
            <p14:sldId id="2577"/>
            <p14:sldId id="2578"/>
          </p14:sldIdLst>
        </p14:section>
        <p14:section name="Casos de uso y ejemplos prácticos" id="{FCFF2BC5-83E7-4398-B229-3BD723C3265B}">
          <p14:sldIdLst>
            <p14:sldId id="2579"/>
            <p14:sldId id="2580"/>
            <p14:sldId id="2581"/>
            <p14:sldId id="2582"/>
          </p14:sldIdLst>
        </p14:section>
        <p14:section name="Conclusión" id="{F5BF73DE-6D39-46FF-9300-93C304A7F839}">
          <p14:sldIdLst>
            <p14:sldId id="2583"/>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4995" autoAdjust="0"/>
    <p:restoredTop sz="94660"/>
  </p:normalViewPr>
  <p:slideViewPr>
    <p:cSldViewPr snapToGrid="0">
      <p:cViewPr varScale="1">
        <p:scale>
          <a:sx n="51" d="100"/>
          <a:sy n="51" d="100"/>
        </p:scale>
        <p:origin x="1256" y="264"/>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image" Target="../media/image12.jpeg"/></Relationships>
</file>

<file path=ppt/diagrams/_rels/data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image" Target="../media/image17.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image" Target="../media/image12.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image" Target="../media/image17.jpe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72C8BCE-01BB-49F3-807B-2737B415E97A}" type="doc">
      <dgm:prSet loTypeId="urn:microsoft.com/office/officeart/2024/3/layout/verticalVisualTextBlock1" loCatId="Picture" qsTypeId="urn:microsoft.com/office/officeart/2005/8/quickstyle/simple4" qsCatId="simple" csTypeId="urn:microsoft.com/office/officeart/2005/8/colors/accent0_3" csCatId="mainScheme" phldr="1"/>
      <dgm:spPr/>
      <dgm:t>
        <a:bodyPr/>
        <a:lstStyle/>
        <a:p>
          <a:endParaRPr lang="es-CL"/>
        </a:p>
      </dgm:t>
    </dgm:pt>
    <dgm:pt modelId="{205EB255-C4A2-4327-87D7-DACAADB989A0}">
      <dgm:prSet/>
      <dgm:spPr/>
      <dgm:t>
        <a:bodyPr/>
        <a:lstStyle/>
        <a:p>
          <a:pPr>
            <a:lnSpc>
              <a:spcPct val="100000"/>
            </a:lnSpc>
            <a:defRPr b="1"/>
          </a:pPr>
          <a:r>
            <a:rPr lang="es-CL"/>
            <a:t>Estándares de Certificado de Origen</a:t>
          </a:r>
        </a:p>
      </dgm:t>
    </dgm:pt>
    <dgm:pt modelId="{045974F5-27CD-423A-AE53-5085007C53D7}" type="parTrans" cxnId="{DB2A59CD-49B7-43B1-9B49-A56BCB6FFD6B}">
      <dgm:prSet/>
      <dgm:spPr/>
      <dgm:t>
        <a:bodyPr/>
        <a:lstStyle/>
        <a:p>
          <a:endParaRPr lang="es-CL"/>
        </a:p>
      </dgm:t>
    </dgm:pt>
    <dgm:pt modelId="{3728FA82-6E67-4687-96D5-7247587B27A8}" type="sibTrans" cxnId="{DB2A59CD-49B7-43B1-9B49-A56BCB6FFD6B}">
      <dgm:prSet/>
      <dgm:spPr/>
      <dgm:t>
        <a:bodyPr/>
        <a:lstStyle/>
        <a:p>
          <a:pPr>
            <a:lnSpc>
              <a:spcPct val="100000"/>
            </a:lnSpc>
            <a:defRPr b="1"/>
          </a:pPr>
          <a:endParaRPr lang="es-CL"/>
        </a:p>
      </dgm:t>
    </dgm:pt>
    <dgm:pt modelId="{CC4439CE-EADB-4B00-9188-98C0B6525A0B}">
      <dgm:prSet/>
      <dgm:spPr/>
      <dgm:t>
        <a:bodyPr/>
        <a:lstStyle/>
        <a:p>
          <a:pPr>
            <a:lnSpc>
              <a:spcPct val="100000"/>
            </a:lnSpc>
          </a:pPr>
          <a:r>
            <a:rPr lang="es-CL"/>
            <a:t>Las regulaciones internacionales dictan los estándares necesarios para la emisión de certificados de origen, asegurando la autenticidad de los productos.</a:t>
          </a:r>
        </a:p>
      </dgm:t>
    </dgm:pt>
    <dgm:pt modelId="{A63550C5-4199-4C36-850B-9DB126203C0B}" type="parTrans" cxnId="{E5265BC2-AD6C-4572-8C23-9CB2ED4A050F}">
      <dgm:prSet/>
      <dgm:spPr/>
      <dgm:t>
        <a:bodyPr/>
        <a:lstStyle/>
        <a:p>
          <a:endParaRPr lang="es-CL"/>
        </a:p>
      </dgm:t>
    </dgm:pt>
    <dgm:pt modelId="{201DC6B8-EB6A-45F1-B3EE-23DDC98201A9}" type="sibTrans" cxnId="{E5265BC2-AD6C-4572-8C23-9CB2ED4A050F}">
      <dgm:prSet/>
      <dgm:spPr/>
      <dgm:t>
        <a:bodyPr/>
        <a:lstStyle/>
        <a:p>
          <a:endParaRPr lang="es-CL"/>
        </a:p>
      </dgm:t>
    </dgm:pt>
    <dgm:pt modelId="{6942F81C-A49B-40D8-ABE4-B3A30EF7B5AC}">
      <dgm:prSet/>
      <dgm:spPr/>
      <dgm:t>
        <a:bodyPr/>
        <a:lstStyle/>
        <a:p>
          <a:pPr>
            <a:lnSpc>
              <a:spcPct val="100000"/>
            </a:lnSpc>
            <a:defRPr b="1"/>
          </a:pPr>
          <a:r>
            <a:rPr lang="es-CL"/>
            <a:t>Integridad del Comercio Internacional</a:t>
          </a:r>
        </a:p>
      </dgm:t>
    </dgm:pt>
    <dgm:pt modelId="{5E6B1ED8-0134-48DB-A52A-2EFFCA7A28D2}" type="parTrans" cxnId="{6BD5476F-C5D5-4BD8-9892-CC44E13C8876}">
      <dgm:prSet/>
      <dgm:spPr/>
      <dgm:t>
        <a:bodyPr/>
        <a:lstStyle/>
        <a:p>
          <a:endParaRPr lang="es-CL"/>
        </a:p>
      </dgm:t>
    </dgm:pt>
    <dgm:pt modelId="{AB211290-6486-4D32-971D-3A944DD2ABE6}" type="sibTrans" cxnId="{6BD5476F-C5D5-4BD8-9892-CC44E13C8876}">
      <dgm:prSet/>
      <dgm:spPr/>
      <dgm:t>
        <a:bodyPr/>
        <a:lstStyle/>
        <a:p>
          <a:pPr>
            <a:lnSpc>
              <a:spcPct val="100000"/>
            </a:lnSpc>
            <a:defRPr b="1"/>
          </a:pPr>
          <a:endParaRPr lang="es-CL"/>
        </a:p>
      </dgm:t>
    </dgm:pt>
    <dgm:pt modelId="{411E1406-C0C1-46B9-9838-9872B55F495F}">
      <dgm:prSet/>
      <dgm:spPr/>
      <dgm:t>
        <a:bodyPr/>
        <a:lstStyle/>
        <a:p>
          <a:pPr>
            <a:lnSpc>
              <a:spcPct val="100000"/>
            </a:lnSpc>
          </a:pPr>
          <a:r>
            <a:rPr lang="es-CL"/>
            <a:t>El cumplimiento de estas regulaciones es crucial para mantener la integridad del comercio internacional y fomentar la confianza entre países.</a:t>
          </a:r>
        </a:p>
      </dgm:t>
    </dgm:pt>
    <dgm:pt modelId="{80A42F43-8A7D-41B9-9AB1-605F23C77270}" type="parTrans" cxnId="{25C5E632-2511-49F7-B717-0A574C3A843F}">
      <dgm:prSet/>
      <dgm:spPr/>
      <dgm:t>
        <a:bodyPr/>
        <a:lstStyle/>
        <a:p>
          <a:endParaRPr lang="es-CL"/>
        </a:p>
      </dgm:t>
    </dgm:pt>
    <dgm:pt modelId="{8FC3F530-FCC1-47E3-935D-B7344F1E9CF7}" type="sibTrans" cxnId="{25C5E632-2511-49F7-B717-0A574C3A843F}">
      <dgm:prSet/>
      <dgm:spPr/>
      <dgm:t>
        <a:bodyPr/>
        <a:lstStyle/>
        <a:p>
          <a:endParaRPr lang="es-CL"/>
        </a:p>
      </dgm:t>
    </dgm:pt>
    <dgm:pt modelId="{F812C093-6217-4A80-970C-F3AE39583E0D}">
      <dgm:prSet/>
      <dgm:spPr/>
      <dgm:t>
        <a:bodyPr/>
        <a:lstStyle/>
        <a:p>
          <a:pPr>
            <a:lnSpc>
              <a:spcPct val="100000"/>
            </a:lnSpc>
            <a:defRPr b="1"/>
          </a:pPr>
          <a:r>
            <a:rPr lang="es-CL"/>
            <a:t>Protección de Intereses Nacionales</a:t>
          </a:r>
        </a:p>
      </dgm:t>
    </dgm:pt>
    <dgm:pt modelId="{F5DBCFA0-A0A9-40E9-A737-E4731C795E38}" type="parTrans" cxnId="{16889E2A-139E-4204-B886-744FD529821D}">
      <dgm:prSet/>
      <dgm:spPr/>
      <dgm:t>
        <a:bodyPr/>
        <a:lstStyle/>
        <a:p>
          <a:endParaRPr lang="es-CL"/>
        </a:p>
      </dgm:t>
    </dgm:pt>
    <dgm:pt modelId="{58DCCC4A-6868-47F2-9CB4-7B86BDE839EE}" type="sibTrans" cxnId="{16889E2A-139E-4204-B886-744FD529821D}">
      <dgm:prSet/>
      <dgm:spPr/>
      <dgm:t>
        <a:bodyPr/>
        <a:lstStyle/>
        <a:p>
          <a:endParaRPr lang="es-CL"/>
        </a:p>
      </dgm:t>
    </dgm:pt>
    <dgm:pt modelId="{A9E439DA-F142-49B4-8645-BA23245AD167}">
      <dgm:prSet/>
      <dgm:spPr/>
      <dgm:t>
        <a:bodyPr/>
        <a:lstStyle/>
        <a:p>
          <a:pPr>
            <a:lnSpc>
              <a:spcPct val="100000"/>
            </a:lnSpc>
          </a:pPr>
          <a:r>
            <a:rPr lang="es-CL"/>
            <a:t>Estas normas son esenciales para proteger los intereses de todos los países involucrados en el comercio internacional.</a:t>
          </a:r>
        </a:p>
      </dgm:t>
    </dgm:pt>
    <dgm:pt modelId="{E25521CF-E6A7-4A51-8E61-CDD5CD2FD338}" type="parTrans" cxnId="{A902AEC9-B311-45E0-B0A7-4A2D56A5F7C9}">
      <dgm:prSet/>
      <dgm:spPr/>
      <dgm:t>
        <a:bodyPr/>
        <a:lstStyle/>
        <a:p>
          <a:endParaRPr lang="es-CL"/>
        </a:p>
      </dgm:t>
    </dgm:pt>
    <dgm:pt modelId="{E036E7F6-75EA-4D94-9DE7-CAD1DA69E515}" type="sibTrans" cxnId="{A902AEC9-B311-45E0-B0A7-4A2D56A5F7C9}">
      <dgm:prSet/>
      <dgm:spPr/>
      <dgm:t>
        <a:bodyPr/>
        <a:lstStyle/>
        <a:p>
          <a:endParaRPr lang="es-CL"/>
        </a:p>
      </dgm:t>
    </dgm:pt>
    <dgm:pt modelId="{F3FD6B51-D4CE-4439-ABD1-61C815611068}" type="pres">
      <dgm:prSet presAssocID="{472C8BCE-01BB-49F3-807B-2737B415E97A}" presName="Root" presStyleCnt="0">
        <dgm:presLayoutVars>
          <dgm:dir/>
          <dgm:resizeHandles val="exact"/>
        </dgm:presLayoutVars>
      </dgm:prSet>
      <dgm:spPr/>
    </dgm:pt>
    <dgm:pt modelId="{38277AE3-20AA-45A6-BAF0-94FC6B905814}" type="pres">
      <dgm:prSet presAssocID="{205EB255-C4A2-4327-87D7-DACAADB989A0}" presName="Composite" presStyleCnt="0"/>
      <dgm:spPr/>
    </dgm:pt>
    <dgm:pt modelId="{5FB975B2-57EB-4B35-B9FC-16C4FC54CF25}" type="pres">
      <dgm:prSet presAssocID="{205EB255-C4A2-4327-87D7-DACAADB989A0}" presName="Picture" presStyleLbl="nod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r="33249" b="-2"/>
          <a:stretch/>
        </a:blipFill>
      </dgm:spPr>
      <dgm:extLst>
        <a:ext uri="{E40237B7-FDA0-4F09-8148-C483321AD2D9}">
          <dgm14:cNvPr xmlns:dgm14="http://schemas.microsoft.com/office/drawing/2010/diagram" id="0" name="" descr="Un primer plano de un sello dorado adornado con una cinta azul se adjunta a la esquina de un certificado de logro, que descansa sobre un fondo gris que proporciona un amplio espacio para la copia o el texto."/>
        </a:ext>
      </dgm:extLst>
    </dgm:pt>
    <dgm:pt modelId="{C6A6B76B-E8CE-4DC5-A7DD-DAA8A0C5A555}" type="pres">
      <dgm:prSet presAssocID="{205EB255-C4A2-4327-87D7-DACAADB989A0}" presName="Subtitle" presStyleLbl="revTx" presStyleIdx="0" presStyleCnt="6">
        <dgm:presLayoutVars>
          <dgm:chMax val="0"/>
          <dgm:bulletEnabled/>
        </dgm:presLayoutVars>
      </dgm:prSet>
      <dgm:spPr/>
    </dgm:pt>
    <dgm:pt modelId="{84DCA5AD-8C9D-4A9A-A0E2-ABF613916293}" type="pres">
      <dgm:prSet presAssocID="{205EB255-C4A2-4327-87D7-DACAADB989A0}" presName="Description" presStyleLbl="revTx" presStyleIdx="1" presStyleCnt="6">
        <dgm:presLayoutVars>
          <dgm:bulletEnabled/>
        </dgm:presLayoutVars>
      </dgm:prSet>
      <dgm:spPr/>
    </dgm:pt>
    <dgm:pt modelId="{FC4F0127-643B-45D8-9705-A394EC3AF48C}" type="pres">
      <dgm:prSet presAssocID="{3728FA82-6E67-4687-96D5-7247587B27A8}" presName="sibTrans" presStyleLbl="sibTrans2D1" presStyleIdx="0" presStyleCnt="0"/>
      <dgm:spPr/>
    </dgm:pt>
    <dgm:pt modelId="{B2954BE3-B907-4924-A5C9-AE0F6A82B791}" type="pres">
      <dgm:prSet presAssocID="{6942F81C-A49B-40D8-ABE4-B3A30EF7B5AC}" presName="Composite" presStyleCnt="0"/>
      <dgm:spPr/>
    </dgm:pt>
    <dgm:pt modelId="{6D882753-6996-49B4-A988-3117702A0F16}" type="pres">
      <dgm:prSet presAssocID="{6942F81C-A49B-40D8-ABE4-B3A30EF7B5AC}" presName="Picture" presStyleLbl="nod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t="21659" r="-2" b="11590"/>
          <a:stretch/>
        </a:blipFill>
      </dgm:spPr>
      <dgm:extLst>
        <a:ext uri="{E40237B7-FDA0-4F09-8148-C483321AD2D9}">
          <dgm14:cNvPr xmlns:dgm14="http://schemas.microsoft.com/office/drawing/2010/diagram" id="0" name="" descr="¿Cuál es el precio del limón en el mundo (http.goes.gsfc.nasa.govpubgoes090819.bill)"/>
        </a:ext>
      </dgm:extLst>
    </dgm:pt>
    <dgm:pt modelId="{7C3A9824-E12A-40B8-9C89-D6CB3D51C1FC}" type="pres">
      <dgm:prSet presAssocID="{6942F81C-A49B-40D8-ABE4-B3A30EF7B5AC}" presName="Subtitle" presStyleLbl="revTx" presStyleIdx="2" presStyleCnt="6">
        <dgm:presLayoutVars>
          <dgm:chMax val="0"/>
          <dgm:bulletEnabled/>
        </dgm:presLayoutVars>
      </dgm:prSet>
      <dgm:spPr/>
    </dgm:pt>
    <dgm:pt modelId="{2F04B203-FAAF-431F-AFC0-78627D3EE32E}" type="pres">
      <dgm:prSet presAssocID="{6942F81C-A49B-40D8-ABE4-B3A30EF7B5AC}" presName="Description" presStyleLbl="revTx" presStyleIdx="3" presStyleCnt="6">
        <dgm:presLayoutVars>
          <dgm:bulletEnabled/>
        </dgm:presLayoutVars>
      </dgm:prSet>
      <dgm:spPr/>
    </dgm:pt>
    <dgm:pt modelId="{F615D56F-F75A-4B3B-8AAD-316A524D0643}" type="pres">
      <dgm:prSet presAssocID="{AB211290-6486-4D32-971D-3A944DD2ABE6}" presName="sibTrans" presStyleLbl="sibTrans2D1" presStyleIdx="0" presStyleCnt="0"/>
      <dgm:spPr/>
    </dgm:pt>
    <dgm:pt modelId="{FF417997-06C5-45BA-B964-D7B77FD475C7}" type="pres">
      <dgm:prSet presAssocID="{F812C093-6217-4A80-970C-F3AE39583E0D}" presName="Composite" presStyleCnt="0"/>
      <dgm:spPr/>
    </dgm:pt>
    <dgm:pt modelId="{2E64DAB2-B747-4162-B99B-04725425431E}" type="pres">
      <dgm:prSet presAssocID="{F812C093-6217-4A80-970C-F3AE39583E0D}" presName="Picture" presStyleLbl="nod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l="12382" r="20867" b="-2"/>
          <a:stretch/>
        </a:blipFill>
      </dgm:spPr>
      <dgm:extLst>
        <a:ext uri="{E40237B7-FDA0-4F09-8148-C483321AD2D9}">
          <dgm14:cNvPr xmlns:dgm14="http://schemas.microsoft.com/office/drawing/2010/diagram" id="0" name="" descr="impreso en papel y luego fotografiado. Por lo tanto, verá los puntos de la matriz si se amplía por completo."/>
        </a:ext>
      </dgm:extLst>
    </dgm:pt>
    <dgm:pt modelId="{83648DA4-8626-4CF8-B093-2ACDC690A031}" type="pres">
      <dgm:prSet presAssocID="{F812C093-6217-4A80-970C-F3AE39583E0D}" presName="Subtitle" presStyleLbl="revTx" presStyleIdx="4" presStyleCnt="6">
        <dgm:presLayoutVars>
          <dgm:chMax val="0"/>
          <dgm:bulletEnabled/>
        </dgm:presLayoutVars>
      </dgm:prSet>
      <dgm:spPr/>
    </dgm:pt>
    <dgm:pt modelId="{419A59A6-BBB4-42CF-AF9D-E2AACE3C83CD}" type="pres">
      <dgm:prSet presAssocID="{F812C093-6217-4A80-970C-F3AE39583E0D}" presName="Description" presStyleLbl="revTx" presStyleIdx="5" presStyleCnt="6">
        <dgm:presLayoutVars>
          <dgm:bulletEnabled/>
        </dgm:presLayoutVars>
      </dgm:prSet>
      <dgm:spPr/>
    </dgm:pt>
  </dgm:ptLst>
  <dgm:cxnLst>
    <dgm:cxn modelId="{66FB6519-379E-4293-B686-6F4369ECA94B}" type="presOf" srcId="{411E1406-C0C1-46B9-9838-9872B55F495F}" destId="{2F04B203-FAAF-431F-AFC0-78627D3EE32E}" srcOrd="0" destOrd="0" presId="urn:microsoft.com/office/officeart/2024/3/layout/verticalVisualTextBlock1"/>
    <dgm:cxn modelId="{16889E2A-139E-4204-B886-744FD529821D}" srcId="{472C8BCE-01BB-49F3-807B-2737B415E97A}" destId="{F812C093-6217-4A80-970C-F3AE39583E0D}" srcOrd="2" destOrd="0" parTransId="{F5DBCFA0-A0A9-40E9-A737-E4731C795E38}" sibTransId="{58DCCC4A-6868-47F2-9CB4-7B86BDE839EE}"/>
    <dgm:cxn modelId="{25C5E632-2511-49F7-B717-0A574C3A843F}" srcId="{6942F81C-A49B-40D8-ABE4-B3A30EF7B5AC}" destId="{411E1406-C0C1-46B9-9838-9872B55F495F}" srcOrd="0" destOrd="0" parTransId="{80A42F43-8A7D-41B9-9AB1-605F23C77270}" sibTransId="{8FC3F530-FCC1-47E3-935D-B7344F1E9CF7}"/>
    <dgm:cxn modelId="{6BD5476F-C5D5-4BD8-9892-CC44E13C8876}" srcId="{472C8BCE-01BB-49F3-807B-2737B415E97A}" destId="{6942F81C-A49B-40D8-ABE4-B3A30EF7B5AC}" srcOrd="1" destOrd="0" parTransId="{5E6B1ED8-0134-48DB-A52A-2EFFCA7A28D2}" sibTransId="{AB211290-6486-4D32-971D-3A944DD2ABE6}"/>
    <dgm:cxn modelId="{64B83271-FC51-49C6-BE8B-F7098144989D}" type="presOf" srcId="{3728FA82-6E67-4687-96D5-7247587B27A8}" destId="{FC4F0127-643B-45D8-9705-A394EC3AF48C}" srcOrd="0" destOrd="0" presId="urn:microsoft.com/office/officeart/2024/3/layout/verticalVisualTextBlock1"/>
    <dgm:cxn modelId="{E8A24472-66CE-429D-AD95-A88D73F08935}" type="presOf" srcId="{CC4439CE-EADB-4B00-9188-98C0B6525A0B}" destId="{84DCA5AD-8C9D-4A9A-A0E2-ABF613916293}" srcOrd="0" destOrd="0" presId="urn:microsoft.com/office/officeart/2024/3/layout/verticalVisualTextBlock1"/>
    <dgm:cxn modelId="{22EE6059-9448-4D99-889D-1F4E540B2A65}" type="presOf" srcId="{A9E439DA-F142-49B4-8645-BA23245AD167}" destId="{419A59A6-BBB4-42CF-AF9D-E2AACE3C83CD}" srcOrd="0" destOrd="0" presId="urn:microsoft.com/office/officeart/2024/3/layout/verticalVisualTextBlock1"/>
    <dgm:cxn modelId="{F57DC387-D749-4A7C-9FC5-00AB213C3540}" type="presOf" srcId="{F812C093-6217-4A80-970C-F3AE39583E0D}" destId="{83648DA4-8626-4CF8-B093-2ACDC690A031}" srcOrd="0" destOrd="0" presId="urn:microsoft.com/office/officeart/2024/3/layout/verticalVisualTextBlock1"/>
    <dgm:cxn modelId="{A46297AE-4B6C-48D4-ACA5-703F098A16CF}" type="presOf" srcId="{AB211290-6486-4D32-971D-3A944DD2ABE6}" destId="{F615D56F-F75A-4B3B-8AAD-316A524D0643}" srcOrd="0" destOrd="0" presId="urn:microsoft.com/office/officeart/2024/3/layout/verticalVisualTextBlock1"/>
    <dgm:cxn modelId="{ECE5C4B2-906B-4F7D-B599-511913AE4DB5}" type="presOf" srcId="{472C8BCE-01BB-49F3-807B-2737B415E97A}" destId="{F3FD6B51-D4CE-4439-ABD1-61C815611068}" srcOrd="0" destOrd="0" presId="urn:microsoft.com/office/officeart/2024/3/layout/verticalVisualTextBlock1"/>
    <dgm:cxn modelId="{72DA6DB8-AC4B-4583-9D1C-1AA32F2E1E57}" type="presOf" srcId="{205EB255-C4A2-4327-87D7-DACAADB989A0}" destId="{C6A6B76B-E8CE-4DC5-A7DD-DAA8A0C5A555}" srcOrd="0" destOrd="0" presId="urn:microsoft.com/office/officeart/2024/3/layout/verticalVisualTextBlock1"/>
    <dgm:cxn modelId="{E5265BC2-AD6C-4572-8C23-9CB2ED4A050F}" srcId="{205EB255-C4A2-4327-87D7-DACAADB989A0}" destId="{CC4439CE-EADB-4B00-9188-98C0B6525A0B}" srcOrd="0" destOrd="0" parTransId="{A63550C5-4199-4C36-850B-9DB126203C0B}" sibTransId="{201DC6B8-EB6A-45F1-B3EE-23DDC98201A9}"/>
    <dgm:cxn modelId="{A902AEC9-B311-45E0-B0A7-4A2D56A5F7C9}" srcId="{F812C093-6217-4A80-970C-F3AE39583E0D}" destId="{A9E439DA-F142-49B4-8645-BA23245AD167}" srcOrd="0" destOrd="0" parTransId="{E25521CF-E6A7-4A51-8E61-CDD5CD2FD338}" sibTransId="{E036E7F6-75EA-4D94-9DE7-CAD1DA69E515}"/>
    <dgm:cxn modelId="{DB2A59CD-49B7-43B1-9B49-A56BCB6FFD6B}" srcId="{472C8BCE-01BB-49F3-807B-2737B415E97A}" destId="{205EB255-C4A2-4327-87D7-DACAADB989A0}" srcOrd="0" destOrd="0" parTransId="{045974F5-27CD-423A-AE53-5085007C53D7}" sibTransId="{3728FA82-6E67-4687-96D5-7247587B27A8}"/>
    <dgm:cxn modelId="{D5BA49D3-FB51-409B-8F92-571FCA3FE6EA}" type="presOf" srcId="{6942F81C-A49B-40D8-ABE4-B3A30EF7B5AC}" destId="{7C3A9824-E12A-40B8-9C89-D6CB3D51C1FC}" srcOrd="0" destOrd="0" presId="urn:microsoft.com/office/officeart/2024/3/layout/verticalVisualTextBlock1"/>
    <dgm:cxn modelId="{1C66559E-0C94-444E-9C04-CBDECFB8259C}" type="presParOf" srcId="{F3FD6B51-D4CE-4439-ABD1-61C815611068}" destId="{38277AE3-20AA-45A6-BAF0-94FC6B905814}" srcOrd="0" destOrd="0" presId="urn:microsoft.com/office/officeart/2024/3/layout/verticalVisualTextBlock1"/>
    <dgm:cxn modelId="{9CD610BA-8834-40B5-BE73-B3CA70633F7B}" type="presParOf" srcId="{38277AE3-20AA-45A6-BAF0-94FC6B905814}" destId="{5FB975B2-57EB-4B35-B9FC-16C4FC54CF25}" srcOrd="0" destOrd="0" presId="urn:microsoft.com/office/officeart/2024/3/layout/verticalVisualTextBlock1"/>
    <dgm:cxn modelId="{B7BAD457-153A-4AB9-9A62-C726ADC285D7}" type="presParOf" srcId="{38277AE3-20AA-45A6-BAF0-94FC6B905814}" destId="{C6A6B76B-E8CE-4DC5-A7DD-DAA8A0C5A555}" srcOrd="1" destOrd="0" presId="urn:microsoft.com/office/officeart/2024/3/layout/verticalVisualTextBlock1"/>
    <dgm:cxn modelId="{B17DBB9F-6063-4521-BC53-2D9FF8C8DA40}" type="presParOf" srcId="{38277AE3-20AA-45A6-BAF0-94FC6B905814}" destId="{84DCA5AD-8C9D-4A9A-A0E2-ABF613916293}" srcOrd="2" destOrd="0" presId="urn:microsoft.com/office/officeart/2024/3/layout/verticalVisualTextBlock1"/>
    <dgm:cxn modelId="{F1B93893-C03C-471D-B732-BB12E5B2FB81}" type="presParOf" srcId="{F3FD6B51-D4CE-4439-ABD1-61C815611068}" destId="{FC4F0127-643B-45D8-9705-A394EC3AF48C}" srcOrd="1" destOrd="0" presId="urn:microsoft.com/office/officeart/2024/3/layout/verticalVisualTextBlock1"/>
    <dgm:cxn modelId="{54CF5A18-4EBD-44C6-A31F-F865453F0D0A}" type="presParOf" srcId="{F3FD6B51-D4CE-4439-ABD1-61C815611068}" destId="{B2954BE3-B907-4924-A5C9-AE0F6A82B791}" srcOrd="2" destOrd="0" presId="urn:microsoft.com/office/officeart/2024/3/layout/verticalVisualTextBlock1"/>
    <dgm:cxn modelId="{761F8202-1D84-4825-BB02-5E2154E47E99}" type="presParOf" srcId="{B2954BE3-B907-4924-A5C9-AE0F6A82B791}" destId="{6D882753-6996-49B4-A988-3117702A0F16}" srcOrd="0" destOrd="0" presId="urn:microsoft.com/office/officeart/2024/3/layout/verticalVisualTextBlock1"/>
    <dgm:cxn modelId="{2F38D75A-69CE-4F56-AFEC-6A7E3032FF64}" type="presParOf" srcId="{B2954BE3-B907-4924-A5C9-AE0F6A82B791}" destId="{7C3A9824-E12A-40B8-9C89-D6CB3D51C1FC}" srcOrd="1" destOrd="0" presId="urn:microsoft.com/office/officeart/2024/3/layout/verticalVisualTextBlock1"/>
    <dgm:cxn modelId="{5DF8BB60-2D2C-4A9A-8510-1E3C2A239712}" type="presParOf" srcId="{B2954BE3-B907-4924-A5C9-AE0F6A82B791}" destId="{2F04B203-FAAF-431F-AFC0-78627D3EE32E}" srcOrd="2" destOrd="0" presId="urn:microsoft.com/office/officeart/2024/3/layout/verticalVisualTextBlock1"/>
    <dgm:cxn modelId="{4586FAC5-228E-4DDA-9EB6-1B0FA823A783}" type="presParOf" srcId="{F3FD6B51-D4CE-4439-ABD1-61C815611068}" destId="{F615D56F-F75A-4B3B-8AAD-316A524D0643}" srcOrd="3" destOrd="0" presId="urn:microsoft.com/office/officeart/2024/3/layout/verticalVisualTextBlock1"/>
    <dgm:cxn modelId="{8C722247-8277-4FFA-843D-63FDB5530E93}" type="presParOf" srcId="{F3FD6B51-D4CE-4439-ABD1-61C815611068}" destId="{FF417997-06C5-45BA-B964-D7B77FD475C7}" srcOrd="4" destOrd="0" presId="urn:microsoft.com/office/officeart/2024/3/layout/verticalVisualTextBlock1"/>
    <dgm:cxn modelId="{FAB5580F-0B32-4DF2-91A9-3FEDEF56885D}" type="presParOf" srcId="{FF417997-06C5-45BA-B964-D7B77FD475C7}" destId="{2E64DAB2-B747-4162-B99B-04725425431E}" srcOrd="0" destOrd="0" presId="urn:microsoft.com/office/officeart/2024/3/layout/verticalVisualTextBlock1"/>
    <dgm:cxn modelId="{7CA462F5-4C3F-49A4-90E5-4C6B38ECB0EF}" type="presParOf" srcId="{FF417997-06C5-45BA-B964-D7B77FD475C7}" destId="{83648DA4-8626-4CF8-B093-2ACDC690A031}" srcOrd="1" destOrd="0" presId="urn:microsoft.com/office/officeart/2024/3/layout/verticalVisualTextBlock1"/>
    <dgm:cxn modelId="{40C178CB-7AE5-41F7-A96D-8F15B6CBEDA8}" type="presParOf" srcId="{FF417997-06C5-45BA-B964-D7B77FD475C7}" destId="{419A59A6-BBB4-42CF-AF9D-E2AACE3C83CD}" srcOrd="2" destOrd="0" presId="urn:microsoft.com/office/officeart/2024/3/layout/verticalVisualTextBlock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3E1B3C5-CB9F-475E-9A41-1B9FCC7A373A}" type="doc">
      <dgm:prSet loTypeId="urn:microsoft.com/office/officeart/2024/3/layout/verticalVisualTextBlock1" loCatId="Picture" qsTypeId="urn:microsoft.com/office/officeart/2005/8/quickstyle/simple4" qsCatId="simple" csTypeId="urn:microsoft.com/office/officeart/2005/8/colors/accent0_3" csCatId="mainScheme" phldr="1"/>
      <dgm:spPr/>
      <dgm:t>
        <a:bodyPr/>
        <a:lstStyle/>
        <a:p>
          <a:endParaRPr lang="es-CL"/>
        </a:p>
      </dgm:t>
    </dgm:pt>
    <dgm:pt modelId="{D9CE7CA3-BFD9-4DE8-BDF7-2C0A840B6A95}">
      <dgm:prSet/>
      <dgm:spPr/>
      <dgm:t>
        <a:bodyPr/>
        <a:lstStyle/>
        <a:p>
          <a:pPr>
            <a:lnSpc>
              <a:spcPct val="100000"/>
            </a:lnSpc>
            <a:defRPr b="1"/>
          </a:pPr>
          <a:r>
            <a:rPr lang="es-CL"/>
            <a:t>Importancia del Certificado de Origen</a:t>
          </a:r>
        </a:p>
      </dgm:t>
    </dgm:pt>
    <dgm:pt modelId="{79A26FE9-51C3-4178-A50D-D201649E09F5}" type="parTrans" cxnId="{68B58527-2FE2-4580-9D64-BAFA7B9B578F}">
      <dgm:prSet/>
      <dgm:spPr/>
      <dgm:t>
        <a:bodyPr/>
        <a:lstStyle/>
        <a:p>
          <a:endParaRPr lang="es-CL"/>
        </a:p>
      </dgm:t>
    </dgm:pt>
    <dgm:pt modelId="{372D721D-DB9A-4D39-9F2A-CB5FDCCD547D}" type="sibTrans" cxnId="{68B58527-2FE2-4580-9D64-BAFA7B9B578F}">
      <dgm:prSet/>
      <dgm:spPr/>
      <dgm:t>
        <a:bodyPr/>
        <a:lstStyle/>
        <a:p>
          <a:pPr>
            <a:lnSpc>
              <a:spcPct val="100000"/>
            </a:lnSpc>
            <a:defRPr b="1"/>
          </a:pPr>
          <a:endParaRPr lang="es-CL"/>
        </a:p>
      </dgm:t>
    </dgm:pt>
    <dgm:pt modelId="{7A3FF325-5A77-43F9-8BAA-A4F784C96A30}">
      <dgm:prSet/>
      <dgm:spPr/>
      <dgm:t>
        <a:bodyPr/>
        <a:lstStyle/>
        <a:p>
          <a:pPr>
            <a:lnSpc>
              <a:spcPct val="100000"/>
            </a:lnSpc>
          </a:pPr>
          <a:r>
            <a:rPr lang="es-CL"/>
            <a:t>El certificado de origen asegura que los productos cumplen con las regulaciones de origen necesarias en el comercio internacional.</a:t>
          </a:r>
        </a:p>
      </dgm:t>
    </dgm:pt>
    <dgm:pt modelId="{05FE0020-24CB-4C39-B460-B5B4A64CA6D8}" type="parTrans" cxnId="{CB8C46A5-D72A-4162-90C2-D412015CFB60}">
      <dgm:prSet/>
      <dgm:spPr/>
      <dgm:t>
        <a:bodyPr/>
        <a:lstStyle/>
        <a:p>
          <a:endParaRPr lang="es-CL"/>
        </a:p>
      </dgm:t>
    </dgm:pt>
    <dgm:pt modelId="{2735171C-D106-4952-8379-49F29BDB6F49}" type="sibTrans" cxnId="{CB8C46A5-D72A-4162-90C2-D412015CFB60}">
      <dgm:prSet/>
      <dgm:spPr/>
      <dgm:t>
        <a:bodyPr/>
        <a:lstStyle/>
        <a:p>
          <a:endParaRPr lang="es-CL"/>
        </a:p>
      </dgm:t>
    </dgm:pt>
    <dgm:pt modelId="{44E9EC27-BD7F-4169-B182-B2C7692CA4D6}">
      <dgm:prSet/>
      <dgm:spPr/>
      <dgm:t>
        <a:bodyPr/>
        <a:lstStyle/>
        <a:p>
          <a:pPr>
            <a:lnSpc>
              <a:spcPct val="100000"/>
            </a:lnSpc>
            <a:defRPr b="1"/>
          </a:pPr>
          <a:r>
            <a:rPr lang="es-CL"/>
            <a:t>Acceso a Tarifas Preferenciales</a:t>
          </a:r>
        </a:p>
      </dgm:t>
    </dgm:pt>
    <dgm:pt modelId="{3F4CE717-0911-4051-B838-400945040EE4}" type="parTrans" cxnId="{3BE7DACF-B8DE-4362-A7E0-697896DABDD5}">
      <dgm:prSet/>
      <dgm:spPr/>
      <dgm:t>
        <a:bodyPr/>
        <a:lstStyle/>
        <a:p>
          <a:endParaRPr lang="es-CL"/>
        </a:p>
      </dgm:t>
    </dgm:pt>
    <dgm:pt modelId="{B747A8DD-4E7C-4408-BC20-462237E15D69}" type="sibTrans" cxnId="{3BE7DACF-B8DE-4362-A7E0-697896DABDD5}">
      <dgm:prSet/>
      <dgm:spPr/>
      <dgm:t>
        <a:bodyPr/>
        <a:lstStyle/>
        <a:p>
          <a:pPr>
            <a:lnSpc>
              <a:spcPct val="100000"/>
            </a:lnSpc>
            <a:defRPr b="1"/>
          </a:pPr>
          <a:endParaRPr lang="es-CL"/>
        </a:p>
      </dgm:t>
    </dgm:pt>
    <dgm:pt modelId="{1D5CFD9F-DD5A-4315-B475-B4EF6B4F6B4B}">
      <dgm:prSet/>
      <dgm:spPr/>
      <dgm:t>
        <a:bodyPr/>
        <a:lstStyle/>
        <a:p>
          <a:pPr>
            <a:lnSpc>
              <a:spcPct val="100000"/>
            </a:lnSpc>
          </a:pPr>
          <a:r>
            <a:rPr lang="es-CL"/>
            <a:t>Permite a los importadores beneficiarse de tarifas preferenciales, reduciendo costos en el intercambio comercial.</a:t>
          </a:r>
        </a:p>
      </dgm:t>
    </dgm:pt>
    <dgm:pt modelId="{768EB3E8-EE40-4D34-A3DE-6816959547FD}" type="parTrans" cxnId="{39D99B16-9539-4475-948C-F76A6F5E3A3A}">
      <dgm:prSet/>
      <dgm:spPr/>
      <dgm:t>
        <a:bodyPr/>
        <a:lstStyle/>
        <a:p>
          <a:endParaRPr lang="es-CL"/>
        </a:p>
      </dgm:t>
    </dgm:pt>
    <dgm:pt modelId="{CE9A6863-8E93-4596-B5B4-97995F52A8C2}" type="sibTrans" cxnId="{39D99B16-9539-4475-948C-F76A6F5E3A3A}">
      <dgm:prSet/>
      <dgm:spPr/>
      <dgm:t>
        <a:bodyPr/>
        <a:lstStyle/>
        <a:p>
          <a:endParaRPr lang="es-CL"/>
        </a:p>
      </dgm:t>
    </dgm:pt>
    <dgm:pt modelId="{A441BB65-197C-4FC6-92A9-C77FC7013246}">
      <dgm:prSet/>
      <dgm:spPr/>
      <dgm:t>
        <a:bodyPr/>
        <a:lstStyle/>
        <a:p>
          <a:pPr>
            <a:lnSpc>
              <a:spcPct val="100000"/>
            </a:lnSpc>
            <a:defRPr b="1"/>
          </a:pPr>
          <a:r>
            <a:rPr lang="es-CL"/>
            <a:t>Facilitación del Intercambio Comercial</a:t>
          </a:r>
        </a:p>
      </dgm:t>
    </dgm:pt>
    <dgm:pt modelId="{2CC1A345-DFFE-4E3C-87DE-0BD2A94522D2}" type="parTrans" cxnId="{0B55CEFA-0739-4FE8-A625-2A4E356F42B8}">
      <dgm:prSet/>
      <dgm:spPr/>
      <dgm:t>
        <a:bodyPr/>
        <a:lstStyle/>
        <a:p>
          <a:endParaRPr lang="es-CL"/>
        </a:p>
      </dgm:t>
    </dgm:pt>
    <dgm:pt modelId="{416BC084-A9FC-4BE7-8C6A-E231D4145B34}" type="sibTrans" cxnId="{0B55CEFA-0739-4FE8-A625-2A4E356F42B8}">
      <dgm:prSet/>
      <dgm:spPr/>
      <dgm:t>
        <a:bodyPr/>
        <a:lstStyle/>
        <a:p>
          <a:endParaRPr lang="es-CL"/>
        </a:p>
      </dgm:t>
    </dgm:pt>
    <dgm:pt modelId="{27013D62-648C-4B71-A6C7-BA59CDB0D7CD}">
      <dgm:prSet/>
      <dgm:spPr/>
      <dgm:t>
        <a:bodyPr/>
        <a:lstStyle/>
        <a:p>
          <a:pPr>
            <a:lnSpc>
              <a:spcPct val="100000"/>
            </a:lnSpc>
          </a:pPr>
          <a:r>
            <a:rPr lang="es-CL"/>
            <a:t>El certificado de origen facilita el intercambio comercial al simplificar los requisitos aduaneros y regulaciones.</a:t>
          </a:r>
        </a:p>
      </dgm:t>
    </dgm:pt>
    <dgm:pt modelId="{5B01702F-5B44-43FE-A2A4-8A78B087CABC}" type="parTrans" cxnId="{7184CABF-F0E2-4213-9889-E65D9110F141}">
      <dgm:prSet/>
      <dgm:spPr/>
      <dgm:t>
        <a:bodyPr/>
        <a:lstStyle/>
        <a:p>
          <a:endParaRPr lang="es-CL"/>
        </a:p>
      </dgm:t>
    </dgm:pt>
    <dgm:pt modelId="{2DF297EC-B3E2-46B2-ADB6-92CEA62C33E1}" type="sibTrans" cxnId="{7184CABF-F0E2-4213-9889-E65D9110F141}">
      <dgm:prSet/>
      <dgm:spPr/>
      <dgm:t>
        <a:bodyPr/>
        <a:lstStyle/>
        <a:p>
          <a:endParaRPr lang="es-CL"/>
        </a:p>
      </dgm:t>
    </dgm:pt>
    <dgm:pt modelId="{82C28145-754E-4C66-B539-AC7BB3276C70}" type="pres">
      <dgm:prSet presAssocID="{F3E1B3C5-CB9F-475E-9A41-1B9FCC7A373A}" presName="Root" presStyleCnt="0">
        <dgm:presLayoutVars>
          <dgm:dir/>
          <dgm:resizeHandles val="exact"/>
        </dgm:presLayoutVars>
      </dgm:prSet>
      <dgm:spPr/>
    </dgm:pt>
    <dgm:pt modelId="{9EBE530E-CF9A-4FDC-8E76-555A64DB35FD}" type="pres">
      <dgm:prSet presAssocID="{D9CE7CA3-BFD9-4DE8-BDF7-2C0A840B6A95}" presName="Composite" presStyleCnt="0"/>
      <dgm:spPr/>
    </dgm:pt>
    <dgm:pt modelId="{4B607C13-9D5A-4F54-8B6A-EA9E39A2AF09}" type="pres">
      <dgm:prSet presAssocID="{D9CE7CA3-BFD9-4DE8-BDF7-2C0A840B6A95}" presName="Picture" presStyleLbl="nod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l="19435" r="13569" b="6"/>
          <a:stretch/>
        </a:blipFill>
      </dgm:spPr>
      <dgm:extLst>
        <a:ext uri="{E40237B7-FDA0-4F09-8148-C483321AD2D9}">
          <dgm14:cNvPr xmlns:dgm14="http://schemas.microsoft.com/office/drawing/2010/diagram" id="0" name="" descr="Sello de entrada de inmigración en la página interior de un pasaporte.  Archivo de inmigración alternativo que se muestra a continuación:"/>
        </a:ext>
      </dgm:extLst>
    </dgm:pt>
    <dgm:pt modelId="{1A9DCA97-4311-44C6-9AF1-C0DFEAB23DB6}" type="pres">
      <dgm:prSet presAssocID="{D9CE7CA3-BFD9-4DE8-BDF7-2C0A840B6A95}" presName="Subtitle" presStyleLbl="revTx" presStyleIdx="0" presStyleCnt="6">
        <dgm:presLayoutVars>
          <dgm:chMax val="0"/>
          <dgm:bulletEnabled/>
        </dgm:presLayoutVars>
      </dgm:prSet>
      <dgm:spPr/>
    </dgm:pt>
    <dgm:pt modelId="{93D1A181-699A-4812-B1A3-0037F397597A}" type="pres">
      <dgm:prSet presAssocID="{D9CE7CA3-BFD9-4DE8-BDF7-2C0A840B6A95}" presName="Description" presStyleLbl="revTx" presStyleIdx="1" presStyleCnt="6">
        <dgm:presLayoutVars>
          <dgm:bulletEnabled/>
        </dgm:presLayoutVars>
      </dgm:prSet>
      <dgm:spPr/>
    </dgm:pt>
    <dgm:pt modelId="{2FE281D8-22F7-474A-8E85-36E9075B277E}" type="pres">
      <dgm:prSet presAssocID="{372D721D-DB9A-4D39-9F2A-CB5FDCCD547D}" presName="sibTrans" presStyleLbl="sibTrans2D1" presStyleIdx="0" presStyleCnt="0"/>
      <dgm:spPr/>
    </dgm:pt>
    <dgm:pt modelId="{958676EA-F5B3-4158-946D-450569267C1A}" type="pres">
      <dgm:prSet presAssocID="{44E9EC27-BD7F-4169-B182-B2C7692CA4D6}" presName="Composite" presStyleCnt="0"/>
      <dgm:spPr/>
    </dgm:pt>
    <dgm:pt modelId="{4450C68A-AFEE-473C-AF73-C7CA3B1895E3}" type="pres">
      <dgm:prSet presAssocID="{44E9EC27-BD7F-4169-B182-B2C7692CA4D6}" presName="Picture" presStyleLbl="nod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l="14250" r="7" b="8"/>
          <a:stretch/>
        </a:blipFill>
      </dgm:spPr>
      <dgm:extLst>
        <a:ext uri="{E40237B7-FDA0-4F09-8148-C483321AD2D9}">
          <dgm14:cNvPr xmlns:dgm14="http://schemas.microsoft.com/office/drawing/2010/diagram" id="0" name="" descr="Foto de un hombre de negocios sosteniendo un montón de globos de criptomonedas en la parte superior de un gráfico sobre un fondo blanco"/>
        </a:ext>
      </dgm:extLst>
    </dgm:pt>
    <dgm:pt modelId="{51D5A951-92B5-42B3-B49A-CA6C028AC74E}" type="pres">
      <dgm:prSet presAssocID="{44E9EC27-BD7F-4169-B182-B2C7692CA4D6}" presName="Subtitle" presStyleLbl="revTx" presStyleIdx="2" presStyleCnt="6">
        <dgm:presLayoutVars>
          <dgm:chMax val="0"/>
          <dgm:bulletEnabled/>
        </dgm:presLayoutVars>
      </dgm:prSet>
      <dgm:spPr/>
    </dgm:pt>
    <dgm:pt modelId="{4C151C3B-DACF-4710-9425-BD1F2BD73ACF}" type="pres">
      <dgm:prSet presAssocID="{44E9EC27-BD7F-4169-B182-B2C7692CA4D6}" presName="Description" presStyleLbl="revTx" presStyleIdx="3" presStyleCnt="6">
        <dgm:presLayoutVars>
          <dgm:bulletEnabled/>
        </dgm:presLayoutVars>
      </dgm:prSet>
      <dgm:spPr/>
    </dgm:pt>
    <dgm:pt modelId="{376F21EE-AE63-4A9A-A006-223EBBE4CDCA}" type="pres">
      <dgm:prSet presAssocID="{B747A8DD-4E7C-4408-BC20-462237E15D69}" presName="sibTrans" presStyleLbl="sibTrans2D1" presStyleIdx="0" presStyleCnt="0"/>
      <dgm:spPr/>
    </dgm:pt>
    <dgm:pt modelId="{25B65AD2-2504-4467-9FDE-9D7BF1FD41FB}" type="pres">
      <dgm:prSet presAssocID="{A441BB65-197C-4FC6-92A9-C77FC7013246}" presName="Composite" presStyleCnt="0"/>
      <dgm:spPr/>
    </dgm:pt>
    <dgm:pt modelId="{435194E0-DEF3-4EDE-A8FE-A75B5E1196C2}" type="pres">
      <dgm:prSet presAssocID="{A441BB65-197C-4FC6-92A9-C77FC7013246}" presName="Picture" presStyleLbl="nod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r="1" b="25501"/>
          <a:stretch/>
        </a:blipFill>
      </dgm:spPr>
      <dgm:extLst>
        <a:ext uri="{E40237B7-FDA0-4F09-8148-C483321AD2D9}">
          <dgm14:cNvPr xmlns:dgm14="http://schemas.microsoft.com/office/drawing/2010/diagram" id="0" name="" descr="Oficinistas con exceso de trabajo, burocracia, archivos."/>
        </a:ext>
      </dgm:extLst>
    </dgm:pt>
    <dgm:pt modelId="{8A393846-2BE0-42DE-A6F0-1E3205F7CC63}" type="pres">
      <dgm:prSet presAssocID="{A441BB65-197C-4FC6-92A9-C77FC7013246}" presName="Subtitle" presStyleLbl="revTx" presStyleIdx="4" presStyleCnt="6">
        <dgm:presLayoutVars>
          <dgm:chMax val="0"/>
          <dgm:bulletEnabled/>
        </dgm:presLayoutVars>
      </dgm:prSet>
      <dgm:spPr/>
    </dgm:pt>
    <dgm:pt modelId="{E2CE1742-2786-49A7-B89B-30E618C91372}" type="pres">
      <dgm:prSet presAssocID="{A441BB65-197C-4FC6-92A9-C77FC7013246}" presName="Description" presStyleLbl="revTx" presStyleIdx="5" presStyleCnt="6">
        <dgm:presLayoutVars>
          <dgm:bulletEnabled/>
        </dgm:presLayoutVars>
      </dgm:prSet>
      <dgm:spPr/>
    </dgm:pt>
  </dgm:ptLst>
  <dgm:cxnLst>
    <dgm:cxn modelId="{39D99B16-9539-4475-948C-F76A6F5E3A3A}" srcId="{44E9EC27-BD7F-4169-B182-B2C7692CA4D6}" destId="{1D5CFD9F-DD5A-4315-B475-B4EF6B4F6B4B}" srcOrd="0" destOrd="0" parTransId="{768EB3E8-EE40-4D34-A3DE-6816959547FD}" sibTransId="{CE9A6863-8E93-4596-B5B4-97995F52A8C2}"/>
    <dgm:cxn modelId="{68B58527-2FE2-4580-9D64-BAFA7B9B578F}" srcId="{F3E1B3C5-CB9F-475E-9A41-1B9FCC7A373A}" destId="{D9CE7CA3-BFD9-4DE8-BDF7-2C0A840B6A95}" srcOrd="0" destOrd="0" parTransId="{79A26FE9-51C3-4178-A50D-D201649E09F5}" sibTransId="{372D721D-DB9A-4D39-9F2A-CB5FDCCD547D}"/>
    <dgm:cxn modelId="{88C9592C-D465-4EDA-880D-290F522C08CF}" type="presOf" srcId="{D9CE7CA3-BFD9-4DE8-BDF7-2C0A840B6A95}" destId="{1A9DCA97-4311-44C6-9AF1-C0DFEAB23DB6}" srcOrd="0" destOrd="0" presId="urn:microsoft.com/office/officeart/2024/3/layout/verticalVisualTextBlock1"/>
    <dgm:cxn modelId="{87F1E143-1E8E-4025-B7EC-8544C509C0D4}" type="presOf" srcId="{F3E1B3C5-CB9F-475E-9A41-1B9FCC7A373A}" destId="{82C28145-754E-4C66-B539-AC7BB3276C70}" srcOrd="0" destOrd="0" presId="urn:microsoft.com/office/officeart/2024/3/layout/verticalVisualTextBlock1"/>
    <dgm:cxn modelId="{300EC44F-7BF5-452F-9E52-7D50372AF8FE}" type="presOf" srcId="{A441BB65-197C-4FC6-92A9-C77FC7013246}" destId="{8A393846-2BE0-42DE-A6F0-1E3205F7CC63}" srcOrd="0" destOrd="0" presId="urn:microsoft.com/office/officeart/2024/3/layout/verticalVisualTextBlock1"/>
    <dgm:cxn modelId="{C718C778-E05A-4237-AA8F-94EE36BD453A}" type="presOf" srcId="{372D721D-DB9A-4D39-9F2A-CB5FDCCD547D}" destId="{2FE281D8-22F7-474A-8E85-36E9075B277E}" srcOrd="0" destOrd="0" presId="urn:microsoft.com/office/officeart/2024/3/layout/verticalVisualTextBlock1"/>
    <dgm:cxn modelId="{A866B659-A6D3-40A3-9B48-86CC961D885C}" type="presOf" srcId="{27013D62-648C-4B71-A6C7-BA59CDB0D7CD}" destId="{E2CE1742-2786-49A7-B89B-30E618C91372}" srcOrd="0" destOrd="0" presId="urn:microsoft.com/office/officeart/2024/3/layout/verticalVisualTextBlock1"/>
    <dgm:cxn modelId="{54B7749C-A5B2-4286-B985-CA45AF5B6145}" type="presOf" srcId="{1D5CFD9F-DD5A-4315-B475-B4EF6B4F6B4B}" destId="{4C151C3B-DACF-4710-9425-BD1F2BD73ACF}" srcOrd="0" destOrd="0" presId="urn:microsoft.com/office/officeart/2024/3/layout/verticalVisualTextBlock1"/>
    <dgm:cxn modelId="{CB8C46A5-D72A-4162-90C2-D412015CFB60}" srcId="{D9CE7CA3-BFD9-4DE8-BDF7-2C0A840B6A95}" destId="{7A3FF325-5A77-43F9-8BAA-A4F784C96A30}" srcOrd="0" destOrd="0" parTransId="{05FE0020-24CB-4C39-B460-B5B4A64CA6D8}" sibTransId="{2735171C-D106-4952-8379-49F29BDB6F49}"/>
    <dgm:cxn modelId="{405B8CB6-464F-42C1-B757-530C8E70886A}" type="presOf" srcId="{7A3FF325-5A77-43F9-8BAA-A4F784C96A30}" destId="{93D1A181-699A-4812-B1A3-0037F397597A}" srcOrd="0" destOrd="0" presId="urn:microsoft.com/office/officeart/2024/3/layout/verticalVisualTextBlock1"/>
    <dgm:cxn modelId="{7184CABF-F0E2-4213-9889-E65D9110F141}" srcId="{A441BB65-197C-4FC6-92A9-C77FC7013246}" destId="{27013D62-648C-4B71-A6C7-BA59CDB0D7CD}" srcOrd="0" destOrd="0" parTransId="{5B01702F-5B44-43FE-A2A4-8A78B087CABC}" sibTransId="{2DF297EC-B3E2-46B2-ADB6-92CEA62C33E1}"/>
    <dgm:cxn modelId="{3BE7DACF-B8DE-4362-A7E0-697896DABDD5}" srcId="{F3E1B3C5-CB9F-475E-9A41-1B9FCC7A373A}" destId="{44E9EC27-BD7F-4169-B182-B2C7692CA4D6}" srcOrd="1" destOrd="0" parTransId="{3F4CE717-0911-4051-B838-400945040EE4}" sibTransId="{B747A8DD-4E7C-4408-BC20-462237E15D69}"/>
    <dgm:cxn modelId="{536F1BDE-DC40-48E9-8728-3BD5D86A656E}" type="presOf" srcId="{B747A8DD-4E7C-4408-BC20-462237E15D69}" destId="{376F21EE-AE63-4A9A-A006-223EBBE4CDCA}" srcOrd="0" destOrd="0" presId="urn:microsoft.com/office/officeart/2024/3/layout/verticalVisualTextBlock1"/>
    <dgm:cxn modelId="{5BD843EC-7B46-4BA1-A745-67944F302555}" type="presOf" srcId="{44E9EC27-BD7F-4169-B182-B2C7692CA4D6}" destId="{51D5A951-92B5-42B3-B49A-CA6C028AC74E}" srcOrd="0" destOrd="0" presId="urn:microsoft.com/office/officeart/2024/3/layout/verticalVisualTextBlock1"/>
    <dgm:cxn modelId="{0B55CEFA-0739-4FE8-A625-2A4E356F42B8}" srcId="{F3E1B3C5-CB9F-475E-9A41-1B9FCC7A373A}" destId="{A441BB65-197C-4FC6-92A9-C77FC7013246}" srcOrd="2" destOrd="0" parTransId="{2CC1A345-DFFE-4E3C-87DE-0BD2A94522D2}" sibTransId="{416BC084-A9FC-4BE7-8C6A-E231D4145B34}"/>
    <dgm:cxn modelId="{7E8B2838-E077-467B-8A6D-E1ED8EE6EDB9}" type="presParOf" srcId="{82C28145-754E-4C66-B539-AC7BB3276C70}" destId="{9EBE530E-CF9A-4FDC-8E76-555A64DB35FD}" srcOrd="0" destOrd="0" presId="urn:microsoft.com/office/officeart/2024/3/layout/verticalVisualTextBlock1"/>
    <dgm:cxn modelId="{BDE9FD12-8585-463B-861A-DB2E9FD8C0D7}" type="presParOf" srcId="{9EBE530E-CF9A-4FDC-8E76-555A64DB35FD}" destId="{4B607C13-9D5A-4F54-8B6A-EA9E39A2AF09}" srcOrd="0" destOrd="0" presId="urn:microsoft.com/office/officeart/2024/3/layout/verticalVisualTextBlock1"/>
    <dgm:cxn modelId="{EC797332-1026-42A4-ADAB-FD695F9C7F04}" type="presParOf" srcId="{9EBE530E-CF9A-4FDC-8E76-555A64DB35FD}" destId="{1A9DCA97-4311-44C6-9AF1-C0DFEAB23DB6}" srcOrd="1" destOrd="0" presId="urn:microsoft.com/office/officeart/2024/3/layout/verticalVisualTextBlock1"/>
    <dgm:cxn modelId="{47008AEE-1775-4BE5-9C28-01A4881F4471}" type="presParOf" srcId="{9EBE530E-CF9A-4FDC-8E76-555A64DB35FD}" destId="{93D1A181-699A-4812-B1A3-0037F397597A}" srcOrd="2" destOrd="0" presId="urn:microsoft.com/office/officeart/2024/3/layout/verticalVisualTextBlock1"/>
    <dgm:cxn modelId="{87E57330-BC40-4A2E-87BA-B6BE2C574601}" type="presParOf" srcId="{82C28145-754E-4C66-B539-AC7BB3276C70}" destId="{2FE281D8-22F7-474A-8E85-36E9075B277E}" srcOrd="1" destOrd="0" presId="urn:microsoft.com/office/officeart/2024/3/layout/verticalVisualTextBlock1"/>
    <dgm:cxn modelId="{49E29191-D343-47B0-83C3-66010D81C1D4}" type="presParOf" srcId="{82C28145-754E-4C66-B539-AC7BB3276C70}" destId="{958676EA-F5B3-4158-946D-450569267C1A}" srcOrd="2" destOrd="0" presId="urn:microsoft.com/office/officeart/2024/3/layout/verticalVisualTextBlock1"/>
    <dgm:cxn modelId="{58C68CF9-5011-435B-A861-0CE1395F90F7}" type="presParOf" srcId="{958676EA-F5B3-4158-946D-450569267C1A}" destId="{4450C68A-AFEE-473C-AF73-C7CA3B1895E3}" srcOrd="0" destOrd="0" presId="urn:microsoft.com/office/officeart/2024/3/layout/verticalVisualTextBlock1"/>
    <dgm:cxn modelId="{5B4F5D0A-0D82-4A99-AFC6-81E66E2DCA47}" type="presParOf" srcId="{958676EA-F5B3-4158-946D-450569267C1A}" destId="{51D5A951-92B5-42B3-B49A-CA6C028AC74E}" srcOrd="1" destOrd="0" presId="urn:microsoft.com/office/officeart/2024/3/layout/verticalVisualTextBlock1"/>
    <dgm:cxn modelId="{9D4E3057-D85C-4902-8281-93CC482D4561}" type="presParOf" srcId="{958676EA-F5B3-4158-946D-450569267C1A}" destId="{4C151C3B-DACF-4710-9425-BD1F2BD73ACF}" srcOrd="2" destOrd="0" presId="urn:microsoft.com/office/officeart/2024/3/layout/verticalVisualTextBlock1"/>
    <dgm:cxn modelId="{A2014A84-14EE-4245-BB7C-680EC2DA85D9}" type="presParOf" srcId="{82C28145-754E-4C66-B539-AC7BB3276C70}" destId="{376F21EE-AE63-4A9A-A006-223EBBE4CDCA}" srcOrd="3" destOrd="0" presId="urn:microsoft.com/office/officeart/2024/3/layout/verticalVisualTextBlock1"/>
    <dgm:cxn modelId="{0147DF77-CE8F-425C-8072-EAB398E76048}" type="presParOf" srcId="{82C28145-754E-4C66-B539-AC7BB3276C70}" destId="{25B65AD2-2504-4467-9FDE-9D7BF1FD41FB}" srcOrd="4" destOrd="0" presId="urn:microsoft.com/office/officeart/2024/3/layout/verticalVisualTextBlock1"/>
    <dgm:cxn modelId="{29AA6D07-86D7-4366-921D-BB012E66BA14}" type="presParOf" srcId="{25B65AD2-2504-4467-9FDE-9D7BF1FD41FB}" destId="{435194E0-DEF3-4EDE-A8FE-A75B5E1196C2}" srcOrd="0" destOrd="0" presId="urn:microsoft.com/office/officeart/2024/3/layout/verticalVisualTextBlock1"/>
    <dgm:cxn modelId="{25D7D154-7D58-4B99-8AA2-552012C31B18}" type="presParOf" srcId="{25B65AD2-2504-4467-9FDE-9D7BF1FD41FB}" destId="{8A393846-2BE0-42DE-A6F0-1E3205F7CC63}" srcOrd="1" destOrd="0" presId="urn:microsoft.com/office/officeart/2024/3/layout/verticalVisualTextBlock1"/>
    <dgm:cxn modelId="{5DA4AB88-C78C-42F5-BE5F-07CF79E83878}" type="presParOf" srcId="{25B65AD2-2504-4467-9FDE-9D7BF1FD41FB}" destId="{E2CE1742-2786-49A7-B89B-30E618C91372}" srcOrd="2" destOrd="0" presId="urn:microsoft.com/office/officeart/2024/3/layout/verticalVisualTextBlock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F5E7921-E774-4528-9930-D1AE8C9E9AA3}" type="doc">
      <dgm:prSet loTypeId="urn:microsoft.com/office/officeart/2024/3/layout/hArchList1" loCatId="List" qsTypeId="urn:microsoft.com/office/officeart/2005/8/quickstyle/simple1" qsCatId="simple" csTypeId="urn:microsoft.com/office/officeart/2005/8/colors/accent1_2" csCatId="accent1" phldr="1"/>
      <dgm:spPr/>
      <dgm:t>
        <a:bodyPr/>
        <a:lstStyle/>
        <a:p>
          <a:endParaRPr lang="en-US"/>
        </a:p>
      </dgm:t>
    </dgm:pt>
    <dgm:pt modelId="{7FAAA76C-0207-4998-A5C1-7E39311FE5AE}">
      <dgm:prSet/>
      <dgm:spPr/>
      <dgm:t>
        <a:bodyPr/>
        <a:lstStyle/>
        <a:p>
          <a:pPr>
            <a:lnSpc>
              <a:spcPct val="100000"/>
            </a:lnSpc>
            <a:defRPr b="1"/>
          </a:pPr>
          <a:r>
            <a:rPr lang="es-MX"/>
            <a:t>Importancia del Certificado</a:t>
          </a:r>
          <a:endParaRPr lang="en-US"/>
        </a:p>
      </dgm:t>
    </dgm:pt>
    <dgm:pt modelId="{806E989C-4122-427C-8E7F-E5817D275CD3}" type="parTrans" cxnId="{D2997F2B-B8A9-4948-BB25-9C01B08C5AF8}">
      <dgm:prSet/>
      <dgm:spPr/>
      <dgm:t>
        <a:bodyPr/>
        <a:lstStyle/>
        <a:p>
          <a:endParaRPr lang="en-US"/>
        </a:p>
      </dgm:t>
    </dgm:pt>
    <dgm:pt modelId="{27E3A3CA-8811-4116-822B-994964297012}" type="sibTrans" cxnId="{D2997F2B-B8A9-4948-BB25-9C01B08C5AF8}">
      <dgm:prSet/>
      <dgm:spPr/>
      <dgm:t>
        <a:bodyPr/>
        <a:lstStyle/>
        <a:p>
          <a:pPr>
            <a:lnSpc>
              <a:spcPct val="100000"/>
            </a:lnSpc>
            <a:defRPr b="1"/>
          </a:pPr>
          <a:endParaRPr lang="en-US"/>
        </a:p>
      </dgm:t>
    </dgm:pt>
    <dgm:pt modelId="{992CA6BC-A5AD-416D-8488-87537F1FC886}">
      <dgm:prSet/>
      <dgm:spPr/>
      <dgm:t>
        <a:bodyPr/>
        <a:lstStyle/>
        <a:p>
          <a:pPr>
            <a:lnSpc>
              <a:spcPct val="100000"/>
            </a:lnSpc>
          </a:pPr>
          <a:r>
            <a:rPr lang="es-MX"/>
            <a:t>El certificado de origen es crucial para validar la procedencia de los productos en el comercio internacional, asegurando el cumplimiento de normativas.</a:t>
          </a:r>
          <a:endParaRPr lang="en-US"/>
        </a:p>
      </dgm:t>
    </dgm:pt>
    <dgm:pt modelId="{BCA82068-D853-4348-87EF-CFD059AAA58B}" type="parTrans" cxnId="{DD646EAE-2243-4F3C-8E80-F0280BA3F6FC}">
      <dgm:prSet/>
      <dgm:spPr/>
      <dgm:t>
        <a:bodyPr/>
        <a:lstStyle/>
        <a:p>
          <a:endParaRPr lang="en-US"/>
        </a:p>
      </dgm:t>
    </dgm:pt>
    <dgm:pt modelId="{8635980F-DDA1-4C96-A3E8-55B3CA9F47EC}" type="sibTrans" cxnId="{DD646EAE-2243-4F3C-8E80-F0280BA3F6FC}">
      <dgm:prSet/>
      <dgm:spPr/>
      <dgm:t>
        <a:bodyPr/>
        <a:lstStyle/>
        <a:p>
          <a:endParaRPr lang="en-US"/>
        </a:p>
      </dgm:t>
    </dgm:pt>
    <dgm:pt modelId="{3163CC5F-77A1-46D3-8983-299C6948FFDC}">
      <dgm:prSet/>
      <dgm:spPr/>
      <dgm:t>
        <a:bodyPr/>
        <a:lstStyle/>
        <a:p>
          <a:pPr>
            <a:lnSpc>
              <a:spcPct val="100000"/>
            </a:lnSpc>
            <a:defRPr b="1"/>
          </a:pPr>
          <a:r>
            <a:rPr lang="es-MX"/>
            <a:t>Proceso de Obtención</a:t>
          </a:r>
          <a:endParaRPr lang="en-US"/>
        </a:p>
      </dgm:t>
    </dgm:pt>
    <dgm:pt modelId="{F9757D35-08F7-4A8A-8A25-987E01011CB3}" type="parTrans" cxnId="{C1F4AAB4-AF34-457B-A8FF-338C9884EC36}">
      <dgm:prSet/>
      <dgm:spPr/>
      <dgm:t>
        <a:bodyPr/>
        <a:lstStyle/>
        <a:p>
          <a:endParaRPr lang="en-US"/>
        </a:p>
      </dgm:t>
    </dgm:pt>
    <dgm:pt modelId="{E96B624E-984F-4DBA-812A-D42E1F5D8CCA}" type="sibTrans" cxnId="{C1F4AAB4-AF34-457B-A8FF-338C9884EC36}">
      <dgm:prSet/>
      <dgm:spPr/>
      <dgm:t>
        <a:bodyPr/>
        <a:lstStyle/>
        <a:p>
          <a:pPr>
            <a:lnSpc>
              <a:spcPct val="100000"/>
            </a:lnSpc>
            <a:defRPr b="1"/>
          </a:pPr>
          <a:endParaRPr lang="en-US"/>
        </a:p>
      </dgm:t>
    </dgm:pt>
    <dgm:pt modelId="{B2FC657A-140E-42E0-BCAE-B2FA3AFC1A80}">
      <dgm:prSet/>
      <dgm:spPr/>
      <dgm:t>
        <a:bodyPr/>
        <a:lstStyle/>
        <a:p>
          <a:pPr>
            <a:lnSpc>
              <a:spcPct val="100000"/>
            </a:lnSpc>
          </a:pPr>
          <a:r>
            <a:rPr lang="es-MX"/>
            <a:t>El proceso para obtener un certificado de origen incluye la recopilación de información y la verificación por parte de autoridades competentes.</a:t>
          </a:r>
          <a:endParaRPr lang="en-US"/>
        </a:p>
      </dgm:t>
    </dgm:pt>
    <dgm:pt modelId="{7AF2DD02-60B6-4114-BC39-9EEDB2F637B6}" type="parTrans" cxnId="{F8B6FB82-2AF0-4ED7-AAE5-83BB8E9F7B42}">
      <dgm:prSet/>
      <dgm:spPr/>
      <dgm:t>
        <a:bodyPr/>
        <a:lstStyle/>
        <a:p>
          <a:endParaRPr lang="en-US"/>
        </a:p>
      </dgm:t>
    </dgm:pt>
    <dgm:pt modelId="{4450F6E6-F25C-4987-8802-5A71F68478C1}" type="sibTrans" cxnId="{F8B6FB82-2AF0-4ED7-AAE5-83BB8E9F7B42}">
      <dgm:prSet/>
      <dgm:spPr/>
      <dgm:t>
        <a:bodyPr/>
        <a:lstStyle/>
        <a:p>
          <a:endParaRPr lang="en-US"/>
        </a:p>
      </dgm:t>
    </dgm:pt>
    <dgm:pt modelId="{4DAF15B7-4427-4A5A-8E97-48D9E8C8AAA3}">
      <dgm:prSet/>
      <dgm:spPr/>
      <dgm:t>
        <a:bodyPr/>
        <a:lstStyle/>
        <a:p>
          <a:pPr>
            <a:lnSpc>
              <a:spcPct val="100000"/>
            </a:lnSpc>
            <a:defRPr b="1"/>
          </a:pPr>
          <a:r>
            <a:rPr lang="es-MX"/>
            <a:t>Beneficios para Empresas</a:t>
          </a:r>
          <a:endParaRPr lang="en-US"/>
        </a:p>
      </dgm:t>
    </dgm:pt>
    <dgm:pt modelId="{A0F05DFE-3D64-4328-A1DB-87C5A228E416}" type="parTrans" cxnId="{B17CAE43-976D-446D-9968-52E5BCCBF52E}">
      <dgm:prSet/>
      <dgm:spPr/>
      <dgm:t>
        <a:bodyPr/>
        <a:lstStyle/>
        <a:p>
          <a:endParaRPr lang="en-US"/>
        </a:p>
      </dgm:t>
    </dgm:pt>
    <dgm:pt modelId="{8FEC5870-BA6F-4BE0-9D1E-B3136337F90C}" type="sibTrans" cxnId="{B17CAE43-976D-446D-9968-52E5BCCBF52E}">
      <dgm:prSet/>
      <dgm:spPr/>
      <dgm:t>
        <a:bodyPr/>
        <a:lstStyle/>
        <a:p>
          <a:endParaRPr lang="en-US"/>
        </a:p>
      </dgm:t>
    </dgm:pt>
    <dgm:pt modelId="{9BF59338-C6A4-4D2A-A1C2-5AB6ACF6EC9A}">
      <dgm:prSet/>
      <dgm:spPr/>
      <dgm:t>
        <a:bodyPr/>
        <a:lstStyle/>
        <a:p>
          <a:pPr>
            <a:lnSpc>
              <a:spcPct val="100000"/>
            </a:lnSpc>
          </a:pPr>
          <a:r>
            <a:rPr lang="es-MX"/>
            <a:t>Contar con un certificado de origen proporciona ventajas competitivas y simplifica las transacciones en el comercio global.</a:t>
          </a:r>
          <a:endParaRPr lang="en-US"/>
        </a:p>
      </dgm:t>
    </dgm:pt>
    <dgm:pt modelId="{7C556C3E-CF4C-48D3-A3B5-50172719A3FE}" type="parTrans" cxnId="{F365C1BC-2FDE-4E50-BEE1-3E51D0DCD480}">
      <dgm:prSet/>
      <dgm:spPr/>
      <dgm:t>
        <a:bodyPr/>
        <a:lstStyle/>
        <a:p>
          <a:endParaRPr lang="en-US"/>
        </a:p>
      </dgm:t>
    </dgm:pt>
    <dgm:pt modelId="{AA1AE9F3-32ED-4D84-B1AC-0D161E0439B9}" type="sibTrans" cxnId="{F365C1BC-2FDE-4E50-BEE1-3E51D0DCD480}">
      <dgm:prSet/>
      <dgm:spPr/>
      <dgm:t>
        <a:bodyPr/>
        <a:lstStyle/>
        <a:p>
          <a:endParaRPr lang="en-US"/>
        </a:p>
      </dgm:t>
    </dgm:pt>
    <dgm:pt modelId="{5B1A37DE-7D38-44FE-BF1A-F7F03F98294C}" type="pres">
      <dgm:prSet presAssocID="{1F5E7921-E774-4528-9930-D1AE8C9E9AA3}" presName="Name0" presStyleCnt="0">
        <dgm:presLayoutVars>
          <dgm:dir/>
          <dgm:resizeHandles val="exact"/>
        </dgm:presLayoutVars>
      </dgm:prSet>
      <dgm:spPr/>
    </dgm:pt>
    <dgm:pt modelId="{B8B17452-165F-490F-8D7E-91ECA5D8D0E3}" type="pres">
      <dgm:prSet presAssocID="{7FAAA76C-0207-4998-A5C1-7E39311FE5AE}" presName="compNode" presStyleCnt="0"/>
      <dgm:spPr/>
    </dgm:pt>
    <dgm:pt modelId="{7A2B9135-A953-4895-B3C1-C8AD70899FB5}" type="pres">
      <dgm:prSet presAssocID="{7FAAA76C-0207-4998-A5C1-7E39311FE5AE}" presName="pictRect" presStyleLbl="revTx" presStyleIdx="0" presStyleCnt="6">
        <dgm:presLayoutVars>
          <dgm:chMax val="0"/>
          <dgm:bulletEnabled/>
        </dgm:presLayoutVars>
      </dgm:prSet>
      <dgm:spPr/>
    </dgm:pt>
    <dgm:pt modelId="{F40E46A3-2D35-4741-B4E0-7C067E0294BE}" type="pres">
      <dgm:prSet presAssocID="{7FAAA76C-0207-4998-A5C1-7E39311FE5AE}" presName="textRect" presStyleLbl="revTx" presStyleIdx="1" presStyleCnt="6">
        <dgm:presLayoutVars>
          <dgm:bulletEnabled/>
        </dgm:presLayoutVars>
      </dgm:prSet>
      <dgm:spPr/>
    </dgm:pt>
    <dgm:pt modelId="{06486FA9-EB44-434C-8E9E-8D6C9A150E05}" type="pres">
      <dgm:prSet presAssocID="{27E3A3CA-8811-4116-822B-994964297012}" presName="sibTrans" presStyleLbl="sibTrans2D1" presStyleIdx="0" presStyleCnt="0"/>
      <dgm:spPr/>
    </dgm:pt>
    <dgm:pt modelId="{EA0E9DCE-1270-4824-8653-38314F4F0A2C}" type="pres">
      <dgm:prSet presAssocID="{3163CC5F-77A1-46D3-8983-299C6948FFDC}" presName="compNode" presStyleCnt="0"/>
      <dgm:spPr/>
    </dgm:pt>
    <dgm:pt modelId="{2693DFAE-6B19-490A-8669-35FD91286E4A}" type="pres">
      <dgm:prSet presAssocID="{3163CC5F-77A1-46D3-8983-299C6948FFDC}" presName="pictRect" presStyleLbl="revTx" presStyleIdx="2" presStyleCnt="6">
        <dgm:presLayoutVars>
          <dgm:chMax val="0"/>
          <dgm:bulletEnabled/>
        </dgm:presLayoutVars>
      </dgm:prSet>
      <dgm:spPr/>
    </dgm:pt>
    <dgm:pt modelId="{DEF7715A-1CF4-4E56-87C8-6DC58EFEA51B}" type="pres">
      <dgm:prSet presAssocID="{3163CC5F-77A1-46D3-8983-299C6948FFDC}" presName="textRect" presStyleLbl="revTx" presStyleIdx="3" presStyleCnt="6">
        <dgm:presLayoutVars>
          <dgm:bulletEnabled/>
        </dgm:presLayoutVars>
      </dgm:prSet>
      <dgm:spPr/>
    </dgm:pt>
    <dgm:pt modelId="{C26B57C8-53F7-44A8-B653-62C1C2704F35}" type="pres">
      <dgm:prSet presAssocID="{E96B624E-984F-4DBA-812A-D42E1F5D8CCA}" presName="sibTrans" presStyleLbl="sibTrans2D1" presStyleIdx="0" presStyleCnt="0"/>
      <dgm:spPr/>
    </dgm:pt>
    <dgm:pt modelId="{5244A90A-CFD8-40DF-B9FC-5996B4344C2E}" type="pres">
      <dgm:prSet presAssocID="{4DAF15B7-4427-4A5A-8E97-48D9E8C8AAA3}" presName="compNode" presStyleCnt="0"/>
      <dgm:spPr/>
    </dgm:pt>
    <dgm:pt modelId="{B405FFBE-6FA7-44E1-9B3A-2C646E11FE40}" type="pres">
      <dgm:prSet presAssocID="{4DAF15B7-4427-4A5A-8E97-48D9E8C8AAA3}" presName="pictRect" presStyleLbl="revTx" presStyleIdx="4" presStyleCnt="6">
        <dgm:presLayoutVars>
          <dgm:chMax val="0"/>
          <dgm:bulletEnabled/>
        </dgm:presLayoutVars>
      </dgm:prSet>
      <dgm:spPr/>
    </dgm:pt>
    <dgm:pt modelId="{C61EA077-19BA-4AE8-AD8C-A4FA90261E11}" type="pres">
      <dgm:prSet presAssocID="{4DAF15B7-4427-4A5A-8E97-48D9E8C8AAA3}" presName="textRect" presStyleLbl="revTx" presStyleIdx="5" presStyleCnt="6">
        <dgm:presLayoutVars>
          <dgm:bulletEnabled/>
        </dgm:presLayoutVars>
      </dgm:prSet>
      <dgm:spPr/>
    </dgm:pt>
  </dgm:ptLst>
  <dgm:cxnLst>
    <dgm:cxn modelId="{D2AFA128-182D-4EF3-B70C-4ADAFA7412E6}" type="presOf" srcId="{E96B624E-984F-4DBA-812A-D42E1F5D8CCA}" destId="{C26B57C8-53F7-44A8-B653-62C1C2704F35}" srcOrd="0" destOrd="0" presId="urn:microsoft.com/office/officeart/2024/3/layout/hArchList1"/>
    <dgm:cxn modelId="{E5C54429-B988-4B7A-9189-D4CA4B65A254}" type="presOf" srcId="{992CA6BC-A5AD-416D-8488-87537F1FC886}" destId="{F40E46A3-2D35-4741-B4E0-7C067E0294BE}" srcOrd="0" destOrd="0" presId="urn:microsoft.com/office/officeart/2024/3/layout/hArchList1"/>
    <dgm:cxn modelId="{D2997F2B-B8A9-4948-BB25-9C01B08C5AF8}" srcId="{1F5E7921-E774-4528-9930-D1AE8C9E9AA3}" destId="{7FAAA76C-0207-4998-A5C1-7E39311FE5AE}" srcOrd="0" destOrd="0" parTransId="{806E989C-4122-427C-8E7F-E5817D275CD3}" sibTransId="{27E3A3CA-8811-4116-822B-994964297012}"/>
    <dgm:cxn modelId="{B17CAE43-976D-446D-9968-52E5BCCBF52E}" srcId="{1F5E7921-E774-4528-9930-D1AE8C9E9AA3}" destId="{4DAF15B7-4427-4A5A-8E97-48D9E8C8AAA3}" srcOrd="2" destOrd="0" parTransId="{A0F05DFE-3D64-4328-A1DB-87C5A228E416}" sibTransId="{8FEC5870-BA6F-4BE0-9D1E-B3136337F90C}"/>
    <dgm:cxn modelId="{6F426F82-FFC2-416A-AD7F-3DF1D4A13D97}" type="presOf" srcId="{4DAF15B7-4427-4A5A-8E97-48D9E8C8AAA3}" destId="{B405FFBE-6FA7-44E1-9B3A-2C646E11FE40}" srcOrd="0" destOrd="0" presId="urn:microsoft.com/office/officeart/2024/3/layout/hArchList1"/>
    <dgm:cxn modelId="{F8B6FB82-2AF0-4ED7-AAE5-83BB8E9F7B42}" srcId="{3163CC5F-77A1-46D3-8983-299C6948FFDC}" destId="{B2FC657A-140E-42E0-BCAE-B2FA3AFC1A80}" srcOrd="0" destOrd="0" parTransId="{7AF2DD02-60B6-4114-BC39-9EEDB2F637B6}" sibTransId="{4450F6E6-F25C-4987-8802-5A71F68478C1}"/>
    <dgm:cxn modelId="{1E101687-EDB2-41BF-BA34-0B6A7618BBD1}" type="presOf" srcId="{7FAAA76C-0207-4998-A5C1-7E39311FE5AE}" destId="{7A2B9135-A953-4895-B3C1-C8AD70899FB5}" srcOrd="0" destOrd="0" presId="urn:microsoft.com/office/officeart/2024/3/layout/hArchList1"/>
    <dgm:cxn modelId="{B7C78F98-0217-4591-91C1-4BCA9CF4A597}" type="presOf" srcId="{9BF59338-C6A4-4D2A-A1C2-5AB6ACF6EC9A}" destId="{C61EA077-19BA-4AE8-AD8C-A4FA90261E11}" srcOrd="0" destOrd="0" presId="urn:microsoft.com/office/officeart/2024/3/layout/hArchList1"/>
    <dgm:cxn modelId="{0533BC9D-0E54-44E7-A572-EF228EA34D1D}" type="presOf" srcId="{27E3A3CA-8811-4116-822B-994964297012}" destId="{06486FA9-EB44-434C-8E9E-8D6C9A150E05}" srcOrd="0" destOrd="0" presId="urn:microsoft.com/office/officeart/2024/3/layout/hArchList1"/>
    <dgm:cxn modelId="{DD646EAE-2243-4F3C-8E80-F0280BA3F6FC}" srcId="{7FAAA76C-0207-4998-A5C1-7E39311FE5AE}" destId="{992CA6BC-A5AD-416D-8488-87537F1FC886}" srcOrd="0" destOrd="0" parTransId="{BCA82068-D853-4348-87EF-CFD059AAA58B}" sibTransId="{8635980F-DDA1-4C96-A3E8-55B3CA9F47EC}"/>
    <dgm:cxn modelId="{C1F4AAB4-AF34-457B-A8FF-338C9884EC36}" srcId="{1F5E7921-E774-4528-9930-D1AE8C9E9AA3}" destId="{3163CC5F-77A1-46D3-8983-299C6948FFDC}" srcOrd="1" destOrd="0" parTransId="{F9757D35-08F7-4A8A-8A25-987E01011CB3}" sibTransId="{E96B624E-984F-4DBA-812A-D42E1F5D8CCA}"/>
    <dgm:cxn modelId="{BA8689B6-C363-4CFB-9834-38D0084FF141}" type="presOf" srcId="{1F5E7921-E774-4528-9930-D1AE8C9E9AA3}" destId="{5B1A37DE-7D38-44FE-BF1A-F7F03F98294C}" srcOrd="0" destOrd="0" presId="urn:microsoft.com/office/officeart/2024/3/layout/hArchList1"/>
    <dgm:cxn modelId="{F365C1BC-2FDE-4E50-BEE1-3E51D0DCD480}" srcId="{4DAF15B7-4427-4A5A-8E97-48D9E8C8AAA3}" destId="{9BF59338-C6A4-4D2A-A1C2-5AB6ACF6EC9A}" srcOrd="0" destOrd="0" parTransId="{7C556C3E-CF4C-48D3-A3B5-50172719A3FE}" sibTransId="{AA1AE9F3-32ED-4D84-B1AC-0D161E0439B9}"/>
    <dgm:cxn modelId="{149FE5EA-A114-4394-8ED4-BC3E54ACFC25}" type="presOf" srcId="{B2FC657A-140E-42E0-BCAE-B2FA3AFC1A80}" destId="{DEF7715A-1CF4-4E56-87C8-6DC58EFEA51B}" srcOrd="0" destOrd="0" presId="urn:microsoft.com/office/officeart/2024/3/layout/hArchList1"/>
    <dgm:cxn modelId="{BEE516F6-3620-4D5C-B534-6EB09669AA34}" type="presOf" srcId="{3163CC5F-77A1-46D3-8983-299C6948FFDC}" destId="{2693DFAE-6B19-490A-8669-35FD91286E4A}" srcOrd="0" destOrd="0" presId="urn:microsoft.com/office/officeart/2024/3/layout/hArchList1"/>
    <dgm:cxn modelId="{5A0101DD-B335-4C05-AE89-E752B22FA900}" type="presParOf" srcId="{5B1A37DE-7D38-44FE-BF1A-F7F03F98294C}" destId="{B8B17452-165F-490F-8D7E-91ECA5D8D0E3}" srcOrd="0" destOrd="0" presId="urn:microsoft.com/office/officeart/2024/3/layout/hArchList1"/>
    <dgm:cxn modelId="{4022A224-95D0-4495-91B6-784288C2D7F5}" type="presParOf" srcId="{B8B17452-165F-490F-8D7E-91ECA5D8D0E3}" destId="{7A2B9135-A953-4895-B3C1-C8AD70899FB5}" srcOrd="0" destOrd="0" presId="urn:microsoft.com/office/officeart/2024/3/layout/hArchList1"/>
    <dgm:cxn modelId="{A78E0048-EF4F-4AD2-97A2-83FF21748A2D}" type="presParOf" srcId="{B8B17452-165F-490F-8D7E-91ECA5D8D0E3}" destId="{F40E46A3-2D35-4741-B4E0-7C067E0294BE}" srcOrd="1" destOrd="0" presId="urn:microsoft.com/office/officeart/2024/3/layout/hArchList1"/>
    <dgm:cxn modelId="{97FF5ED5-9EE0-440B-940A-8D50C17B181C}" type="presParOf" srcId="{5B1A37DE-7D38-44FE-BF1A-F7F03F98294C}" destId="{06486FA9-EB44-434C-8E9E-8D6C9A150E05}" srcOrd="1" destOrd="0" presId="urn:microsoft.com/office/officeart/2024/3/layout/hArchList1"/>
    <dgm:cxn modelId="{ED02BAF9-C609-40B2-B2E3-64DF9994F95A}" type="presParOf" srcId="{5B1A37DE-7D38-44FE-BF1A-F7F03F98294C}" destId="{EA0E9DCE-1270-4824-8653-38314F4F0A2C}" srcOrd="2" destOrd="0" presId="urn:microsoft.com/office/officeart/2024/3/layout/hArchList1"/>
    <dgm:cxn modelId="{9F36E35B-F7A5-4D42-8869-891E3733D0C6}" type="presParOf" srcId="{EA0E9DCE-1270-4824-8653-38314F4F0A2C}" destId="{2693DFAE-6B19-490A-8669-35FD91286E4A}" srcOrd="0" destOrd="0" presId="urn:microsoft.com/office/officeart/2024/3/layout/hArchList1"/>
    <dgm:cxn modelId="{4269C077-F52D-4815-A321-FBB1DB1290BB}" type="presParOf" srcId="{EA0E9DCE-1270-4824-8653-38314F4F0A2C}" destId="{DEF7715A-1CF4-4E56-87C8-6DC58EFEA51B}" srcOrd="1" destOrd="0" presId="urn:microsoft.com/office/officeart/2024/3/layout/hArchList1"/>
    <dgm:cxn modelId="{663D8D47-6FC6-48D0-BEC4-5AA762B00337}" type="presParOf" srcId="{5B1A37DE-7D38-44FE-BF1A-F7F03F98294C}" destId="{C26B57C8-53F7-44A8-B653-62C1C2704F35}" srcOrd="3" destOrd="0" presId="urn:microsoft.com/office/officeart/2024/3/layout/hArchList1"/>
    <dgm:cxn modelId="{E545B6E7-753F-43EE-8653-976BC477BEBB}" type="presParOf" srcId="{5B1A37DE-7D38-44FE-BF1A-F7F03F98294C}" destId="{5244A90A-CFD8-40DF-B9FC-5996B4344C2E}" srcOrd="4" destOrd="0" presId="urn:microsoft.com/office/officeart/2024/3/layout/hArchList1"/>
    <dgm:cxn modelId="{A4AA7808-8AD8-42C7-AFA8-4313508D8128}" type="presParOf" srcId="{5244A90A-CFD8-40DF-B9FC-5996B4344C2E}" destId="{B405FFBE-6FA7-44E1-9B3A-2C646E11FE40}" srcOrd="0" destOrd="0" presId="urn:microsoft.com/office/officeart/2024/3/layout/hArchList1"/>
    <dgm:cxn modelId="{CDD23717-22CE-405B-A345-A5E5D4D04F27}" type="presParOf" srcId="{5244A90A-CFD8-40DF-B9FC-5996B4344C2E}" destId="{C61EA077-19BA-4AE8-AD8C-A4FA90261E11}" srcOrd="1" destOrd="0" presId="urn:microsoft.com/office/officeart/2024/3/layout/hArc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B975B2-57EB-4B35-B9FC-16C4FC54CF25}">
      <dsp:nvSpPr>
        <dsp:cNvPr id="0" name=""/>
        <dsp:cNvSpPr/>
      </dsp:nvSpPr>
      <dsp:spPr>
        <a:xfrm>
          <a:off x="0" y="0"/>
          <a:ext cx="1681599" cy="1681599"/>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r="33249" b="-2"/>
          <a:stretch/>
        </a:blipFill>
        <a:ln>
          <a:noFill/>
        </a:ln>
        <a:effectLst/>
      </dsp:spPr>
      <dsp:style>
        <a:lnRef idx="0">
          <a:scrgbClr r="0" g="0" b="0"/>
        </a:lnRef>
        <a:fillRef idx="3">
          <a:scrgbClr r="0" g="0" b="0"/>
        </a:fillRef>
        <a:effectRef idx="2">
          <a:scrgbClr r="0" g="0" b="0"/>
        </a:effectRef>
        <a:fontRef idx="minor">
          <a:schemeClr val="lt1"/>
        </a:fontRef>
      </dsp:style>
    </dsp:sp>
    <dsp:sp modelId="{C6A6B76B-E8CE-4DC5-A7DD-DAA8A0C5A555}">
      <dsp:nvSpPr>
        <dsp:cNvPr id="0" name=""/>
        <dsp:cNvSpPr/>
      </dsp:nvSpPr>
      <dsp:spPr>
        <a:xfrm>
          <a:off x="1861599" y="0"/>
          <a:ext cx="5167674" cy="3461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s-CL" sz="1800" kern="1200"/>
            <a:t>Estándares de Certificado de Origen</a:t>
          </a:r>
        </a:p>
      </dsp:txBody>
      <dsp:txXfrm>
        <a:off x="1861599" y="0"/>
        <a:ext cx="5167674" cy="346182"/>
      </dsp:txXfrm>
    </dsp:sp>
    <dsp:sp modelId="{84DCA5AD-8C9D-4A9A-A0E2-ABF613916293}">
      <dsp:nvSpPr>
        <dsp:cNvPr id="0" name=""/>
        <dsp:cNvSpPr/>
      </dsp:nvSpPr>
      <dsp:spPr>
        <a:xfrm>
          <a:off x="1861599" y="346182"/>
          <a:ext cx="5167674" cy="13354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s-CL" sz="1400" kern="1200"/>
            <a:t>Las regulaciones internacionales dictan los estándares necesarios para la emisión de certificados de origen, asegurando la autenticidad de los productos.</a:t>
          </a:r>
        </a:p>
      </dsp:txBody>
      <dsp:txXfrm>
        <a:off x="1861599" y="346182"/>
        <a:ext cx="5167674" cy="1335417"/>
      </dsp:txXfrm>
    </dsp:sp>
    <dsp:sp modelId="{6D882753-6996-49B4-A988-3117702A0F16}">
      <dsp:nvSpPr>
        <dsp:cNvPr id="0" name=""/>
        <dsp:cNvSpPr/>
      </dsp:nvSpPr>
      <dsp:spPr>
        <a:xfrm>
          <a:off x="0" y="1816127"/>
          <a:ext cx="1681599" cy="1681599"/>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t="21659" r="-2" b="11590"/>
          <a:stretch/>
        </a:blipFill>
        <a:ln>
          <a:noFill/>
        </a:ln>
        <a:effectLst/>
      </dsp:spPr>
      <dsp:style>
        <a:lnRef idx="0">
          <a:scrgbClr r="0" g="0" b="0"/>
        </a:lnRef>
        <a:fillRef idx="3">
          <a:scrgbClr r="0" g="0" b="0"/>
        </a:fillRef>
        <a:effectRef idx="2">
          <a:scrgbClr r="0" g="0" b="0"/>
        </a:effectRef>
        <a:fontRef idx="minor">
          <a:schemeClr val="lt1"/>
        </a:fontRef>
      </dsp:style>
    </dsp:sp>
    <dsp:sp modelId="{7C3A9824-E12A-40B8-9C89-D6CB3D51C1FC}">
      <dsp:nvSpPr>
        <dsp:cNvPr id="0" name=""/>
        <dsp:cNvSpPr/>
      </dsp:nvSpPr>
      <dsp:spPr>
        <a:xfrm>
          <a:off x="1861599" y="1816127"/>
          <a:ext cx="5167674" cy="3461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s-CL" sz="1800" kern="1200"/>
            <a:t>Integridad del Comercio Internacional</a:t>
          </a:r>
        </a:p>
      </dsp:txBody>
      <dsp:txXfrm>
        <a:off x="1861599" y="1816127"/>
        <a:ext cx="5167674" cy="346182"/>
      </dsp:txXfrm>
    </dsp:sp>
    <dsp:sp modelId="{2F04B203-FAAF-431F-AFC0-78627D3EE32E}">
      <dsp:nvSpPr>
        <dsp:cNvPr id="0" name=""/>
        <dsp:cNvSpPr/>
      </dsp:nvSpPr>
      <dsp:spPr>
        <a:xfrm>
          <a:off x="1861599" y="2162310"/>
          <a:ext cx="5167674" cy="13354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s-CL" sz="1400" kern="1200"/>
            <a:t>El cumplimiento de estas regulaciones es crucial para mantener la integridad del comercio internacional y fomentar la confianza entre países.</a:t>
          </a:r>
        </a:p>
      </dsp:txBody>
      <dsp:txXfrm>
        <a:off x="1861599" y="2162310"/>
        <a:ext cx="5167674" cy="1335417"/>
      </dsp:txXfrm>
    </dsp:sp>
    <dsp:sp modelId="{2E64DAB2-B747-4162-B99B-04725425431E}">
      <dsp:nvSpPr>
        <dsp:cNvPr id="0" name=""/>
        <dsp:cNvSpPr/>
      </dsp:nvSpPr>
      <dsp:spPr>
        <a:xfrm>
          <a:off x="0" y="3632255"/>
          <a:ext cx="1681599" cy="1681599"/>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l="12382" r="20867" b="-2"/>
          <a:stretch/>
        </a:blipFill>
        <a:ln>
          <a:noFill/>
        </a:ln>
        <a:effectLst/>
      </dsp:spPr>
      <dsp:style>
        <a:lnRef idx="0">
          <a:scrgbClr r="0" g="0" b="0"/>
        </a:lnRef>
        <a:fillRef idx="3">
          <a:scrgbClr r="0" g="0" b="0"/>
        </a:fillRef>
        <a:effectRef idx="2">
          <a:scrgbClr r="0" g="0" b="0"/>
        </a:effectRef>
        <a:fontRef idx="minor">
          <a:schemeClr val="lt1"/>
        </a:fontRef>
      </dsp:style>
    </dsp:sp>
    <dsp:sp modelId="{83648DA4-8626-4CF8-B093-2ACDC690A031}">
      <dsp:nvSpPr>
        <dsp:cNvPr id="0" name=""/>
        <dsp:cNvSpPr/>
      </dsp:nvSpPr>
      <dsp:spPr>
        <a:xfrm>
          <a:off x="1861599" y="3632255"/>
          <a:ext cx="5167674" cy="3461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s-CL" sz="1800" kern="1200"/>
            <a:t>Protección de Intereses Nacionales</a:t>
          </a:r>
        </a:p>
      </dsp:txBody>
      <dsp:txXfrm>
        <a:off x="1861599" y="3632255"/>
        <a:ext cx="5167674" cy="346182"/>
      </dsp:txXfrm>
    </dsp:sp>
    <dsp:sp modelId="{419A59A6-BBB4-42CF-AF9D-E2AACE3C83CD}">
      <dsp:nvSpPr>
        <dsp:cNvPr id="0" name=""/>
        <dsp:cNvSpPr/>
      </dsp:nvSpPr>
      <dsp:spPr>
        <a:xfrm>
          <a:off x="1861599" y="3978438"/>
          <a:ext cx="5167674" cy="13354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s-CL" sz="1400" kern="1200"/>
            <a:t>Estas normas son esenciales para proteger los intereses de todos los países involucrados en el comercio internacional.</a:t>
          </a:r>
        </a:p>
      </dsp:txBody>
      <dsp:txXfrm>
        <a:off x="1861599" y="3978438"/>
        <a:ext cx="5167674" cy="133541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607C13-9D5A-4F54-8B6A-EA9E39A2AF09}">
      <dsp:nvSpPr>
        <dsp:cNvPr id="0" name=""/>
        <dsp:cNvSpPr/>
      </dsp:nvSpPr>
      <dsp:spPr>
        <a:xfrm>
          <a:off x="0" y="0"/>
          <a:ext cx="1681599" cy="1681599"/>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l="19435" r="13569" b="6"/>
          <a:stretch/>
        </a:blipFill>
        <a:ln>
          <a:noFill/>
        </a:ln>
        <a:effectLst/>
      </dsp:spPr>
      <dsp:style>
        <a:lnRef idx="0">
          <a:scrgbClr r="0" g="0" b="0"/>
        </a:lnRef>
        <a:fillRef idx="3">
          <a:scrgbClr r="0" g="0" b="0"/>
        </a:fillRef>
        <a:effectRef idx="2">
          <a:scrgbClr r="0" g="0" b="0"/>
        </a:effectRef>
        <a:fontRef idx="minor">
          <a:schemeClr val="lt1"/>
        </a:fontRef>
      </dsp:style>
    </dsp:sp>
    <dsp:sp modelId="{1A9DCA97-4311-44C6-9AF1-C0DFEAB23DB6}">
      <dsp:nvSpPr>
        <dsp:cNvPr id="0" name=""/>
        <dsp:cNvSpPr/>
      </dsp:nvSpPr>
      <dsp:spPr>
        <a:xfrm>
          <a:off x="1861599" y="0"/>
          <a:ext cx="5167674" cy="3461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s-CL" sz="1800" kern="1200"/>
            <a:t>Importancia del Certificado de Origen</a:t>
          </a:r>
        </a:p>
      </dsp:txBody>
      <dsp:txXfrm>
        <a:off x="1861599" y="0"/>
        <a:ext cx="5167674" cy="346182"/>
      </dsp:txXfrm>
    </dsp:sp>
    <dsp:sp modelId="{93D1A181-699A-4812-B1A3-0037F397597A}">
      <dsp:nvSpPr>
        <dsp:cNvPr id="0" name=""/>
        <dsp:cNvSpPr/>
      </dsp:nvSpPr>
      <dsp:spPr>
        <a:xfrm>
          <a:off x="1861599" y="346182"/>
          <a:ext cx="5167674" cy="13354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s-CL" sz="1400" kern="1200"/>
            <a:t>El certificado de origen asegura que los productos cumplen con las regulaciones de origen necesarias en el comercio internacional.</a:t>
          </a:r>
        </a:p>
      </dsp:txBody>
      <dsp:txXfrm>
        <a:off x="1861599" y="346182"/>
        <a:ext cx="5167674" cy="1335417"/>
      </dsp:txXfrm>
    </dsp:sp>
    <dsp:sp modelId="{4450C68A-AFEE-473C-AF73-C7CA3B1895E3}">
      <dsp:nvSpPr>
        <dsp:cNvPr id="0" name=""/>
        <dsp:cNvSpPr/>
      </dsp:nvSpPr>
      <dsp:spPr>
        <a:xfrm>
          <a:off x="0" y="1816127"/>
          <a:ext cx="1681599" cy="1681599"/>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l="14250" r="7" b="8"/>
          <a:stretch/>
        </a:blipFill>
        <a:ln>
          <a:noFill/>
        </a:ln>
        <a:effectLst/>
      </dsp:spPr>
      <dsp:style>
        <a:lnRef idx="0">
          <a:scrgbClr r="0" g="0" b="0"/>
        </a:lnRef>
        <a:fillRef idx="3">
          <a:scrgbClr r="0" g="0" b="0"/>
        </a:fillRef>
        <a:effectRef idx="2">
          <a:scrgbClr r="0" g="0" b="0"/>
        </a:effectRef>
        <a:fontRef idx="minor">
          <a:schemeClr val="lt1"/>
        </a:fontRef>
      </dsp:style>
    </dsp:sp>
    <dsp:sp modelId="{51D5A951-92B5-42B3-B49A-CA6C028AC74E}">
      <dsp:nvSpPr>
        <dsp:cNvPr id="0" name=""/>
        <dsp:cNvSpPr/>
      </dsp:nvSpPr>
      <dsp:spPr>
        <a:xfrm>
          <a:off x="1861599" y="1816127"/>
          <a:ext cx="5167674" cy="3461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s-CL" sz="1800" kern="1200"/>
            <a:t>Acceso a Tarifas Preferenciales</a:t>
          </a:r>
        </a:p>
      </dsp:txBody>
      <dsp:txXfrm>
        <a:off x="1861599" y="1816127"/>
        <a:ext cx="5167674" cy="346182"/>
      </dsp:txXfrm>
    </dsp:sp>
    <dsp:sp modelId="{4C151C3B-DACF-4710-9425-BD1F2BD73ACF}">
      <dsp:nvSpPr>
        <dsp:cNvPr id="0" name=""/>
        <dsp:cNvSpPr/>
      </dsp:nvSpPr>
      <dsp:spPr>
        <a:xfrm>
          <a:off x="1861599" y="2162310"/>
          <a:ext cx="5167674" cy="13354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s-CL" sz="1400" kern="1200"/>
            <a:t>Permite a los importadores beneficiarse de tarifas preferenciales, reduciendo costos en el intercambio comercial.</a:t>
          </a:r>
        </a:p>
      </dsp:txBody>
      <dsp:txXfrm>
        <a:off x="1861599" y="2162310"/>
        <a:ext cx="5167674" cy="1335417"/>
      </dsp:txXfrm>
    </dsp:sp>
    <dsp:sp modelId="{435194E0-DEF3-4EDE-A8FE-A75B5E1196C2}">
      <dsp:nvSpPr>
        <dsp:cNvPr id="0" name=""/>
        <dsp:cNvSpPr/>
      </dsp:nvSpPr>
      <dsp:spPr>
        <a:xfrm>
          <a:off x="0" y="3632255"/>
          <a:ext cx="1681599" cy="1681599"/>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r="1" b="25501"/>
          <a:stretch/>
        </a:blipFill>
        <a:ln>
          <a:noFill/>
        </a:ln>
        <a:effectLst/>
      </dsp:spPr>
      <dsp:style>
        <a:lnRef idx="0">
          <a:scrgbClr r="0" g="0" b="0"/>
        </a:lnRef>
        <a:fillRef idx="3">
          <a:scrgbClr r="0" g="0" b="0"/>
        </a:fillRef>
        <a:effectRef idx="2">
          <a:scrgbClr r="0" g="0" b="0"/>
        </a:effectRef>
        <a:fontRef idx="minor">
          <a:schemeClr val="lt1"/>
        </a:fontRef>
      </dsp:style>
    </dsp:sp>
    <dsp:sp modelId="{8A393846-2BE0-42DE-A6F0-1E3205F7CC63}">
      <dsp:nvSpPr>
        <dsp:cNvPr id="0" name=""/>
        <dsp:cNvSpPr/>
      </dsp:nvSpPr>
      <dsp:spPr>
        <a:xfrm>
          <a:off x="1861599" y="3632255"/>
          <a:ext cx="5167674" cy="3461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s-CL" sz="1800" kern="1200"/>
            <a:t>Facilitación del Intercambio Comercial</a:t>
          </a:r>
        </a:p>
      </dsp:txBody>
      <dsp:txXfrm>
        <a:off x="1861599" y="3632255"/>
        <a:ext cx="5167674" cy="346182"/>
      </dsp:txXfrm>
    </dsp:sp>
    <dsp:sp modelId="{E2CE1742-2786-49A7-B89B-30E618C91372}">
      <dsp:nvSpPr>
        <dsp:cNvPr id="0" name=""/>
        <dsp:cNvSpPr/>
      </dsp:nvSpPr>
      <dsp:spPr>
        <a:xfrm>
          <a:off x="1861599" y="3978438"/>
          <a:ext cx="5167674" cy="13354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s-CL" sz="1400" kern="1200"/>
            <a:t>El certificado de origen facilita el intercambio comercial al simplificar los requisitos aduaneros y regulaciones.</a:t>
          </a:r>
        </a:p>
      </dsp:txBody>
      <dsp:txXfrm>
        <a:off x="1861599" y="3978438"/>
        <a:ext cx="5167674" cy="133541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2B9135-A953-4895-B3C1-C8AD70899FB5}">
      <dsp:nvSpPr>
        <dsp:cNvPr id="0" name=""/>
        <dsp:cNvSpPr/>
      </dsp:nvSpPr>
      <dsp:spPr>
        <a:xfrm>
          <a:off x="0" y="0"/>
          <a:ext cx="3377565" cy="3201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22860" rIns="22860" bIns="22860" numCol="1" spcCol="1270" anchor="t" anchorCtr="0">
          <a:noAutofit/>
        </a:bodyPr>
        <a:lstStyle/>
        <a:p>
          <a:pPr marL="0" lvl="0" indent="0" algn="l" defTabSz="800100">
            <a:lnSpc>
              <a:spcPct val="100000"/>
            </a:lnSpc>
            <a:spcBef>
              <a:spcPct val="0"/>
            </a:spcBef>
            <a:spcAft>
              <a:spcPct val="35000"/>
            </a:spcAft>
            <a:buNone/>
            <a:defRPr b="1"/>
          </a:pPr>
          <a:r>
            <a:rPr lang="es-MX" sz="1800" kern="1200"/>
            <a:t>Importancia del Certificado</a:t>
          </a:r>
          <a:endParaRPr lang="en-US" sz="1800" kern="1200"/>
        </a:p>
      </dsp:txBody>
      <dsp:txXfrm>
        <a:off x="0" y="0"/>
        <a:ext cx="3377565" cy="320182"/>
      </dsp:txXfrm>
    </dsp:sp>
    <dsp:sp modelId="{F40E46A3-2D35-4741-B4E0-7C067E0294BE}">
      <dsp:nvSpPr>
        <dsp:cNvPr id="0" name=""/>
        <dsp:cNvSpPr/>
      </dsp:nvSpPr>
      <dsp:spPr>
        <a:xfrm>
          <a:off x="0" y="320182"/>
          <a:ext cx="3377565" cy="21358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7780" rIns="17780" bIns="17780" numCol="1" spcCol="1270" anchor="t" anchorCtr="0">
          <a:noAutofit/>
        </a:bodyPr>
        <a:lstStyle/>
        <a:p>
          <a:pPr marL="0" lvl="0" indent="0" algn="l" defTabSz="622300">
            <a:lnSpc>
              <a:spcPct val="100000"/>
            </a:lnSpc>
            <a:spcBef>
              <a:spcPct val="0"/>
            </a:spcBef>
            <a:spcAft>
              <a:spcPct val="35000"/>
            </a:spcAft>
            <a:buNone/>
          </a:pPr>
          <a:r>
            <a:rPr lang="es-MX" sz="1400" kern="1200"/>
            <a:t>El certificado de origen es crucial para validar la procedencia de los productos en el comercio internacional, asegurando el cumplimiento de normativas.</a:t>
          </a:r>
          <a:endParaRPr lang="en-US" sz="1400" kern="1200"/>
        </a:p>
      </dsp:txBody>
      <dsp:txXfrm>
        <a:off x="0" y="320182"/>
        <a:ext cx="3377565" cy="2135895"/>
      </dsp:txXfrm>
    </dsp:sp>
    <dsp:sp modelId="{2693DFAE-6B19-490A-8669-35FD91286E4A}">
      <dsp:nvSpPr>
        <dsp:cNvPr id="0" name=""/>
        <dsp:cNvSpPr/>
      </dsp:nvSpPr>
      <dsp:spPr>
        <a:xfrm>
          <a:off x="3715321" y="0"/>
          <a:ext cx="3377565" cy="3201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22860" rIns="22860" bIns="22860" numCol="1" spcCol="1270" anchor="t" anchorCtr="0">
          <a:noAutofit/>
        </a:bodyPr>
        <a:lstStyle/>
        <a:p>
          <a:pPr marL="0" lvl="0" indent="0" algn="l" defTabSz="800100">
            <a:lnSpc>
              <a:spcPct val="100000"/>
            </a:lnSpc>
            <a:spcBef>
              <a:spcPct val="0"/>
            </a:spcBef>
            <a:spcAft>
              <a:spcPct val="35000"/>
            </a:spcAft>
            <a:buNone/>
            <a:defRPr b="1"/>
          </a:pPr>
          <a:r>
            <a:rPr lang="es-MX" sz="1800" kern="1200"/>
            <a:t>Proceso de Obtención</a:t>
          </a:r>
          <a:endParaRPr lang="en-US" sz="1800" kern="1200"/>
        </a:p>
      </dsp:txBody>
      <dsp:txXfrm>
        <a:off x="3715321" y="0"/>
        <a:ext cx="3377565" cy="320182"/>
      </dsp:txXfrm>
    </dsp:sp>
    <dsp:sp modelId="{DEF7715A-1CF4-4E56-87C8-6DC58EFEA51B}">
      <dsp:nvSpPr>
        <dsp:cNvPr id="0" name=""/>
        <dsp:cNvSpPr/>
      </dsp:nvSpPr>
      <dsp:spPr>
        <a:xfrm>
          <a:off x="3715321" y="320182"/>
          <a:ext cx="3377565" cy="21358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7780" rIns="17780" bIns="17780" numCol="1" spcCol="1270" anchor="t" anchorCtr="0">
          <a:noAutofit/>
        </a:bodyPr>
        <a:lstStyle/>
        <a:p>
          <a:pPr marL="0" lvl="0" indent="0" algn="l" defTabSz="622300">
            <a:lnSpc>
              <a:spcPct val="100000"/>
            </a:lnSpc>
            <a:spcBef>
              <a:spcPct val="0"/>
            </a:spcBef>
            <a:spcAft>
              <a:spcPct val="35000"/>
            </a:spcAft>
            <a:buNone/>
          </a:pPr>
          <a:r>
            <a:rPr lang="es-MX" sz="1400" kern="1200"/>
            <a:t>El proceso para obtener un certificado de origen incluye la recopilación de información y la verificación por parte de autoridades competentes.</a:t>
          </a:r>
          <a:endParaRPr lang="en-US" sz="1400" kern="1200"/>
        </a:p>
      </dsp:txBody>
      <dsp:txXfrm>
        <a:off x="3715321" y="320182"/>
        <a:ext cx="3377565" cy="2135895"/>
      </dsp:txXfrm>
    </dsp:sp>
    <dsp:sp modelId="{B405FFBE-6FA7-44E1-9B3A-2C646E11FE40}">
      <dsp:nvSpPr>
        <dsp:cNvPr id="0" name=""/>
        <dsp:cNvSpPr/>
      </dsp:nvSpPr>
      <dsp:spPr>
        <a:xfrm>
          <a:off x="7430643" y="0"/>
          <a:ext cx="3377565" cy="3201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22860" rIns="22860" bIns="22860" numCol="1" spcCol="1270" anchor="t" anchorCtr="0">
          <a:noAutofit/>
        </a:bodyPr>
        <a:lstStyle/>
        <a:p>
          <a:pPr marL="0" lvl="0" indent="0" algn="l" defTabSz="800100">
            <a:lnSpc>
              <a:spcPct val="100000"/>
            </a:lnSpc>
            <a:spcBef>
              <a:spcPct val="0"/>
            </a:spcBef>
            <a:spcAft>
              <a:spcPct val="35000"/>
            </a:spcAft>
            <a:buNone/>
            <a:defRPr b="1"/>
          </a:pPr>
          <a:r>
            <a:rPr lang="es-MX" sz="1800" kern="1200"/>
            <a:t>Beneficios para Empresas</a:t>
          </a:r>
          <a:endParaRPr lang="en-US" sz="1800" kern="1200"/>
        </a:p>
      </dsp:txBody>
      <dsp:txXfrm>
        <a:off x="7430643" y="0"/>
        <a:ext cx="3377565" cy="320182"/>
      </dsp:txXfrm>
    </dsp:sp>
    <dsp:sp modelId="{C61EA077-19BA-4AE8-AD8C-A4FA90261E11}">
      <dsp:nvSpPr>
        <dsp:cNvPr id="0" name=""/>
        <dsp:cNvSpPr/>
      </dsp:nvSpPr>
      <dsp:spPr>
        <a:xfrm>
          <a:off x="7430643" y="320182"/>
          <a:ext cx="3377565" cy="21358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7780" rIns="17780" bIns="17780" numCol="1" spcCol="1270" anchor="t" anchorCtr="0">
          <a:noAutofit/>
        </a:bodyPr>
        <a:lstStyle/>
        <a:p>
          <a:pPr marL="0" lvl="0" indent="0" algn="l" defTabSz="622300">
            <a:lnSpc>
              <a:spcPct val="100000"/>
            </a:lnSpc>
            <a:spcBef>
              <a:spcPct val="0"/>
            </a:spcBef>
            <a:spcAft>
              <a:spcPct val="35000"/>
            </a:spcAft>
            <a:buNone/>
          </a:pPr>
          <a:r>
            <a:rPr lang="es-MX" sz="1400" kern="1200"/>
            <a:t>Contar con un certificado de origen proporciona ventajas competitivas y simplifica las transacciones en el comercio global.</a:t>
          </a:r>
          <a:endParaRPr lang="en-US" sz="1400" kern="1200"/>
        </a:p>
      </dsp:txBody>
      <dsp:txXfrm>
        <a:off x="7430643" y="320182"/>
        <a:ext cx="3377565" cy="2135895"/>
      </dsp:txXfrm>
    </dsp:sp>
  </dsp:spTree>
</dsp:drawing>
</file>

<file path=ppt/diagrams/layout1.xml><?xml version="1.0" encoding="utf-8"?>
<dgm:layoutDef xmlns:dgm="http://schemas.openxmlformats.org/drawingml/2006/diagram" xmlns:a="http://schemas.openxmlformats.org/drawingml/2006/main" uniqueId="urn:microsoft.com/office/officeart/2024/3/layout/verticalVisualTextBlock1">
  <dgm:title val="Vertical Visual Text Blocks"/>
  <dgm:desc val="Pictures with short bits of text with formatted headers. Use as an easier-to-read alternative to a bulleted list."/>
  <dgm:catLst>
    <dgm:cat type="picture" pri="1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Root">
    <dgm:varLst>
      <dgm:dir/>
      <dgm:resizeHandles val="exact"/>
    </dgm:varLst>
    <dgm:choose name="BasedOnLanguageDirection">
      <dgm:if name="LeftToRight" func="var" arg="dir" op="equ" val="norm">
        <dgm:alg type="lin">
          <dgm:param type="linDir" val="fromT"/>
          <dgm:param type="vertAlign" val="t"/>
          <dgm:param type="horzAlign" val="l"/>
        </dgm:alg>
      </dgm:if>
      <dgm:else name="RightToLeft">
        <dgm:alg type="lin">
          <dgm:param type="linDir" val="fromT"/>
          <dgm:param type="vertAlign" val="t"/>
          <dgm:param type="horzAlign" val="r"/>
        </dgm:alg>
      </dgm:else>
    </dgm:choose>
    <dgm:presOf/>
    <dgm:constrLst>
      <dgm:constr type="primFontSz" for="des" forName="Subtitle" op="equ" val="18"/>
      <dgm:constr type="primFontSz" for="des" forName="Description" refType="primFontSz" refFor="des" refForName="Subtitle" op="equ" fact="0.77"/>
      <dgm:constr type="w" for="ch" forName="Composite" refType="w"/>
      <dgm:constr type="h" for="ch" forName="Composite" refType="h"/>
      <dgm:constr type="h" for="ch" forName="sibTrans" refType="h" refFor="ch" refForName="Composite" fact="0.08"/>
      <dgm:constr type="sp" refType="w" refFor="ch" refForName="Composite" op="equ" fact="0.1"/>
    </dgm:constrLst>
    <dgm:ruleLst/>
    <dgm:forEach name="DirectChildrenOfRoot" axis="ch" ptType="node">
      <dgm:layoutNode name="Composite">
        <dgm:alg type="composite"/>
        <dgm:shape xmlns:r="http://schemas.openxmlformats.org/officeDocument/2006/relationships" r:blip="">
          <dgm:adjLst/>
        </dgm:shape>
        <dgm:presOf/>
        <dgm:constrLst>
          <dgm:constr type="w" for="ch" forName="Picture" refType="w" fact="0.335"/>
          <dgm:constr type="h" for="ch" forName="Picture" refType="w" refFor="ch" refForName="Picture" op="equ"/>
          <dgm:constr type="h" for="ch" forName="Picture" refType="h" op="lte"/>
          <dgm:constr type="l" for="ch" forName="Subtitle" refType="r" refFor="ch" refForName="Picture"/>
          <dgm:constr type="lOff" for="ch" forName="Subtitle" val="5"/>
          <dgm:constr type="h" for="ch" forName="Subtitle" refType="h" fact="0.1"/>
          <dgm:constr type="t" for="ch" forName="Description" refType="b" refFor="ch" refForName="Subtitle"/>
          <dgm:constr type="l" for="ch" forName="Description" refType="r" refFor="ch" refForName="Picture"/>
          <dgm:constr type="lOff" for="ch" forName="Description" val="5"/>
        </dgm:constrLst>
        <dgm:ruleLst/>
        <dgm:layoutNode name="Picture" styleLbl="node1">
          <dgm:alg type="sp"/>
          <dgm:shape xmlns:r="http://schemas.openxmlformats.org/officeDocument/2006/relationships" type="rect" r:blip="" blipPhldr="1">
            <dgm:adjLst/>
          </dgm:shape>
          <dgm:presOf/>
          <dgm:constrLst/>
          <dgm:ruleLst/>
        </dgm:layoutNode>
        <dgm:layoutNode name="Subtitle" styleLbl="revTx">
          <dgm:varLst>
            <dgm:chMax val="0"/>
            <dgm:bulletEnabled/>
          </dgm:varLst>
          <dgm:alg type="tx">
            <dgm:param type="parTxLTRAlign" val="l"/>
            <dgm:param type="parTxRTLAlign" val="r"/>
            <dgm:param type="txAnchorVert" val="t"/>
          </dgm:alg>
          <dgm:shape xmlns:r="http://schemas.openxmlformats.org/officeDocument/2006/relationships" type="rect" r:blip="">
            <dgm:adjLst/>
          </dgm:shape>
          <dgm:presOf axis="self"/>
          <dgm:choose name="SubtitleConstraintsBasedOnLanguageDirection">
            <dgm:if name="SubtitleIsLeftToRight" func="var" arg="dir" op="equ" val="norm">
              <dgm:constrLst>
                <dgm:constr type="h" refType="w" op="lte" fact="0.4"/>
                <dgm:constr type="lMarg"/>
                <dgm:constr type="rMarg" refType="primFontSz" fact="0.1"/>
                <dgm:constr type="tMarg" refType="primFontSz" fact="0.1"/>
                <dgm:constr type="bMarg" refType="primFontSz" fact="0.1"/>
              </dgm:constrLst>
            </dgm:if>
            <dgm:else name="SubtitleIsRightToLeft">
              <dgm:constrLst>
                <dgm:constr type="h" refType="w" op="lte" fact="0.4"/>
                <dgm:constr type="rMarg"/>
                <dgm:constr type="lMarg" refType="primFontSz" fact="0.1"/>
                <dgm:constr type="tMarg" refType="primFontSz" fact="0.1"/>
                <dgm:constr type="bMarg" refType="primFontSz" fact="0.1"/>
              </dgm:constrLst>
            </dgm:else>
          </dgm:choose>
          <dgm:ruleLst>
            <dgm:rule type="h" val="INF" fact="NaN" max="NaN"/>
            <dgm:rule type="primFontSz" val="5" fact="NaN" max="NaN"/>
          </dgm:ruleLst>
        </dgm:layoutNode>
        <dgm:layoutNode name="Description" styleLbl="revTx">
          <dgm:varLst>
            <dgm:bulletEnabled/>
          </dgm:varLst>
          <dgm:alg type="tx">
            <dgm:param type="parTxLTRAlign" val="l"/>
            <dgm:param type="parTxRTLAlign" val="r"/>
            <dgm:param type="txAnchorVert" val="t"/>
          </dgm:alg>
          <dgm:shape xmlns:r="http://schemas.openxmlformats.org/officeDocument/2006/relationships" type="rect" r:blip="">
            <dgm:adjLst/>
          </dgm:shape>
          <dgm:presOf axis="des" ptType="node"/>
          <dgm:choose name="DescriptionConstraintsBasedOnLanguageDirection">
            <dgm:if name="DescriptionIsLeftToRight" func="var" arg="dir" op="equ" val="norm">
              <dgm:constrLst>
                <dgm:constr type="lMarg"/>
                <dgm:constr type="rMarg" refType="primFontSz" fact="0.1"/>
                <dgm:constr type="tMarg" refType="primFontSz" fact="0.1"/>
                <dgm:constr type="bMarg" refType="primFontSz" fact="0.1"/>
              </dgm:constrLst>
            </dgm:if>
            <dgm:else name="DescriptionIsRightToLeft">
              <dgm:constrLst>
                <dgm:constr type="lMarg" refType="primFontSz" fact="0.1"/>
                <dgm:constr type="rMarg"/>
                <dgm:constr type="tMarg" refType="primFontSz" fact="0.1"/>
                <dgm:constr type="bMarg" refType="primFontSz" fact="0.1"/>
              </dgm:constrLst>
            </dgm:else>
          </dgm:choose>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24/3/layout/verticalVisualTextBlock1">
  <dgm:title val="Vertical Visual Text Blocks"/>
  <dgm:desc val="Pictures with short bits of text with formatted headers. Use as an easier-to-read alternative to a bulleted list."/>
  <dgm:catLst>
    <dgm:cat type="picture" pri="1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Root">
    <dgm:varLst>
      <dgm:dir/>
      <dgm:resizeHandles val="exact"/>
    </dgm:varLst>
    <dgm:choose name="BasedOnLanguageDirection">
      <dgm:if name="LeftToRight" func="var" arg="dir" op="equ" val="norm">
        <dgm:alg type="lin">
          <dgm:param type="linDir" val="fromT"/>
          <dgm:param type="vertAlign" val="t"/>
          <dgm:param type="horzAlign" val="l"/>
        </dgm:alg>
      </dgm:if>
      <dgm:else name="RightToLeft">
        <dgm:alg type="lin">
          <dgm:param type="linDir" val="fromT"/>
          <dgm:param type="vertAlign" val="t"/>
          <dgm:param type="horzAlign" val="r"/>
        </dgm:alg>
      </dgm:else>
    </dgm:choose>
    <dgm:presOf/>
    <dgm:constrLst>
      <dgm:constr type="primFontSz" for="des" forName="Subtitle" op="equ" val="18"/>
      <dgm:constr type="primFontSz" for="des" forName="Description" refType="primFontSz" refFor="des" refForName="Subtitle" op="equ" fact="0.77"/>
      <dgm:constr type="w" for="ch" forName="Composite" refType="w"/>
      <dgm:constr type="h" for="ch" forName="Composite" refType="h"/>
      <dgm:constr type="h" for="ch" forName="sibTrans" refType="h" refFor="ch" refForName="Composite" fact="0.08"/>
      <dgm:constr type="sp" refType="w" refFor="ch" refForName="Composite" op="equ" fact="0.1"/>
    </dgm:constrLst>
    <dgm:ruleLst/>
    <dgm:forEach name="DirectChildrenOfRoot" axis="ch" ptType="node">
      <dgm:layoutNode name="Composite">
        <dgm:alg type="composite"/>
        <dgm:shape xmlns:r="http://schemas.openxmlformats.org/officeDocument/2006/relationships" r:blip="">
          <dgm:adjLst/>
        </dgm:shape>
        <dgm:presOf/>
        <dgm:constrLst>
          <dgm:constr type="w" for="ch" forName="Picture" refType="w" fact="0.335"/>
          <dgm:constr type="h" for="ch" forName="Picture" refType="w" refFor="ch" refForName="Picture" op="equ"/>
          <dgm:constr type="h" for="ch" forName="Picture" refType="h" op="lte"/>
          <dgm:constr type="l" for="ch" forName="Subtitle" refType="r" refFor="ch" refForName="Picture"/>
          <dgm:constr type="lOff" for="ch" forName="Subtitle" val="5"/>
          <dgm:constr type="h" for="ch" forName="Subtitle" refType="h" fact="0.1"/>
          <dgm:constr type="t" for="ch" forName="Description" refType="b" refFor="ch" refForName="Subtitle"/>
          <dgm:constr type="l" for="ch" forName="Description" refType="r" refFor="ch" refForName="Picture"/>
          <dgm:constr type="lOff" for="ch" forName="Description" val="5"/>
        </dgm:constrLst>
        <dgm:ruleLst/>
        <dgm:layoutNode name="Picture" styleLbl="node1">
          <dgm:alg type="sp"/>
          <dgm:shape xmlns:r="http://schemas.openxmlformats.org/officeDocument/2006/relationships" type="rect" r:blip="" blipPhldr="1">
            <dgm:adjLst/>
          </dgm:shape>
          <dgm:presOf/>
          <dgm:constrLst/>
          <dgm:ruleLst/>
        </dgm:layoutNode>
        <dgm:layoutNode name="Subtitle" styleLbl="revTx">
          <dgm:varLst>
            <dgm:chMax val="0"/>
            <dgm:bulletEnabled/>
          </dgm:varLst>
          <dgm:alg type="tx">
            <dgm:param type="parTxLTRAlign" val="l"/>
            <dgm:param type="parTxRTLAlign" val="r"/>
            <dgm:param type="txAnchorVert" val="t"/>
          </dgm:alg>
          <dgm:shape xmlns:r="http://schemas.openxmlformats.org/officeDocument/2006/relationships" type="rect" r:blip="">
            <dgm:adjLst/>
          </dgm:shape>
          <dgm:presOf axis="self"/>
          <dgm:choose name="SubtitleConstraintsBasedOnLanguageDirection">
            <dgm:if name="SubtitleIsLeftToRight" func="var" arg="dir" op="equ" val="norm">
              <dgm:constrLst>
                <dgm:constr type="h" refType="w" op="lte" fact="0.4"/>
                <dgm:constr type="lMarg"/>
                <dgm:constr type="rMarg" refType="primFontSz" fact="0.1"/>
                <dgm:constr type="tMarg" refType="primFontSz" fact="0.1"/>
                <dgm:constr type="bMarg" refType="primFontSz" fact="0.1"/>
              </dgm:constrLst>
            </dgm:if>
            <dgm:else name="SubtitleIsRightToLeft">
              <dgm:constrLst>
                <dgm:constr type="h" refType="w" op="lte" fact="0.4"/>
                <dgm:constr type="rMarg"/>
                <dgm:constr type="lMarg" refType="primFontSz" fact="0.1"/>
                <dgm:constr type="tMarg" refType="primFontSz" fact="0.1"/>
                <dgm:constr type="bMarg" refType="primFontSz" fact="0.1"/>
              </dgm:constrLst>
            </dgm:else>
          </dgm:choose>
          <dgm:ruleLst>
            <dgm:rule type="h" val="INF" fact="NaN" max="NaN"/>
            <dgm:rule type="primFontSz" val="5" fact="NaN" max="NaN"/>
          </dgm:ruleLst>
        </dgm:layoutNode>
        <dgm:layoutNode name="Description" styleLbl="revTx">
          <dgm:varLst>
            <dgm:bulletEnabled/>
          </dgm:varLst>
          <dgm:alg type="tx">
            <dgm:param type="parTxLTRAlign" val="l"/>
            <dgm:param type="parTxRTLAlign" val="r"/>
            <dgm:param type="txAnchorVert" val="t"/>
          </dgm:alg>
          <dgm:shape xmlns:r="http://schemas.openxmlformats.org/officeDocument/2006/relationships" type="rect" r:blip="">
            <dgm:adjLst/>
          </dgm:shape>
          <dgm:presOf axis="des" ptType="node"/>
          <dgm:choose name="DescriptionConstraintsBasedOnLanguageDirection">
            <dgm:if name="DescriptionIsLeftToRight" func="var" arg="dir" op="equ" val="norm">
              <dgm:constrLst>
                <dgm:constr type="lMarg"/>
                <dgm:constr type="rMarg" refType="primFontSz" fact="0.1"/>
                <dgm:constr type="tMarg" refType="primFontSz" fact="0.1"/>
                <dgm:constr type="bMarg" refType="primFontSz" fact="0.1"/>
              </dgm:constrLst>
            </dgm:if>
            <dgm:else name="DescriptionIsRightToLeft">
              <dgm:constrLst>
                <dgm:constr type="lMarg" refType="primFontSz" fact="0.1"/>
                <dgm:constr type="rMarg"/>
                <dgm:constr type="tMarg" refType="primFontSz" fact="0.1"/>
                <dgm:constr type="bMarg" refType="primFontSz" fact="0.1"/>
              </dgm:constrLst>
            </dgm:else>
          </dgm:choose>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24/3/layout/hArchList1">
  <dgm:title val="Horizontal Text Blocks"/>
  <dgm:desc val="Short bits of text with formatted headers. Use as an easier-to-read alternative to a bulleted list."/>
  <dgm:catLst>
    <dgm:cat type="list" pri="100"/>
    <dgm:cat type="timeline" pri="500"/>
    <dgm:cat type="process" pri="6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vertAlign" val="t"/>
          <dgm:param type="horzAlign" val="l"/>
        </dgm:alg>
      </dgm:if>
      <dgm:else name="Name3">
        <dgm:alg type="lin">
          <dgm:param type="vertAlign" val="t"/>
          <dgm:param type="horzAlign" val="r"/>
        </dgm:alg>
      </dgm:else>
    </dgm:choose>
    <dgm:presOf/>
    <dgm:constrLst>
      <dgm:constr type="primFontSz" for="des" forName="pictRect" op="equ" val="18"/>
      <dgm:constr type="primFontSz" for="des" forName="textRect" refType="primFontSz" refFor="des" refForName="pictRect" op="equ" fact="0.77"/>
      <dgm:constr type="w" for="ch" forName="compNode" refType="w"/>
      <dgm:constr type="h" for="ch" forName="compNode" refType="h"/>
      <dgm:constr type="h" for="des" forName="pictRect" op="equ"/>
      <dgm:constr type="h" for="des" forName="pictRect" refType="primFontSz" refFor="des" refForName="pictRect" fact="3"/>
      <dgm:constr type="w" for="ch" ptType="sibTrans" refType="w" refFor="ch" refForName="compNode" op="equ" fact="0.1"/>
      <dgm:constr type="sp" refType="w" refFor="ch" refForName="compNode" op="equ" fact="0.1"/>
    </dgm:constrLst>
    <dgm:ruleLst/>
    <dgm:forEach name="Name4" axis="ch" ptType="node" cnt="20">
      <dgm:layoutNode name="compNode">
        <dgm:alg type="composite"/>
        <dgm:shape xmlns:r="http://schemas.openxmlformats.org/officeDocument/2006/relationships" r:blip="">
          <dgm:adjLst/>
        </dgm:shape>
        <dgm:presOf axis="self"/>
        <dgm:constrLst>
          <dgm:constr type="h" for="ch" forName="pictRect" refType="h" fact="0.1"/>
          <dgm:constr type="l" for="ch" forName="pictRect"/>
          <dgm:constr type="t" for="ch" forName="pictRect"/>
          <dgm:constr type="l" for="ch" forName="textRect"/>
          <dgm:constr type="t" for="ch" forName="textRect" refType="b" refFor="ch" refForName="pictRect"/>
        </dgm:constrLst>
        <dgm:ruleLst/>
        <dgm:layoutNode name="pictRect" styleLbl="revTx">
          <dgm:varLst>
            <dgm:chMax val="0"/>
            <dgm:bulletEnabled/>
          </dgm:varLst>
          <dgm:alg type="tx">
            <dgm:param type="parTxLTRAlign" val="l"/>
            <dgm:param type="parTxRTLAlign" val="r"/>
            <dgm:param type="txAnchorVert" val="t"/>
          </dgm:alg>
          <dgm:shape xmlns:r="http://schemas.openxmlformats.org/officeDocument/2006/relationships" type="rect" r:blip="">
            <dgm:adjLst/>
          </dgm:shape>
          <dgm:presOf axis="self"/>
          <dgm:choose name="choosePictRectConstraints">
            <dgm:if name="ifPictRectConstraints" func="var" arg="dir" op="equ" val="norm">
              <dgm:constrLst>
                <dgm:constr type="h" refType="w" op="lte" fact="0.4"/>
                <dgm:constr type="lMarg" val="10.8"/>
                <dgm:constr type="rMarg" refType="primFontSz" fact="0.1"/>
                <dgm:constr type="tMarg" refType="primFontSz" fact="0.1"/>
                <dgm:constr type="bMarg" refType="primFontSz" fact="0.1"/>
              </dgm:constrLst>
            </dgm:if>
            <dgm:else name="elsePictRectConstraints">
              <dgm:constrLst>
                <dgm:constr type="lMarg" refType="primFontSz" fact="0.1"/>
                <dgm:constr type="rMarg" val="10.8"/>
                <dgm:constr type="tMarg" refType="primFontSz" fact="0.1"/>
                <dgm:constr type="bMarg" refType="primFontSz" fact="0.1"/>
              </dgm:constrLst>
            </dgm:else>
          </dgm:choose>
          <dgm:ruleLst>
            <dgm:rule type="h" val="INF" fact="NaN" max="NaN"/>
            <dgm:rule type="primFontSz" val="5" fact="NaN" max="NaN"/>
          </dgm:ruleLst>
        </dgm:layoutNode>
        <dgm:layoutNode name="textRect" styleLbl="revTx">
          <dgm:varLst>
            <dgm:bulletEnabled/>
          </dgm:varLst>
          <dgm:alg type="tx">
            <dgm:param type="parTxLTRAlign" val="l"/>
            <dgm:param type="parTxRTLAlign" val="r"/>
            <dgm:param type="txAnchorVert" val="t"/>
          </dgm:alg>
          <dgm:shape xmlns:r="http://schemas.openxmlformats.org/officeDocument/2006/relationships" type="rect" r:blip="">
            <dgm:adjLst/>
          </dgm:shape>
          <dgm:presOf axis="des" ptType="node"/>
          <dgm:choose name="chooseTextRectConstraints">
            <dgm:if name="ifTextRectConstraints" func="var" arg="dir" op="equ" val="norm">
              <dgm:constrLst>
                <dgm:constr type="lMarg" val="10.8"/>
                <dgm:constr type="rMarg" refType="primFontSz" fact="0.1"/>
                <dgm:constr type="tMarg" refType="primFontSz" fact="0.1"/>
                <dgm:constr type="bMarg" refType="primFontSz" fact="0.1"/>
              </dgm:constrLst>
            </dgm:if>
            <dgm:else name="elseTextRectConstraints">
              <dgm:constrLst>
                <dgm:constr type="lMarg" refType="primFontSz" fact="0.1"/>
                <dgm:constr type="rMarg" val="10.8"/>
                <dgm:constr type="tMarg" refType="primFontSz" fact="0.1"/>
                <dgm:constr type="bMarg" refType="primFontSz" fact="0.1"/>
              </dgm:constrLst>
            </dgm:else>
          </dgm:choose>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L"/>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1CA56D-8AF7-4128-B266-DAF3AFCFC6B7}" type="datetimeFigureOut">
              <a:rPr lang="es-CL" smtClean="0"/>
              <a:t>02-07-2025</a:t>
            </a:fld>
            <a:endParaRPr lang="es-CL"/>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L"/>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L"/>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C51308-C156-4A18-B74A-1973FE89ED65}" type="slidenum">
              <a:rPr lang="es-CL" smtClean="0"/>
              <a:t>‹Nº›</a:t>
            </a:fld>
            <a:endParaRPr lang="es-CL"/>
          </a:p>
        </p:txBody>
      </p:sp>
    </p:spTree>
    <p:extLst>
      <p:ext uri="{BB962C8B-B14F-4D97-AF65-F5344CB8AC3E}">
        <p14:creationId xmlns:p14="http://schemas.microsoft.com/office/powerpoint/2010/main" val="20793402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a:t>El contenido generado por IA puede ser incorrecto.
---
El certificado de origen es un documento clave en el comercio internacional que certifica el país de origen de las mercancías. Esta presentación explorará su definición, beneficios, proceso de obtención y su importancia para facilitar el comercio global.
Origen de imagen: biblioteca de contenido de Microsoft 365
</a:t>
            </a:r>
          </a:p>
        </p:txBody>
      </p:sp>
      <p:sp>
        <p:nvSpPr>
          <p:cNvPr id="4" name="Marcador de número de diapositiva 3"/>
          <p:cNvSpPr>
            <a:spLocks noGrp="1"/>
          </p:cNvSpPr>
          <p:nvPr>
            <p:ph type="sldNum" sz="quarter" idx="5"/>
          </p:nvPr>
        </p:nvSpPr>
        <p:spPr/>
        <p:txBody>
          <a:bodyPr/>
          <a:lstStyle/>
          <a:p>
            <a:fld id="{AE5B559B-5D60-4ADC-B728-7EBAE98EB921}" type="slidenum">
              <a:rPr lang="es-CL" smtClean="0"/>
              <a:t>1</a:t>
            </a:fld>
            <a:endParaRPr lang="es-CL"/>
          </a:p>
        </p:txBody>
      </p:sp>
    </p:spTree>
    <p:extLst>
      <p:ext uri="{BB962C8B-B14F-4D97-AF65-F5344CB8AC3E}">
        <p14:creationId xmlns:p14="http://schemas.microsoft.com/office/powerpoint/2010/main" val="26801444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a:t>
---
Las autoridades emisoras del certificado de origen pueden variar según el país, pero generalmente incluyen cámaras de comercio y ministerios de comercio. Estas entidades son responsables de verificar la información y asegurar el cumplimiento de las normativas pertinentes.
Origen de imagen: biblioteca de contenido de Microsoft 365
</a:t>
            </a:r>
          </a:p>
        </p:txBody>
      </p:sp>
      <p:sp>
        <p:nvSpPr>
          <p:cNvPr id="4" name="Marcador de número de diapositiva 3"/>
          <p:cNvSpPr>
            <a:spLocks noGrp="1"/>
          </p:cNvSpPr>
          <p:nvPr>
            <p:ph type="sldNum" sz="quarter" idx="5"/>
          </p:nvPr>
        </p:nvSpPr>
        <p:spPr/>
        <p:txBody>
          <a:bodyPr/>
          <a:lstStyle/>
          <a:p>
            <a:fld id="{AE5B559B-5D60-4ADC-B728-7EBAE98EB921}" type="slidenum">
              <a:rPr lang="es-CL" smtClean="0"/>
              <a:t>10</a:t>
            </a:fld>
            <a:endParaRPr lang="es-CL"/>
          </a:p>
        </p:txBody>
      </p:sp>
    </p:spTree>
    <p:extLst>
      <p:ext uri="{BB962C8B-B14F-4D97-AF65-F5344CB8AC3E}">
        <p14:creationId xmlns:p14="http://schemas.microsoft.com/office/powerpoint/2010/main" val="19862789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a:t>El certificado de origen presenta múltiples beneficios que pueden impactar positivamente en el comercio internacional. A continuación, discutiremos cómo puede ayudar a reducir costos y facilitar el comercio a través de acuerdos y normativas.</a:t>
            </a:r>
          </a:p>
        </p:txBody>
      </p:sp>
      <p:sp>
        <p:nvSpPr>
          <p:cNvPr id="4" name="Marcador de número de diapositiva 3"/>
          <p:cNvSpPr>
            <a:spLocks noGrp="1"/>
          </p:cNvSpPr>
          <p:nvPr>
            <p:ph type="sldNum" sz="quarter" idx="5"/>
          </p:nvPr>
        </p:nvSpPr>
        <p:spPr/>
        <p:txBody>
          <a:bodyPr/>
          <a:lstStyle/>
          <a:p>
            <a:fld id="{AE5B559B-5D60-4ADC-B728-7EBAE98EB921}" type="slidenum">
              <a:rPr lang="es-CL" smtClean="0"/>
              <a:t>11</a:t>
            </a:fld>
            <a:endParaRPr lang="es-CL"/>
          </a:p>
        </p:txBody>
      </p:sp>
    </p:spTree>
    <p:extLst>
      <p:ext uri="{BB962C8B-B14F-4D97-AF65-F5344CB8AC3E}">
        <p14:creationId xmlns:p14="http://schemas.microsoft.com/office/powerpoint/2010/main" val="11353986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a:t>
---
Uno de los beneficios más importantes del certificado de origen es la posibilidad de reducir aranceles y tarifas a la importación, especialmente cuando se trata de productos que cumplen con los requisitos de acuerdos comerciales específicos.
Origen de imagen: biblioteca de contenido de Microsoft 365
</a:t>
            </a:r>
          </a:p>
        </p:txBody>
      </p:sp>
      <p:sp>
        <p:nvSpPr>
          <p:cNvPr id="4" name="Marcador de número de diapositiva 3"/>
          <p:cNvSpPr>
            <a:spLocks noGrp="1"/>
          </p:cNvSpPr>
          <p:nvPr>
            <p:ph type="sldNum" sz="quarter" idx="5"/>
          </p:nvPr>
        </p:nvSpPr>
        <p:spPr/>
        <p:txBody>
          <a:bodyPr/>
          <a:lstStyle/>
          <a:p>
            <a:fld id="{AE5B559B-5D60-4ADC-B728-7EBAE98EB921}" type="slidenum">
              <a:rPr lang="es-CL" smtClean="0"/>
              <a:t>12</a:t>
            </a:fld>
            <a:endParaRPr lang="es-CL"/>
          </a:p>
        </p:txBody>
      </p:sp>
    </p:spTree>
    <p:extLst>
      <p:ext uri="{BB962C8B-B14F-4D97-AF65-F5344CB8AC3E}">
        <p14:creationId xmlns:p14="http://schemas.microsoft.com/office/powerpoint/2010/main" val="29034530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a:t>
---
El certificado de origen es esencial para garantizar el cumplimiento de los acuerdos comerciales internacionales, ya que permite a las autoridades comprobar que las mercancías cumplen con las normas estipuladas y se benefician de las condiciones preferenciales.
Origen de imagen: biblioteca de contenido de Microsoft 365
</a:t>
            </a:r>
          </a:p>
        </p:txBody>
      </p:sp>
      <p:sp>
        <p:nvSpPr>
          <p:cNvPr id="4" name="Marcador de número de diapositiva 3"/>
          <p:cNvSpPr>
            <a:spLocks noGrp="1"/>
          </p:cNvSpPr>
          <p:nvPr>
            <p:ph type="sldNum" sz="quarter" idx="5"/>
          </p:nvPr>
        </p:nvSpPr>
        <p:spPr/>
        <p:txBody>
          <a:bodyPr/>
          <a:lstStyle/>
          <a:p>
            <a:fld id="{AE5B559B-5D60-4ADC-B728-7EBAE98EB921}" type="slidenum">
              <a:rPr lang="es-CL" smtClean="0"/>
              <a:t>13</a:t>
            </a:fld>
            <a:endParaRPr lang="es-CL"/>
          </a:p>
        </p:txBody>
      </p:sp>
    </p:spTree>
    <p:extLst>
      <p:ext uri="{BB962C8B-B14F-4D97-AF65-F5344CB8AC3E}">
        <p14:creationId xmlns:p14="http://schemas.microsoft.com/office/powerpoint/2010/main" val="31694468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a:t>
---
Con un certificado de origen adecuado, las mercancías pueden pasar por los procesos aduaneros de manera más ágil y eficiente, lo que disminuye los retrasos y costos asociados al despacho de aduanas.
Origen de imagen: biblioteca de contenido de Microsoft 365
</a:t>
            </a:r>
          </a:p>
        </p:txBody>
      </p:sp>
      <p:sp>
        <p:nvSpPr>
          <p:cNvPr id="4" name="Marcador de número de diapositiva 3"/>
          <p:cNvSpPr>
            <a:spLocks noGrp="1"/>
          </p:cNvSpPr>
          <p:nvPr>
            <p:ph type="sldNum" sz="quarter" idx="5"/>
          </p:nvPr>
        </p:nvSpPr>
        <p:spPr/>
        <p:txBody>
          <a:bodyPr/>
          <a:lstStyle/>
          <a:p>
            <a:fld id="{AE5B559B-5D60-4ADC-B728-7EBAE98EB921}" type="slidenum">
              <a:rPr lang="es-CL" smtClean="0"/>
              <a:t>14</a:t>
            </a:fld>
            <a:endParaRPr lang="es-CL"/>
          </a:p>
        </p:txBody>
      </p:sp>
    </p:spTree>
    <p:extLst>
      <p:ext uri="{BB962C8B-B14F-4D97-AF65-F5344CB8AC3E}">
        <p14:creationId xmlns:p14="http://schemas.microsoft.com/office/powerpoint/2010/main" val="384578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a:t>El certificado de origen también está sujeto a diversas regulaciones legales en el ámbito del comercio internacional. A continuación, examinaremos las normativas que rigen su uso y las consecuencias de no cumplir con ellas.</a:t>
            </a:r>
          </a:p>
        </p:txBody>
      </p:sp>
      <p:sp>
        <p:nvSpPr>
          <p:cNvPr id="4" name="Marcador de número de diapositiva 3"/>
          <p:cNvSpPr>
            <a:spLocks noGrp="1"/>
          </p:cNvSpPr>
          <p:nvPr>
            <p:ph type="sldNum" sz="quarter" idx="5"/>
          </p:nvPr>
        </p:nvSpPr>
        <p:spPr/>
        <p:txBody>
          <a:bodyPr/>
          <a:lstStyle/>
          <a:p>
            <a:fld id="{AE5B559B-5D60-4ADC-B728-7EBAE98EB921}" type="slidenum">
              <a:rPr lang="es-CL" smtClean="0"/>
              <a:t>15</a:t>
            </a:fld>
            <a:endParaRPr lang="es-CL"/>
          </a:p>
        </p:txBody>
      </p:sp>
    </p:spTree>
    <p:extLst>
      <p:ext uri="{BB962C8B-B14F-4D97-AF65-F5344CB8AC3E}">
        <p14:creationId xmlns:p14="http://schemas.microsoft.com/office/powerpoint/2010/main" val="29196653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a:t>
---
Las regulaciones internacionales establecen los estándares que deben seguirse para la emisión y uso del certificado de origen. Estas normas son fundamentales para mantener la integridad del comercio internacional y proteger los intereses de todos los países involucrados.
Origen de imagen: biblioteca de contenido de Microsoft 365
</a:t>
            </a:r>
          </a:p>
        </p:txBody>
      </p:sp>
      <p:sp>
        <p:nvSpPr>
          <p:cNvPr id="4" name="Marcador de número de diapositiva 3"/>
          <p:cNvSpPr>
            <a:spLocks noGrp="1"/>
          </p:cNvSpPr>
          <p:nvPr>
            <p:ph type="sldNum" sz="quarter" idx="5"/>
          </p:nvPr>
        </p:nvSpPr>
        <p:spPr/>
        <p:txBody>
          <a:bodyPr/>
          <a:lstStyle/>
          <a:p>
            <a:fld id="{AE5B559B-5D60-4ADC-B728-7EBAE98EB921}" type="slidenum">
              <a:rPr lang="es-CL" smtClean="0"/>
              <a:t>16</a:t>
            </a:fld>
            <a:endParaRPr lang="es-CL"/>
          </a:p>
        </p:txBody>
      </p:sp>
    </p:spTree>
    <p:extLst>
      <p:ext uri="{BB962C8B-B14F-4D97-AF65-F5344CB8AC3E}">
        <p14:creationId xmlns:p14="http://schemas.microsoft.com/office/powerpoint/2010/main" val="13373431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a:t>
---
El incumplimiento de las regulaciones relacionadas con el certificado de origen puede resultar en sanciones importantes, que van desde multas hasta la incautación de mercancías. Es vital que las empresas se adhieran a estas normativas para evitar problemas legales.
Origen de imagen: biblioteca de contenido de Microsoft 365
</a:t>
            </a:r>
          </a:p>
        </p:txBody>
      </p:sp>
      <p:sp>
        <p:nvSpPr>
          <p:cNvPr id="4" name="Marcador de número de diapositiva 3"/>
          <p:cNvSpPr>
            <a:spLocks noGrp="1"/>
          </p:cNvSpPr>
          <p:nvPr>
            <p:ph type="sldNum" sz="quarter" idx="5"/>
          </p:nvPr>
        </p:nvSpPr>
        <p:spPr/>
        <p:txBody>
          <a:bodyPr/>
          <a:lstStyle/>
          <a:p>
            <a:fld id="{AE5B559B-5D60-4ADC-B728-7EBAE98EB921}" type="slidenum">
              <a:rPr lang="es-CL" smtClean="0"/>
              <a:t>17</a:t>
            </a:fld>
            <a:endParaRPr lang="es-CL"/>
          </a:p>
        </p:txBody>
      </p:sp>
    </p:spTree>
    <p:extLst>
      <p:ext uri="{BB962C8B-B14F-4D97-AF65-F5344CB8AC3E}">
        <p14:creationId xmlns:p14="http://schemas.microsoft.com/office/powerpoint/2010/main" val="30032692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a:t>
---
El certificado de origen también juega un papel crucial en la protección contra el fraude comercial. Permite a las autoridades verificar la autenticidad de los productos y asegurar que cumplen con los requisitos de origen estipulados.
Origen de imagen: biblioteca de contenido de Microsoft 365
</a:t>
            </a:r>
          </a:p>
        </p:txBody>
      </p:sp>
      <p:sp>
        <p:nvSpPr>
          <p:cNvPr id="4" name="Marcador de número de diapositiva 3"/>
          <p:cNvSpPr>
            <a:spLocks noGrp="1"/>
          </p:cNvSpPr>
          <p:nvPr>
            <p:ph type="sldNum" sz="quarter" idx="5"/>
          </p:nvPr>
        </p:nvSpPr>
        <p:spPr/>
        <p:txBody>
          <a:bodyPr/>
          <a:lstStyle/>
          <a:p>
            <a:fld id="{AE5B559B-5D60-4ADC-B728-7EBAE98EB921}" type="slidenum">
              <a:rPr lang="es-CL" smtClean="0"/>
              <a:t>18</a:t>
            </a:fld>
            <a:endParaRPr lang="es-CL"/>
          </a:p>
        </p:txBody>
      </p:sp>
    </p:spTree>
    <p:extLst>
      <p:ext uri="{BB962C8B-B14F-4D97-AF65-F5344CB8AC3E}">
        <p14:creationId xmlns:p14="http://schemas.microsoft.com/office/powerpoint/2010/main" val="7361902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a:t>Finalmente, analizaremos algunos casos de uso y ejemplos prácticos que ilustran cómo se aplica el certificado de origen en el comercio internacional. Estos ejemplos ayudarán a comprender mejor su relevancia en situaciones del mundo real.</a:t>
            </a:r>
          </a:p>
        </p:txBody>
      </p:sp>
      <p:sp>
        <p:nvSpPr>
          <p:cNvPr id="4" name="Marcador de número de diapositiva 3"/>
          <p:cNvSpPr>
            <a:spLocks noGrp="1"/>
          </p:cNvSpPr>
          <p:nvPr>
            <p:ph type="sldNum" sz="quarter" idx="5"/>
          </p:nvPr>
        </p:nvSpPr>
        <p:spPr/>
        <p:txBody>
          <a:bodyPr/>
          <a:lstStyle/>
          <a:p>
            <a:fld id="{AE5B559B-5D60-4ADC-B728-7EBAE98EB921}" type="slidenum">
              <a:rPr lang="es-CL" smtClean="0"/>
              <a:t>19</a:t>
            </a:fld>
            <a:endParaRPr lang="es-CL"/>
          </a:p>
        </p:txBody>
      </p:sp>
    </p:spTree>
    <p:extLst>
      <p:ext uri="{BB962C8B-B14F-4D97-AF65-F5344CB8AC3E}">
        <p14:creationId xmlns:p14="http://schemas.microsoft.com/office/powerpoint/2010/main" val="24835129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a:t>
---
A lo largo de esta presentación, abordaremos la definición y propósito del certificado de origen, el proceso de obtención y emisión, sus beneficios y ventajas, las implicaciones legales y reglamentarias, así como casos de uso y ejemplos prácticos que ilustran su importancia en el comercio internacional.
Origen de imagen: biblioteca de contenido de Microsoft 365
</a:t>
            </a:r>
          </a:p>
        </p:txBody>
      </p:sp>
      <p:sp>
        <p:nvSpPr>
          <p:cNvPr id="4" name="Marcador de número de diapositiva 3"/>
          <p:cNvSpPr>
            <a:spLocks noGrp="1"/>
          </p:cNvSpPr>
          <p:nvPr>
            <p:ph type="sldNum" sz="quarter" idx="5"/>
          </p:nvPr>
        </p:nvSpPr>
        <p:spPr/>
        <p:txBody>
          <a:bodyPr/>
          <a:lstStyle/>
          <a:p>
            <a:fld id="{AE5B559B-5D60-4ADC-B728-7EBAE98EB921}" type="slidenum">
              <a:rPr lang="es-CL" smtClean="0"/>
              <a:t>2</a:t>
            </a:fld>
            <a:endParaRPr lang="es-CL"/>
          </a:p>
        </p:txBody>
      </p:sp>
    </p:spTree>
    <p:extLst>
      <p:ext uri="{BB962C8B-B14F-4D97-AF65-F5344CB8AC3E}">
        <p14:creationId xmlns:p14="http://schemas.microsoft.com/office/powerpoint/2010/main" val="30321590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a:t>
---
El certificado de origen es fundamental en el comercio de bienes, ya que garantiza que los productos cumplen con las regulaciones de origen y permite a los importadores acceder a tarifas preferenciales, facilitando así el intercambio comercial.
Origen de imagen: biblioteca de contenido de Microsoft 365
</a:t>
            </a:r>
          </a:p>
        </p:txBody>
      </p:sp>
      <p:sp>
        <p:nvSpPr>
          <p:cNvPr id="4" name="Marcador de número de diapositiva 3"/>
          <p:cNvSpPr>
            <a:spLocks noGrp="1"/>
          </p:cNvSpPr>
          <p:nvPr>
            <p:ph type="sldNum" sz="quarter" idx="5"/>
          </p:nvPr>
        </p:nvSpPr>
        <p:spPr/>
        <p:txBody>
          <a:bodyPr/>
          <a:lstStyle/>
          <a:p>
            <a:fld id="{AE5B559B-5D60-4ADC-B728-7EBAE98EB921}" type="slidenum">
              <a:rPr lang="es-CL" smtClean="0"/>
              <a:t>20</a:t>
            </a:fld>
            <a:endParaRPr lang="es-CL"/>
          </a:p>
        </p:txBody>
      </p:sp>
    </p:spTree>
    <p:extLst>
      <p:ext uri="{BB962C8B-B14F-4D97-AF65-F5344CB8AC3E}">
        <p14:creationId xmlns:p14="http://schemas.microsoft.com/office/powerpoint/2010/main" val="39688056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a:t>
---
Algunos acuerdos comerciales, como el Tratado de Libre Comercio de América del Norte (TLCAN), requieren el uso del certificado de origen para determinar la elegibilidad de los productos para beneficios arancelarios, subrayando su importancia en el comercio internacional.
Origen de imagen: biblioteca de contenido de Microsoft 365
</a:t>
            </a:r>
          </a:p>
        </p:txBody>
      </p:sp>
      <p:sp>
        <p:nvSpPr>
          <p:cNvPr id="4" name="Marcador de número de diapositiva 3"/>
          <p:cNvSpPr>
            <a:spLocks noGrp="1"/>
          </p:cNvSpPr>
          <p:nvPr>
            <p:ph type="sldNum" sz="quarter" idx="5"/>
          </p:nvPr>
        </p:nvSpPr>
        <p:spPr/>
        <p:txBody>
          <a:bodyPr/>
          <a:lstStyle/>
          <a:p>
            <a:fld id="{AE5B559B-5D60-4ADC-B728-7EBAE98EB921}" type="slidenum">
              <a:rPr lang="es-CL" smtClean="0"/>
              <a:t>21</a:t>
            </a:fld>
            <a:endParaRPr lang="es-CL"/>
          </a:p>
        </p:txBody>
      </p:sp>
    </p:spTree>
    <p:extLst>
      <p:ext uri="{BB962C8B-B14F-4D97-AF65-F5344CB8AC3E}">
        <p14:creationId xmlns:p14="http://schemas.microsoft.com/office/powerpoint/2010/main" val="7609501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a:t>
---
Analizaremos estudios de casos exitosos donde las empresas han utilizado certificados de origen de manera efectiva para maximizar sus beneficios en el comercio internacional. Estos ejemplos demostrarán cómo un correcto uso del certificado puede impactar positivamente en el negocio.
Origen de imagen: biblioteca de contenido de Microsoft 365
</a:t>
            </a:r>
          </a:p>
        </p:txBody>
      </p:sp>
      <p:sp>
        <p:nvSpPr>
          <p:cNvPr id="4" name="Marcador de número de diapositiva 3"/>
          <p:cNvSpPr>
            <a:spLocks noGrp="1"/>
          </p:cNvSpPr>
          <p:nvPr>
            <p:ph type="sldNum" sz="quarter" idx="5"/>
          </p:nvPr>
        </p:nvSpPr>
        <p:spPr/>
        <p:txBody>
          <a:bodyPr/>
          <a:lstStyle/>
          <a:p>
            <a:fld id="{AE5B559B-5D60-4ADC-B728-7EBAE98EB921}" type="slidenum">
              <a:rPr lang="es-CL" smtClean="0"/>
              <a:t>22</a:t>
            </a:fld>
            <a:endParaRPr lang="es-CL"/>
          </a:p>
        </p:txBody>
      </p:sp>
    </p:spTree>
    <p:extLst>
      <p:ext uri="{BB962C8B-B14F-4D97-AF65-F5344CB8AC3E}">
        <p14:creationId xmlns:p14="http://schemas.microsoft.com/office/powerpoint/2010/main" val="3017021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a:t>El certificado de origen es un documento clave en el comercio internacional que facilita las transacciones y asegura el cumplimiento de regulaciones. Comprender su importancia, proceso de obtención y beneficios es esencial para cualquier empresa que desee participar en el comercio global.</a:t>
            </a:r>
          </a:p>
        </p:txBody>
      </p:sp>
      <p:sp>
        <p:nvSpPr>
          <p:cNvPr id="4" name="Marcador de número de diapositiva 3"/>
          <p:cNvSpPr>
            <a:spLocks noGrp="1"/>
          </p:cNvSpPr>
          <p:nvPr>
            <p:ph type="sldNum" sz="quarter" idx="5"/>
          </p:nvPr>
        </p:nvSpPr>
        <p:spPr/>
        <p:txBody>
          <a:bodyPr/>
          <a:lstStyle/>
          <a:p>
            <a:fld id="{AE5B559B-5D60-4ADC-B728-7EBAE98EB921}" type="slidenum">
              <a:rPr lang="es-CL" smtClean="0"/>
              <a:t>23</a:t>
            </a:fld>
            <a:endParaRPr lang="es-CL"/>
          </a:p>
        </p:txBody>
      </p:sp>
    </p:spTree>
    <p:extLst>
      <p:ext uri="{BB962C8B-B14F-4D97-AF65-F5344CB8AC3E}">
        <p14:creationId xmlns:p14="http://schemas.microsoft.com/office/powerpoint/2010/main" val="38277357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a:t>El certificado de origen es un documento que declara el país donde se producen o fabrican las mercancías. Su propósito principal es garantizar la transparencia en el comercio internacional y asegurar que se apliquen las tarifas e impuestos correctos según las regulaciones del país importador.</a:t>
            </a:r>
          </a:p>
        </p:txBody>
      </p:sp>
      <p:sp>
        <p:nvSpPr>
          <p:cNvPr id="4" name="Marcador de número de diapositiva 3"/>
          <p:cNvSpPr>
            <a:spLocks noGrp="1"/>
          </p:cNvSpPr>
          <p:nvPr>
            <p:ph type="sldNum" sz="quarter" idx="5"/>
          </p:nvPr>
        </p:nvSpPr>
        <p:spPr/>
        <p:txBody>
          <a:bodyPr/>
          <a:lstStyle/>
          <a:p>
            <a:fld id="{AE5B559B-5D60-4ADC-B728-7EBAE98EB921}" type="slidenum">
              <a:rPr lang="es-CL" smtClean="0"/>
              <a:t>3</a:t>
            </a:fld>
            <a:endParaRPr lang="es-CL"/>
          </a:p>
        </p:txBody>
      </p:sp>
    </p:spTree>
    <p:extLst>
      <p:ext uri="{BB962C8B-B14F-4D97-AF65-F5344CB8AC3E}">
        <p14:creationId xmlns:p14="http://schemas.microsoft.com/office/powerpoint/2010/main" val="32660003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a:t>
---
Un certificado de origen es un documento que verifica el país de origen de las mercancías. Es fundamental para el comercio internacional, ya que proporciona información sobre el lugar de producción y permite a las autoridades aduaneras determinar el cumplimiento de las normativas de importación.
Origen de imagen: biblioteca de contenido de Microsoft 365
</a:t>
            </a:r>
          </a:p>
        </p:txBody>
      </p:sp>
      <p:sp>
        <p:nvSpPr>
          <p:cNvPr id="4" name="Marcador de número de diapositiva 3"/>
          <p:cNvSpPr>
            <a:spLocks noGrp="1"/>
          </p:cNvSpPr>
          <p:nvPr>
            <p:ph type="sldNum" sz="quarter" idx="5"/>
          </p:nvPr>
        </p:nvSpPr>
        <p:spPr/>
        <p:txBody>
          <a:bodyPr/>
          <a:lstStyle/>
          <a:p>
            <a:fld id="{AE5B559B-5D60-4ADC-B728-7EBAE98EB921}" type="slidenum">
              <a:rPr lang="es-CL" smtClean="0"/>
              <a:t>4</a:t>
            </a:fld>
            <a:endParaRPr lang="es-CL"/>
          </a:p>
        </p:txBody>
      </p:sp>
    </p:spTree>
    <p:extLst>
      <p:ext uri="{BB962C8B-B14F-4D97-AF65-F5344CB8AC3E}">
        <p14:creationId xmlns:p14="http://schemas.microsoft.com/office/powerpoint/2010/main" val="17571665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a:t>
---
El certificado de origen es crucial para la identificación de los productos en el comercio internacional. Permite a los países aplicar políticas comerciales, controlar el cumplimiento de los acuerdos comerciales y establecer aranceles específicos para las importaciones según su origen.
Origen de imagen: biblioteca de contenido de Microsoft 365
</a:t>
            </a:r>
          </a:p>
        </p:txBody>
      </p:sp>
      <p:sp>
        <p:nvSpPr>
          <p:cNvPr id="4" name="Marcador de número de diapositiva 3"/>
          <p:cNvSpPr>
            <a:spLocks noGrp="1"/>
          </p:cNvSpPr>
          <p:nvPr>
            <p:ph type="sldNum" sz="quarter" idx="5"/>
          </p:nvPr>
        </p:nvSpPr>
        <p:spPr/>
        <p:txBody>
          <a:bodyPr/>
          <a:lstStyle/>
          <a:p>
            <a:fld id="{AE5B559B-5D60-4ADC-B728-7EBAE98EB921}" type="slidenum">
              <a:rPr lang="es-CL" smtClean="0"/>
              <a:t>5</a:t>
            </a:fld>
            <a:endParaRPr lang="es-CL"/>
          </a:p>
        </p:txBody>
      </p:sp>
    </p:spTree>
    <p:extLst>
      <p:ext uri="{BB962C8B-B14F-4D97-AF65-F5344CB8AC3E}">
        <p14:creationId xmlns:p14="http://schemas.microsoft.com/office/powerpoint/2010/main" val="27616993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a:t>
---
Existen varios tipos de certificados de origen, incluidos los certificados preferenciales y no preferenciales. Los certificados preferenciales permiten a los productos beneficiarse de aranceles reducidos bajo acuerdos comerciales, mientras que los no preferenciales no otorgan tales ventajas.
Origen de imagen: biblioteca de contenido de Microsoft 365
</a:t>
            </a:r>
          </a:p>
        </p:txBody>
      </p:sp>
      <p:sp>
        <p:nvSpPr>
          <p:cNvPr id="4" name="Marcador de número de diapositiva 3"/>
          <p:cNvSpPr>
            <a:spLocks noGrp="1"/>
          </p:cNvSpPr>
          <p:nvPr>
            <p:ph type="sldNum" sz="quarter" idx="5"/>
          </p:nvPr>
        </p:nvSpPr>
        <p:spPr/>
        <p:txBody>
          <a:bodyPr/>
          <a:lstStyle/>
          <a:p>
            <a:fld id="{AE5B559B-5D60-4ADC-B728-7EBAE98EB921}" type="slidenum">
              <a:rPr lang="es-CL" smtClean="0"/>
              <a:t>6</a:t>
            </a:fld>
            <a:endParaRPr lang="es-CL"/>
          </a:p>
        </p:txBody>
      </p:sp>
    </p:spTree>
    <p:extLst>
      <p:ext uri="{BB962C8B-B14F-4D97-AF65-F5344CB8AC3E}">
        <p14:creationId xmlns:p14="http://schemas.microsoft.com/office/powerpoint/2010/main" val="36940287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a:t>El proceso para obtener un certificado de origen implica varios pasos que deben ser seguidos cuidadosamente. A continuación, exploraremos la documentación necesaria y los procedimientos que deben cumplirse para la correcta emisión de este documento.</a:t>
            </a:r>
          </a:p>
        </p:txBody>
      </p:sp>
      <p:sp>
        <p:nvSpPr>
          <p:cNvPr id="4" name="Marcador de número de diapositiva 3"/>
          <p:cNvSpPr>
            <a:spLocks noGrp="1"/>
          </p:cNvSpPr>
          <p:nvPr>
            <p:ph type="sldNum" sz="quarter" idx="5"/>
          </p:nvPr>
        </p:nvSpPr>
        <p:spPr/>
        <p:txBody>
          <a:bodyPr/>
          <a:lstStyle/>
          <a:p>
            <a:fld id="{AE5B559B-5D60-4ADC-B728-7EBAE98EB921}" type="slidenum">
              <a:rPr lang="es-CL" smtClean="0"/>
              <a:t>7</a:t>
            </a:fld>
            <a:endParaRPr lang="es-CL"/>
          </a:p>
        </p:txBody>
      </p:sp>
    </p:spTree>
    <p:extLst>
      <p:ext uri="{BB962C8B-B14F-4D97-AF65-F5344CB8AC3E}">
        <p14:creationId xmlns:p14="http://schemas.microsoft.com/office/powerpoint/2010/main" val="8999475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a:t>
---
Para solicitar un certificado de origen, se requiere una serie de documentos, como facturas comerciales, listas de empaque y documentos de transporte. Esta documentación es fundamental para verificar la autenticidad del origen de las mercancías.
Origen de imagen: biblioteca de contenido de Microsoft 365
</a:t>
            </a:r>
          </a:p>
        </p:txBody>
      </p:sp>
      <p:sp>
        <p:nvSpPr>
          <p:cNvPr id="4" name="Marcador de número de diapositiva 3"/>
          <p:cNvSpPr>
            <a:spLocks noGrp="1"/>
          </p:cNvSpPr>
          <p:nvPr>
            <p:ph type="sldNum" sz="quarter" idx="5"/>
          </p:nvPr>
        </p:nvSpPr>
        <p:spPr/>
        <p:txBody>
          <a:bodyPr/>
          <a:lstStyle/>
          <a:p>
            <a:fld id="{AE5B559B-5D60-4ADC-B728-7EBAE98EB921}" type="slidenum">
              <a:rPr lang="es-CL" smtClean="0"/>
              <a:t>8</a:t>
            </a:fld>
            <a:endParaRPr lang="es-CL"/>
          </a:p>
        </p:txBody>
      </p:sp>
    </p:spTree>
    <p:extLst>
      <p:ext uri="{BB962C8B-B14F-4D97-AF65-F5344CB8AC3E}">
        <p14:creationId xmlns:p14="http://schemas.microsoft.com/office/powerpoint/2010/main" val="23855797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a:t>
---
El procedimiento de solicitud para un certificado de origen suele incluir la presentación de la documentación requerida a la autoridad competente, que revisará la información y emitirá el certificado conforme a las regulaciones vigentes.
Origen de imagen: biblioteca de contenido de Microsoft 365
</a:t>
            </a:r>
          </a:p>
        </p:txBody>
      </p:sp>
      <p:sp>
        <p:nvSpPr>
          <p:cNvPr id="4" name="Marcador de número de diapositiva 3"/>
          <p:cNvSpPr>
            <a:spLocks noGrp="1"/>
          </p:cNvSpPr>
          <p:nvPr>
            <p:ph type="sldNum" sz="quarter" idx="5"/>
          </p:nvPr>
        </p:nvSpPr>
        <p:spPr/>
        <p:txBody>
          <a:bodyPr/>
          <a:lstStyle/>
          <a:p>
            <a:fld id="{AE5B559B-5D60-4ADC-B728-7EBAE98EB921}" type="slidenum">
              <a:rPr lang="es-CL" smtClean="0"/>
              <a:t>9</a:t>
            </a:fld>
            <a:endParaRPr lang="es-CL"/>
          </a:p>
        </p:txBody>
      </p:sp>
    </p:spTree>
    <p:extLst>
      <p:ext uri="{BB962C8B-B14F-4D97-AF65-F5344CB8AC3E}">
        <p14:creationId xmlns:p14="http://schemas.microsoft.com/office/powerpoint/2010/main" val="42894608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5610A-17B4-4656-93CF-E1D9982860F7}"/>
              </a:ext>
            </a:extLst>
          </p:cNvPr>
          <p:cNvSpPr>
            <a:spLocks noGrp="1"/>
          </p:cNvSpPr>
          <p:nvPr>
            <p:ph type="ctrTitle"/>
          </p:nvPr>
        </p:nvSpPr>
        <p:spPr>
          <a:xfrm>
            <a:off x="640080" y="1371599"/>
            <a:ext cx="6675120" cy="2951825"/>
          </a:xfrm>
        </p:spPr>
        <p:txBody>
          <a:bodyPr anchor="t">
            <a:normAutofit/>
          </a:bodyPr>
          <a:lstStyle>
            <a:lvl1pPr algn="l">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A451C80B-DFD6-415B-BA5B-E56E510CD12B}"/>
              </a:ext>
            </a:extLst>
          </p:cNvPr>
          <p:cNvSpPr>
            <a:spLocks noGrp="1"/>
          </p:cNvSpPr>
          <p:nvPr>
            <p:ph type="subTitle" idx="1"/>
          </p:nvPr>
        </p:nvSpPr>
        <p:spPr>
          <a:xfrm>
            <a:off x="640080" y="4584879"/>
            <a:ext cx="6675120" cy="1287887"/>
          </a:xfrm>
        </p:spPr>
        <p:txBody>
          <a:bodyPr anchor="b">
            <a:normAutofit/>
          </a:bodyPr>
          <a:lstStyle>
            <a:lvl1pPr marL="0" indent="0" algn="l">
              <a:lnSpc>
                <a:spcPct val="130000"/>
              </a:lnSpc>
              <a:buNone/>
              <a:defRPr sz="1800" b="1" cap="all" spc="3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67A2065B-06FF-4991-9F8A-4BE25457B479}"/>
              </a:ext>
            </a:extLst>
          </p:cNvPr>
          <p:cNvSpPr>
            <a:spLocks noGrp="1"/>
          </p:cNvSpPr>
          <p:nvPr>
            <p:ph type="dt" sz="half" idx="10"/>
          </p:nvPr>
        </p:nvSpPr>
        <p:spPr/>
        <p:txBody>
          <a:bodyPr/>
          <a:lstStyle/>
          <a:p>
            <a:fld id="{6444479B-705B-4489-957E-7E8A228BDFA0}" type="datetime1">
              <a:rPr lang="en-US" smtClean="0"/>
              <a:t>7/2/2025</a:t>
            </a:fld>
            <a:endParaRPr lang="en-US"/>
          </a:p>
        </p:txBody>
      </p:sp>
      <p:sp>
        <p:nvSpPr>
          <p:cNvPr id="5" name="Footer Placeholder 4">
            <a:extLst>
              <a:ext uri="{FF2B5EF4-FFF2-40B4-BE49-F238E27FC236}">
                <a16:creationId xmlns:a16="http://schemas.microsoft.com/office/drawing/2014/main" id="{B20DF2FA-C604-45D8-A633-11D3742EC14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2EE5DA9-2D04-4850-AB9F-BD353816504A}"/>
              </a:ext>
            </a:extLst>
          </p:cNvPr>
          <p:cNvSpPr>
            <a:spLocks noGrp="1"/>
          </p:cNvSpPr>
          <p:nvPr>
            <p:ph type="sldNum" sz="quarter" idx="12"/>
          </p:nvPr>
        </p:nvSpPr>
        <p:spPr/>
        <p:txBody>
          <a:bodyPr/>
          <a:lstStyle/>
          <a:p>
            <a:fld id="{70C12960-6E85-460F-B6E3-5B82CB31AF3D}" type="slidenum">
              <a:rPr lang="en-US" smtClean="0"/>
              <a:t>‹Nº›</a:t>
            </a:fld>
            <a:endParaRPr lang="en-US"/>
          </a:p>
        </p:txBody>
      </p:sp>
    </p:spTree>
    <p:extLst>
      <p:ext uri="{BB962C8B-B14F-4D97-AF65-F5344CB8AC3E}">
        <p14:creationId xmlns:p14="http://schemas.microsoft.com/office/powerpoint/2010/main" val="39455597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E4BB7-3F30-4C31-9BB2-8EC24FC0A1D6}"/>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1ECF4134-70F5-4EE6-88BE-49D129630CD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C19EABC7-C044-44DE-B303-55A0581DA1E8}"/>
              </a:ext>
            </a:extLst>
          </p:cNvPr>
          <p:cNvSpPr>
            <a:spLocks noGrp="1"/>
          </p:cNvSpPr>
          <p:nvPr>
            <p:ph type="dt" sz="half" idx="10"/>
          </p:nvPr>
        </p:nvSpPr>
        <p:spPr/>
        <p:txBody>
          <a:bodyPr/>
          <a:lstStyle/>
          <a:p>
            <a:fld id="{C07B66AD-7C08-490A-ADA4-B47E10FB2407}" type="datetime1">
              <a:rPr lang="en-US" smtClean="0"/>
              <a:t>7/2/2025</a:t>
            </a:fld>
            <a:endParaRPr lang="en-US"/>
          </a:p>
        </p:txBody>
      </p:sp>
      <p:sp>
        <p:nvSpPr>
          <p:cNvPr id="5" name="Footer Placeholder 4">
            <a:extLst>
              <a:ext uri="{FF2B5EF4-FFF2-40B4-BE49-F238E27FC236}">
                <a16:creationId xmlns:a16="http://schemas.microsoft.com/office/drawing/2014/main" id="{4D4A63E1-5BC5-402E-9916-BAB84BCF0BB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A2EF915-AF64-4ECC-8B1A-B7E6A89B7917}"/>
              </a:ext>
            </a:extLst>
          </p:cNvPr>
          <p:cNvSpPr>
            <a:spLocks noGrp="1"/>
          </p:cNvSpPr>
          <p:nvPr>
            <p:ph type="sldNum" sz="quarter" idx="12"/>
          </p:nvPr>
        </p:nvSpPr>
        <p:spPr/>
        <p:txBody>
          <a:bodyPr/>
          <a:lstStyle/>
          <a:p>
            <a:fld id="{70C12960-6E85-460F-B6E3-5B82CB31AF3D}" type="slidenum">
              <a:rPr lang="en-US" smtClean="0"/>
              <a:t>‹Nº›</a:t>
            </a:fld>
            <a:endParaRPr lang="en-US"/>
          </a:p>
        </p:txBody>
      </p:sp>
    </p:spTree>
    <p:extLst>
      <p:ext uri="{BB962C8B-B14F-4D97-AF65-F5344CB8AC3E}">
        <p14:creationId xmlns:p14="http://schemas.microsoft.com/office/powerpoint/2010/main" val="6705970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1CB3635-47E1-90D8-B693-DA85A66B3831}"/>
              </a:ext>
            </a:extLst>
          </p:cNvPr>
          <p:cNvSpPr/>
          <p:nvPr/>
        </p:nvSpPr>
        <p:spPr>
          <a:xfrm>
            <a:off x="0" y="0"/>
            <a:ext cx="12192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a:extLst>
              <a:ext uri="{FF2B5EF4-FFF2-40B4-BE49-F238E27FC236}">
                <a16:creationId xmlns:a16="http://schemas.microsoft.com/office/drawing/2014/main" id="{6EB09414-2AA1-4D8E-A00A-C092FBC92D91}"/>
              </a:ext>
            </a:extLst>
          </p:cNvPr>
          <p:cNvSpPr>
            <a:spLocks noGrp="1"/>
          </p:cNvSpPr>
          <p:nvPr>
            <p:ph type="title" orient="vert"/>
          </p:nvPr>
        </p:nvSpPr>
        <p:spPr>
          <a:xfrm>
            <a:off x="9209219" y="640079"/>
            <a:ext cx="1811773" cy="5536884"/>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D42C3A78-37C5-46D0-9DF4-CB78AF883C2C}"/>
              </a:ext>
            </a:extLst>
          </p:cNvPr>
          <p:cNvSpPr>
            <a:spLocks noGrp="1"/>
          </p:cNvSpPr>
          <p:nvPr>
            <p:ph type="body" orient="vert" idx="1"/>
          </p:nvPr>
        </p:nvSpPr>
        <p:spPr>
          <a:xfrm>
            <a:off x="640080" y="640080"/>
            <a:ext cx="8412422" cy="553688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9D8705E-925D-4F57-8268-107CE3CF4C45}"/>
              </a:ext>
            </a:extLst>
          </p:cNvPr>
          <p:cNvSpPr>
            <a:spLocks noGrp="1"/>
          </p:cNvSpPr>
          <p:nvPr>
            <p:ph type="dt" sz="half" idx="10"/>
          </p:nvPr>
        </p:nvSpPr>
        <p:spPr/>
        <p:txBody>
          <a:bodyPr/>
          <a:lstStyle/>
          <a:p>
            <a:fld id="{05B95027-4255-49E7-9841-CD21BCC99996}" type="datetime1">
              <a:rPr lang="en-US" smtClean="0"/>
              <a:t>7/2/2025</a:t>
            </a:fld>
            <a:endParaRPr lang="en-US"/>
          </a:p>
        </p:txBody>
      </p:sp>
      <p:sp>
        <p:nvSpPr>
          <p:cNvPr id="5" name="Footer Placeholder 4">
            <a:extLst>
              <a:ext uri="{FF2B5EF4-FFF2-40B4-BE49-F238E27FC236}">
                <a16:creationId xmlns:a16="http://schemas.microsoft.com/office/drawing/2014/main" id="{50FE207E-070D-4EC8-A44C-21F1815FDAA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15D01D1-C266-4161-A820-C084B980131C}"/>
              </a:ext>
            </a:extLst>
          </p:cNvPr>
          <p:cNvSpPr>
            <a:spLocks noGrp="1"/>
          </p:cNvSpPr>
          <p:nvPr>
            <p:ph type="sldNum" sz="quarter" idx="12"/>
          </p:nvPr>
        </p:nvSpPr>
        <p:spPr/>
        <p:txBody>
          <a:bodyPr/>
          <a:lstStyle/>
          <a:p>
            <a:fld id="{70C12960-6E85-460F-B6E3-5B82CB31AF3D}" type="slidenum">
              <a:rPr lang="en-US" smtClean="0"/>
              <a:t>‹Nº›</a:t>
            </a:fld>
            <a:endParaRPr lang="en-US"/>
          </a:p>
        </p:txBody>
      </p:sp>
      <p:cxnSp>
        <p:nvCxnSpPr>
          <p:cNvPr id="7" name="Straight Connector 6">
            <a:extLst>
              <a:ext uri="{FF2B5EF4-FFF2-40B4-BE49-F238E27FC236}">
                <a16:creationId xmlns:a16="http://schemas.microsoft.com/office/drawing/2014/main" id="{3230604F-219C-2DEE-830E-27274CC2FE19}"/>
              </a:ext>
              <a:ext uri="{C183D7F6-B498-43B3-948B-1728B52AA6E4}">
                <adec:decorative xmlns:adec="http://schemas.microsoft.com/office/drawing/2017/decorative" val="1"/>
              </a:ext>
            </a:extLst>
          </p:cNvPr>
          <p:cNvCxnSpPr>
            <a:cxnSpLocks/>
          </p:cNvCxnSpPr>
          <p:nvPr/>
        </p:nvCxnSpPr>
        <p:spPr>
          <a:xfrm rot="5400000">
            <a:off x="10872154" y="1192438"/>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1968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8B246-6A68-46BE-9DBD-614FA8CF4E26}"/>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3E47706-8D18-4093-A7C1-F30D7543CED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C7C8FC-AAEA-4AB6-9DB5-2503F58F0E69}"/>
              </a:ext>
            </a:extLst>
          </p:cNvPr>
          <p:cNvSpPr>
            <a:spLocks noGrp="1"/>
          </p:cNvSpPr>
          <p:nvPr>
            <p:ph type="dt" sz="half" idx="10"/>
          </p:nvPr>
        </p:nvSpPr>
        <p:spPr/>
        <p:txBody>
          <a:bodyPr/>
          <a:lstStyle/>
          <a:p>
            <a:fld id="{9F89F774-3FA6-43B8-9241-99959C8FD463}" type="datetime1">
              <a:rPr lang="en-US" smtClean="0"/>
              <a:t>7/2/2025</a:t>
            </a:fld>
            <a:endParaRPr lang="en-US"/>
          </a:p>
        </p:txBody>
      </p:sp>
      <p:sp>
        <p:nvSpPr>
          <p:cNvPr id="5" name="Footer Placeholder 4">
            <a:extLst>
              <a:ext uri="{FF2B5EF4-FFF2-40B4-BE49-F238E27FC236}">
                <a16:creationId xmlns:a16="http://schemas.microsoft.com/office/drawing/2014/main" id="{E8B1616B-3F08-4869-A522-773C38940F6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E030CE6-9124-4B3A-A912-AE16B5C34003}"/>
              </a:ext>
            </a:extLst>
          </p:cNvPr>
          <p:cNvSpPr>
            <a:spLocks noGrp="1"/>
          </p:cNvSpPr>
          <p:nvPr>
            <p:ph type="sldNum" sz="quarter" idx="12"/>
          </p:nvPr>
        </p:nvSpPr>
        <p:spPr/>
        <p:txBody>
          <a:bodyPr/>
          <a:lstStyle/>
          <a:p>
            <a:fld id="{70C12960-6E85-460F-B6E3-5B82CB31AF3D}" type="slidenum">
              <a:rPr lang="en-US" smtClean="0"/>
              <a:t>‹Nº›</a:t>
            </a:fld>
            <a:endParaRPr lang="en-US"/>
          </a:p>
        </p:txBody>
      </p:sp>
    </p:spTree>
    <p:extLst>
      <p:ext uri="{BB962C8B-B14F-4D97-AF65-F5344CB8AC3E}">
        <p14:creationId xmlns:p14="http://schemas.microsoft.com/office/powerpoint/2010/main" val="30211018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1BB59B6-79B9-97F5-AC3B-DF65899D39D8}"/>
              </a:ext>
            </a:extLst>
          </p:cNvPr>
          <p:cNvSpPr/>
          <p:nvPr/>
        </p:nvSpPr>
        <p:spPr>
          <a:xfrm>
            <a:off x="0" y="0"/>
            <a:ext cx="12192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6C78885-57B2-4930-BD7D-CBF916EDF1C6}"/>
              </a:ext>
            </a:extLst>
          </p:cNvPr>
          <p:cNvSpPr>
            <a:spLocks noGrp="1"/>
          </p:cNvSpPr>
          <p:nvPr>
            <p:ph type="title"/>
          </p:nvPr>
        </p:nvSpPr>
        <p:spPr>
          <a:xfrm>
            <a:off x="640080" y="1291366"/>
            <a:ext cx="9214884" cy="3159974"/>
          </a:xfrm>
        </p:spPr>
        <p:txBody>
          <a:bodyPr anchor="b">
            <a:normAutofit/>
          </a:bodyPr>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BE495E4-2F8B-4CC7-88AC-A312067E60D2}"/>
              </a:ext>
            </a:extLst>
          </p:cNvPr>
          <p:cNvSpPr>
            <a:spLocks noGrp="1"/>
          </p:cNvSpPr>
          <p:nvPr>
            <p:ph type="body" idx="1"/>
          </p:nvPr>
        </p:nvSpPr>
        <p:spPr>
          <a:xfrm>
            <a:off x="640080" y="5018567"/>
            <a:ext cx="7907079" cy="1073889"/>
          </a:xfrm>
        </p:spPr>
        <p:txBody>
          <a:bodyP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8585CC9-BAD3-4807-90BB-97DA2D6A6BE2}"/>
              </a:ext>
            </a:extLst>
          </p:cNvPr>
          <p:cNvSpPr>
            <a:spLocks noGrp="1"/>
          </p:cNvSpPr>
          <p:nvPr>
            <p:ph type="dt" sz="half" idx="10"/>
          </p:nvPr>
        </p:nvSpPr>
        <p:spPr/>
        <p:txBody>
          <a:bodyPr/>
          <a:lstStyle/>
          <a:p>
            <a:fld id="{F9504452-5DCC-4FE2-A5C9-8A5EF6714D65}" type="datetime1">
              <a:rPr lang="en-US" smtClean="0"/>
              <a:t>7/2/2025</a:t>
            </a:fld>
            <a:endParaRPr lang="en-US"/>
          </a:p>
        </p:txBody>
      </p:sp>
      <p:sp>
        <p:nvSpPr>
          <p:cNvPr id="5" name="Footer Placeholder 4">
            <a:extLst>
              <a:ext uri="{FF2B5EF4-FFF2-40B4-BE49-F238E27FC236}">
                <a16:creationId xmlns:a16="http://schemas.microsoft.com/office/drawing/2014/main" id="{5F108CEF-165F-4D7E-9666-5CD0156B497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E0EBC3D-3277-4D34-9F67-71040C21E3B3}"/>
              </a:ext>
            </a:extLst>
          </p:cNvPr>
          <p:cNvSpPr>
            <a:spLocks noGrp="1"/>
          </p:cNvSpPr>
          <p:nvPr>
            <p:ph type="sldNum" sz="quarter" idx="12"/>
          </p:nvPr>
        </p:nvSpPr>
        <p:spPr/>
        <p:txBody>
          <a:bodyPr/>
          <a:lstStyle/>
          <a:p>
            <a:fld id="{70C12960-6E85-460F-B6E3-5B82CB31AF3D}" type="slidenum">
              <a:rPr lang="en-US" smtClean="0"/>
              <a:t>‹Nº›</a:t>
            </a:fld>
            <a:endParaRPr lang="en-US"/>
          </a:p>
        </p:txBody>
      </p:sp>
      <p:cxnSp>
        <p:nvCxnSpPr>
          <p:cNvPr id="7" name="Straight Connector 6">
            <a:extLst>
              <a:ext uri="{FF2B5EF4-FFF2-40B4-BE49-F238E27FC236}">
                <a16:creationId xmlns:a16="http://schemas.microsoft.com/office/drawing/2014/main" id="{FF05EAE5-4812-F718-6D75-9627884180BF}"/>
              </a:ext>
              <a:ext uri="{C183D7F6-B498-43B3-948B-1728B52AA6E4}">
                <adec:decorative xmlns:adec="http://schemas.microsoft.com/office/drawing/2017/decorative" val="1"/>
              </a:ext>
            </a:extLst>
          </p:cNvPr>
          <p:cNvCxnSpPr>
            <a:cxnSpLocks/>
          </p:cNvCxnSpPr>
          <p:nvPr/>
        </p:nvCxnSpPr>
        <p:spPr>
          <a:xfrm>
            <a:off x="716281" y="4715234"/>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13879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477A4-4D01-45B6-9563-0BF13BA72F7C}"/>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EE17E00-96AC-45F0-82B2-9F601E9B93C2}"/>
              </a:ext>
            </a:extLst>
          </p:cNvPr>
          <p:cNvSpPr>
            <a:spLocks noGrp="1"/>
          </p:cNvSpPr>
          <p:nvPr>
            <p:ph sz="half" idx="1"/>
          </p:nvPr>
        </p:nvSpPr>
        <p:spPr>
          <a:xfrm>
            <a:off x="640080" y="2633472"/>
            <a:ext cx="5212080" cy="35661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72BA30CD-95C0-427B-A571-A7D8A53278F4}"/>
              </a:ext>
            </a:extLst>
          </p:cNvPr>
          <p:cNvSpPr>
            <a:spLocks noGrp="1"/>
          </p:cNvSpPr>
          <p:nvPr>
            <p:ph sz="half" idx="2"/>
          </p:nvPr>
        </p:nvSpPr>
        <p:spPr>
          <a:xfrm>
            <a:off x="6318928" y="2633472"/>
            <a:ext cx="5212080" cy="35661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86F67CAC-53E4-44AF-BEAC-8FFB96F05A86}"/>
              </a:ext>
            </a:extLst>
          </p:cNvPr>
          <p:cNvSpPr>
            <a:spLocks noGrp="1"/>
          </p:cNvSpPr>
          <p:nvPr>
            <p:ph type="dt" sz="half" idx="10"/>
          </p:nvPr>
        </p:nvSpPr>
        <p:spPr/>
        <p:txBody>
          <a:bodyPr/>
          <a:lstStyle/>
          <a:p>
            <a:fld id="{E579ABC2-0180-4F3A-A895-A85BC724D472}" type="datetime1">
              <a:rPr lang="en-US" smtClean="0"/>
              <a:t>7/2/2025</a:t>
            </a:fld>
            <a:endParaRPr lang="en-US"/>
          </a:p>
        </p:txBody>
      </p:sp>
      <p:sp>
        <p:nvSpPr>
          <p:cNvPr id="6" name="Footer Placeholder 5">
            <a:extLst>
              <a:ext uri="{FF2B5EF4-FFF2-40B4-BE49-F238E27FC236}">
                <a16:creationId xmlns:a16="http://schemas.microsoft.com/office/drawing/2014/main" id="{083D9F3A-E7F0-45E7-AFA8-0D4A669EC16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C5F008B-58BB-45FF-923F-5909DAB49D34}"/>
              </a:ext>
            </a:extLst>
          </p:cNvPr>
          <p:cNvSpPr>
            <a:spLocks noGrp="1"/>
          </p:cNvSpPr>
          <p:nvPr>
            <p:ph type="sldNum" sz="quarter" idx="12"/>
          </p:nvPr>
        </p:nvSpPr>
        <p:spPr/>
        <p:txBody>
          <a:bodyPr/>
          <a:lstStyle/>
          <a:p>
            <a:fld id="{70C12960-6E85-460F-B6E3-5B82CB31AF3D}" type="slidenum">
              <a:rPr lang="en-US" smtClean="0"/>
              <a:t>‹Nº›</a:t>
            </a:fld>
            <a:endParaRPr lang="en-US"/>
          </a:p>
        </p:txBody>
      </p:sp>
    </p:spTree>
    <p:extLst>
      <p:ext uri="{BB962C8B-B14F-4D97-AF65-F5344CB8AC3E}">
        <p14:creationId xmlns:p14="http://schemas.microsoft.com/office/powerpoint/2010/main" val="30173315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7B549-9E51-42E0-992A-73E775957773}"/>
              </a:ext>
            </a:extLst>
          </p:cNvPr>
          <p:cNvSpPr>
            <a:spLocks noGrp="1"/>
          </p:cNvSpPr>
          <p:nvPr>
            <p:ph type="title"/>
          </p:nvPr>
        </p:nvSpPr>
        <p:spPr>
          <a:xfrm>
            <a:off x="640079" y="1371599"/>
            <a:ext cx="10890929" cy="93975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81A5FDC-7C4B-45FB-8462-E2CE79919F33}"/>
              </a:ext>
            </a:extLst>
          </p:cNvPr>
          <p:cNvSpPr>
            <a:spLocks noGrp="1"/>
          </p:cNvSpPr>
          <p:nvPr>
            <p:ph type="body" idx="1"/>
          </p:nvPr>
        </p:nvSpPr>
        <p:spPr>
          <a:xfrm>
            <a:off x="640079" y="2311352"/>
            <a:ext cx="5212080" cy="695373"/>
          </a:xfrm>
        </p:spPr>
        <p:txBody>
          <a:bodyPr anchor="b">
            <a:norm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BD8B686-2E92-45B9-A3D7-9DCAA0C50B36}"/>
              </a:ext>
            </a:extLst>
          </p:cNvPr>
          <p:cNvSpPr>
            <a:spLocks noGrp="1"/>
          </p:cNvSpPr>
          <p:nvPr>
            <p:ph sz="half" idx="2"/>
          </p:nvPr>
        </p:nvSpPr>
        <p:spPr>
          <a:xfrm>
            <a:off x="640079" y="3006725"/>
            <a:ext cx="5212080" cy="31912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86ADB526-4A44-47B6-8D14-93202E590AA7}"/>
              </a:ext>
            </a:extLst>
          </p:cNvPr>
          <p:cNvSpPr>
            <a:spLocks noGrp="1"/>
          </p:cNvSpPr>
          <p:nvPr>
            <p:ph type="body" sz="quarter" idx="3"/>
          </p:nvPr>
        </p:nvSpPr>
        <p:spPr>
          <a:xfrm>
            <a:off x="6318928" y="2311352"/>
            <a:ext cx="5212080" cy="695373"/>
          </a:xfrm>
        </p:spPr>
        <p:txBody>
          <a:bodyPr anchor="b">
            <a:norm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74177CA-5C13-4311-BFD3-B98FBD942DA5}"/>
              </a:ext>
            </a:extLst>
          </p:cNvPr>
          <p:cNvSpPr>
            <a:spLocks noGrp="1"/>
          </p:cNvSpPr>
          <p:nvPr>
            <p:ph sz="quarter" idx="4"/>
          </p:nvPr>
        </p:nvSpPr>
        <p:spPr>
          <a:xfrm>
            <a:off x="6318928" y="3006725"/>
            <a:ext cx="5212080" cy="31912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DEA255A-4CB5-40CA-B756-1AA5E27C20BF}"/>
              </a:ext>
            </a:extLst>
          </p:cNvPr>
          <p:cNvSpPr>
            <a:spLocks noGrp="1"/>
          </p:cNvSpPr>
          <p:nvPr>
            <p:ph type="dt" sz="half" idx="10"/>
          </p:nvPr>
        </p:nvSpPr>
        <p:spPr/>
        <p:txBody>
          <a:bodyPr/>
          <a:lstStyle/>
          <a:p>
            <a:fld id="{6AEEA9BA-4E8F-439E-BEA4-91FBA01E3F5F}" type="datetime1">
              <a:rPr lang="en-US" smtClean="0"/>
              <a:t>7/2/2025</a:t>
            </a:fld>
            <a:endParaRPr lang="en-US"/>
          </a:p>
        </p:txBody>
      </p:sp>
      <p:sp>
        <p:nvSpPr>
          <p:cNvPr id="8" name="Footer Placeholder 7">
            <a:extLst>
              <a:ext uri="{FF2B5EF4-FFF2-40B4-BE49-F238E27FC236}">
                <a16:creationId xmlns:a16="http://schemas.microsoft.com/office/drawing/2014/main" id="{FF3072C4-10F1-49B8-B0BF-69204EDDCFAE}"/>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4A5ACC97-44C1-4887-909B-E6732D3C1FFE}"/>
              </a:ext>
            </a:extLst>
          </p:cNvPr>
          <p:cNvSpPr>
            <a:spLocks noGrp="1"/>
          </p:cNvSpPr>
          <p:nvPr>
            <p:ph type="sldNum" sz="quarter" idx="12"/>
          </p:nvPr>
        </p:nvSpPr>
        <p:spPr/>
        <p:txBody>
          <a:bodyPr/>
          <a:lstStyle/>
          <a:p>
            <a:fld id="{70C12960-6E85-460F-B6E3-5B82CB31AF3D}" type="slidenum">
              <a:rPr lang="en-US" smtClean="0"/>
              <a:t>‹Nº›</a:t>
            </a:fld>
            <a:endParaRPr lang="en-US"/>
          </a:p>
        </p:txBody>
      </p:sp>
    </p:spTree>
    <p:extLst>
      <p:ext uri="{BB962C8B-B14F-4D97-AF65-F5344CB8AC3E}">
        <p14:creationId xmlns:p14="http://schemas.microsoft.com/office/powerpoint/2010/main" val="24710854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7D313-943A-47E0-8A7A-DFFBCC297AB7}"/>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23AC25A7-81C8-4AA1-AD9F-C78A451FDE2E}"/>
              </a:ext>
            </a:extLst>
          </p:cNvPr>
          <p:cNvSpPr>
            <a:spLocks noGrp="1"/>
          </p:cNvSpPr>
          <p:nvPr>
            <p:ph type="dt" sz="half" idx="10"/>
          </p:nvPr>
        </p:nvSpPr>
        <p:spPr/>
        <p:txBody>
          <a:bodyPr/>
          <a:lstStyle/>
          <a:p>
            <a:fld id="{BE15BF18-0007-481C-AA29-413124BC3EE7}" type="datetime1">
              <a:rPr lang="en-US" smtClean="0"/>
              <a:t>7/2/2025</a:t>
            </a:fld>
            <a:endParaRPr lang="en-US"/>
          </a:p>
        </p:txBody>
      </p:sp>
      <p:sp>
        <p:nvSpPr>
          <p:cNvPr id="4" name="Footer Placeholder 3">
            <a:extLst>
              <a:ext uri="{FF2B5EF4-FFF2-40B4-BE49-F238E27FC236}">
                <a16:creationId xmlns:a16="http://schemas.microsoft.com/office/drawing/2014/main" id="{6EF54740-6022-46B2-9C55-B60E9651684F}"/>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089497C9-6B5E-46D6-8FE9-0A5E0CF7F95B}"/>
              </a:ext>
            </a:extLst>
          </p:cNvPr>
          <p:cNvSpPr>
            <a:spLocks noGrp="1"/>
          </p:cNvSpPr>
          <p:nvPr>
            <p:ph type="sldNum" sz="quarter" idx="12"/>
          </p:nvPr>
        </p:nvSpPr>
        <p:spPr/>
        <p:txBody>
          <a:bodyPr/>
          <a:lstStyle/>
          <a:p>
            <a:fld id="{70C12960-6E85-460F-B6E3-5B82CB31AF3D}" type="slidenum">
              <a:rPr lang="en-US" smtClean="0"/>
              <a:t>‹Nº›</a:t>
            </a:fld>
            <a:endParaRPr lang="en-US"/>
          </a:p>
        </p:txBody>
      </p:sp>
    </p:spTree>
    <p:extLst>
      <p:ext uri="{BB962C8B-B14F-4D97-AF65-F5344CB8AC3E}">
        <p14:creationId xmlns:p14="http://schemas.microsoft.com/office/powerpoint/2010/main" val="20319496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149F9F0F-FB8C-5565-247C-BDCC156B5CAF}"/>
              </a:ext>
            </a:extLst>
          </p:cNvPr>
          <p:cNvSpPr/>
          <p:nvPr/>
        </p:nvSpPr>
        <p:spPr>
          <a:xfrm>
            <a:off x="0" y="0"/>
            <a:ext cx="12192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a:extLst>
              <a:ext uri="{FF2B5EF4-FFF2-40B4-BE49-F238E27FC236}">
                <a16:creationId xmlns:a16="http://schemas.microsoft.com/office/drawing/2014/main" id="{92740D3C-270A-401A-810C-2F86BBBB87D4}"/>
              </a:ext>
            </a:extLst>
          </p:cNvPr>
          <p:cNvSpPr>
            <a:spLocks noGrp="1"/>
          </p:cNvSpPr>
          <p:nvPr>
            <p:ph type="dt" sz="half" idx="10"/>
          </p:nvPr>
        </p:nvSpPr>
        <p:spPr/>
        <p:txBody>
          <a:bodyPr/>
          <a:lstStyle/>
          <a:p>
            <a:fld id="{09BE9870-3748-43AD-B547-02A075CB4A1D}" type="datetime1">
              <a:rPr lang="en-US" smtClean="0"/>
              <a:t>7/2/2025</a:t>
            </a:fld>
            <a:endParaRPr lang="en-US"/>
          </a:p>
        </p:txBody>
      </p:sp>
      <p:sp>
        <p:nvSpPr>
          <p:cNvPr id="3" name="Footer Placeholder 2">
            <a:extLst>
              <a:ext uri="{FF2B5EF4-FFF2-40B4-BE49-F238E27FC236}">
                <a16:creationId xmlns:a16="http://schemas.microsoft.com/office/drawing/2014/main" id="{DDCBE9F8-1765-4F36-A4DE-1DB136025AC9}"/>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7790CF9E-A6C6-4873-ADBE-7A2939319E58}"/>
              </a:ext>
            </a:extLst>
          </p:cNvPr>
          <p:cNvSpPr>
            <a:spLocks noGrp="1"/>
          </p:cNvSpPr>
          <p:nvPr>
            <p:ph type="sldNum" sz="quarter" idx="12"/>
          </p:nvPr>
        </p:nvSpPr>
        <p:spPr/>
        <p:txBody>
          <a:bodyPr/>
          <a:lstStyle/>
          <a:p>
            <a:fld id="{70C12960-6E85-460F-B6E3-5B82CB31AF3D}" type="slidenum">
              <a:rPr lang="en-US" smtClean="0"/>
              <a:t>‹Nº›</a:t>
            </a:fld>
            <a:endParaRPr lang="en-US"/>
          </a:p>
        </p:txBody>
      </p:sp>
    </p:spTree>
    <p:extLst>
      <p:ext uri="{BB962C8B-B14F-4D97-AF65-F5344CB8AC3E}">
        <p14:creationId xmlns:p14="http://schemas.microsoft.com/office/powerpoint/2010/main" val="31848346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8CDF8-00AD-4441-A6D5-9D7A659EB6C0}"/>
              </a:ext>
            </a:extLst>
          </p:cNvPr>
          <p:cNvSpPr>
            <a:spLocks noGrp="1"/>
          </p:cNvSpPr>
          <p:nvPr>
            <p:ph type="title"/>
          </p:nvPr>
        </p:nvSpPr>
        <p:spPr>
          <a:xfrm>
            <a:off x="640080" y="1371600"/>
            <a:ext cx="3859397" cy="1451723"/>
          </a:xfrm>
        </p:spPr>
        <p:txBody>
          <a:bodyPr anchor="t">
            <a:normAutofit/>
          </a:bodyPr>
          <a:lstStyle>
            <a:lvl1pPr>
              <a:defRPr sz="36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8C330AF-CB7E-420A-AE8A-E02E90325885}"/>
              </a:ext>
            </a:extLst>
          </p:cNvPr>
          <p:cNvSpPr>
            <a:spLocks noGrp="1"/>
          </p:cNvSpPr>
          <p:nvPr>
            <p:ph idx="1"/>
          </p:nvPr>
        </p:nvSpPr>
        <p:spPr>
          <a:xfrm>
            <a:off x="4936519" y="1031001"/>
            <a:ext cx="6594490" cy="5166360"/>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F43257AD-2422-4CDA-9C55-700F4B5BF251}"/>
              </a:ext>
            </a:extLst>
          </p:cNvPr>
          <p:cNvSpPr>
            <a:spLocks noGrp="1"/>
          </p:cNvSpPr>
          <p:nvPr>
            <p:ph type="body" sz="half" idx="2"/>
          </p:nvPr>
        </p:nvSpPr>
        <p:spPr>
          <a:xfrm>
            <a:off x="640080" y="2972168"/>
            <a:ext cx="3859397" cy="322682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1B7454-C1CC-46F2-A6FB-1FE786C48F49}"/>
              </a:ext>
            </a:extLst>
          </p:cNvPr>
          <p:cNvSpPr>
            <a:spLocks noGrp="1"/>
          </p:cNvSpPr>
          <p:nvPr>
            <p:ph type="dt" sz="half" idx="10"/>
          </p:nvPr>
        </p:nvSpPr>
        <p:spPr/>
        <p:txBody>
          <a:bodyPr/>
          <a:lstStyle/>
          <a:p>
            <a:fld id="{558E7897-33C5-4F1A-9307-D068E37F3DC7}" type="datetime1">
              <a:rPr lang="en-US" smtClean="0"/>
              <a:t>7/2/2025</a:t>
            </a:fld>
            <a:endParaRPr lang="en-US"/>
          </a:p>
        </p:txBody>
      </p:sp>
      <p:sp>
        <p:nvSpPr>
          <p:cNvPr id="6" name="Footer Placeholder 5">
            <a:extLst>
              <a:ext uri="{FF2B5EF4-FFF2-40B4-BE49-F238E27FC236}">
                <a16:creationId xmlns:a16="http://schemas.microsoft.com/office/drawing/2014/main" id="{49077DBE-6CC7-421B-AB5E-341E20BD922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D6EAB8F-7526-4CDB-B782-FAD8B3E70B0A}"/>
              </a:ext>
            </a:extLst>
          </p:cNvPr>
          <p:cNvSpPr>
            <a:spLocks noGrp="1"/>
          </p:cNvSpPr>
          <p:nvPr>
            <p:ph type="sldNum" sz="quarter" idx="12"/>
          </p:nvPr>
        </p:nvSpPr>
        <p:spPr/>
        <p:txBody>
          <a:bodyPr/>
          <a:lstStyle/>
          <a:p>
            <a:fld id="{70C12960-6E85-460F-B6E3-5B82CB31AF3D}" type="slidenum">
              <a:rPr lang="en-US" smtClean="0"/>
              <a:t>‹Nº›</a:t>
            </a:fld>
            <a:endParaRPr lang="en-US"/>
          </a:p>
        </p:txBody>
      </p:sp>
    </p:spTree>
    <p:extLst>
      <p:ext uri="{BB962C8B-B14F-4D97-AF65-F5344CB8AC3E}">
        <p14:creationId xmlns:p14="http://schemas.microsoft.com/office/powerpoint/2010/main" val="40622922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1647F-5A61-44C9-81DC-331C9AE5DDAE}"/>
              </a:ext>
            </a:extLst>
          </p:cNvPr>
          <p:cNvSpPr>
            <a:spLocks noGrp="1"/>
          </p:cNvSpPr>
          <p:nvPr>
            <p:ph type="title"/>
          </p:nvPr>
        </p:nvSpPr>
        <p:spPr>
          <a:xfrm>
            <a:off x="640080" y="1371600"/>
            <a:ext cx="3859397" cy="1451723"/>
          </a:xfrm>
        </p:spPr>
        <p:txBody>
          <a:bodyPr anchor="t">
            <a:normAutofit/>
          </a:bodyPr>
          <a:lstStyle>
            <a:lvl1pPr>
              <a:defRPr sz="36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31627A0F-F1B8-49BE-A0FF-7FE16E3BDCC1}"/>
              </a:ext>
            </a:extLst>
          </p:cNvPr>
          <p:cNvSpPr>
            <a:spLocks noGrp="1"/>
          </p:cNvSpPr>
          <p:nvPr>
            <p:ph type="pic" idx="1"/>
          </p:nvPr>
        </p:nvSpPr>
        <p:spPr>
          <a:xfrm>
            <a:off x="4937760" y="1033271"/>
            <a:ext cx="6592824" cy="516636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C86D1BD6-1519-4431-9FAF-7D4F4129972C}"/>
              </a:ext>
            </a:extLst>
          </p:cNvPr>
          <p:cNvSpPr>
            <a:spLocks noGrp="1"/>
          </p:cNvSpPr>
          <p:nvPr>
            <p:ph type="body" sz="half" idx="2"/>
          </p:nvPr>
        </p:nvSpPr>
        <p:spPr>
          <a:xfrm>
            <a:off x="640080" y="2972167"/>
            <a:ext cx="3859397" cy="32268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A587A0-353B-42C2-BA96-B1ADEDF642BE}"/>
              </a:ext>
            </a:extLst>
          </p:cNvPr>
          <p:cNvSpPr>
            <a:spLocks noGrp="1"/>
          </p:cNvSpPr>
          <p:nvPr>
            <p:ph type="dt" sz="half" idx="10"/>
          </p:nvPr>
        </p:nvSpPr>
        <p:spPr/>
        <p:txBody>
          <a:bodyPr/>
          <a:lstStyle/>
          <a:p>
            <a:fld id="{82E171BA-CC09-47C8-A6DF-F5C5CB59CEEC}" type="datetime1">
              <a:rPr lang="en-US" smtClean="0"/>
              <a:t>7/2/2025</a:t>
            </a:fld>
            <a:endParaRPr lang="en-US"/>
          </a:p>
        </p:txBody>
      </p:sp>
      <p:sp>
        <p:nvSpPr>
          <p:cNvPr id="6" name="Footer Placeholder 5">
            <a:extLst>
              <a:ext uri="{FF2B5EF4-FFF2-40B4-BE49-F238E27FC236}">
                <a16:creationId xmlns:a16="http://schemas.microsoft.com/office/drawing/2014/main" id="{44D5A88E-3957-4B76-B1BE-4164029217B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5F7C5FD-E56A-4C66-8F23-087F95A2FD0E}"/>
              </a:ext>
            </a:extLst>
          </p:cNvPr>
          <p:cNvSpPr>
            <a:spLocks noGrp="1"/>
          </p:cNvSpPr>
          <p:nvPr>
            <p:ph type="sldNum" sz="quarter" idx="12"/>
          </p:nvPr>
        </p:nvSpPr>
        <p:spPr/>
        <p:txBody>
          <a:bodyPr/>
          <a:lstStyle/>
          <a:p>
            <a:fld id="{70C12960-6E85-460F-B6E3-5B82CB31AF3D}" type="slidenum">
              <a:rPr lang="en-US" smtClean="0"/>
              <a:t>‹Nº›</a:t>
            </a:fld>
            <a:endParaRPr lang="en-US"/>
          </a:p>
        </p:txBody>
      </p:sp>
    </p:spTree>
    <p:extLst>
      <p:ext uri="{BB962C8B-B14F-4D97-AF65-F5344CB8AC3E}">
        <p14:creationId xmlns:p14="http://schemas.microsoft.com/office/powerpoint/2010/main" val="14886712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AB4E786-7636-4278-8595-D365D28A796A}"/>
              </a:ext>
            </a:extLst>
          </p:cNvPr>
          <p:cNvSpPr>
            <a:spLocks noGrp="1"/>
          </p:cNvSpPr>
          <p:nvPr>
            <p:ph type="title"/>
          </p:nvPr>
        </p:nvSpPr>
        <p:spPr>
          <a:xfrm>
            <a:off x="640079" y="1371601"/>
            <a:ext cx="10890929" cy="109728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A740849-7059-4C70-992B-5304D2EE9BAB}"/>
              </a:ext>
            </a:extLst>
          </p:cNvPr>
          <p:cNvSpPr>
            <a:spLocks noGrp="1"/>
          </p:cNvSpPr>
          <p:nvPr>
            <p:ph type="body" idx="1"/>
          </p:nvPr>
        </p:nvSpPr>
        <p:spPr>
          <a:xfrm>
            <a:off x="640080" y="2633472"/>
            <a:ext cx="10890928" cy="356616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D09FEBF6-CEA6-4332-87B3-697807571C84}"/>
              </a:ext>
            </a:extLst>
          </p:cNvPr>
          <p:cNvSpPr>
            <a:spLocks noGrp="1"/>
          </p:cNvSpPr>
          <p:nvPr>
            <p:ph type="dt" sz="half" idx="2"/>
          </p:nvPr>
        </p:nvSpPr>
        <p:spPr>
          <a:xfrm>
            <a:off x="640080" y="6356350"/>
            <a:ext cx="2743200" cy="365125"/>
          </a:xfrm>
          <a:prstGeom prst="rect">
            <a:avLst/>
          </a:prstGeom>
        </p:spPr>
        <p:txBody>
          <a:bodyPr vert="horz" lIns="91440" tIns="45720" rIns="91440" bIns="45720" rtlCol="0" anchor="ctr"/>
          <a:lstStyle>
            <a:lvl1pPr algn="l">
              <a:defRPr sz="900" b="1" cap="all" spc="300" baseline="0">
                <a:solidFill>
                  <a:schemeClr val="tx1"/>
                </a:solidFill>
              </a:defRPr>
            </a:lvl1pPr>
          </a:lstStyle>
          <a:p>
            <a:fld id="{7DA38F49-B3E2-4BF0-BEC7-C30D34ABBB8D}" type="datetime1">
              <a:rPr lang="en-US" smtClean="0"/>
              <a:t>7/2/2025</a:t>
            </a:fld>
            <a:endParaRPr lang="en-US"/>
          </a:p>
        </p:txBody>
      </p:sp>
      <p:sp>
        <p:nvSpPr>
          <p:cNvPr id="5" name="Footer Placeholder 4">
            <a:extLst>
              <a:ext uri="{FF2B5EF4-FFF2-40B4-BE49-F238E27FC236}">
                <a16:creationId xmlns:a16="http://schemas.microsoft.com/office/drawing/2014/main" id="{BC6BAF94-621C-43E1-BA0C-410A6899031B}"/>
              </a:ext>
            </a:extLst>
          </p:cNvPr>
          <p:cNvSpPr>
            <a:spLocks noGrp="1"/>
          </p:cNvSpPr>
          <p:nvPr>
            <p:ph type="ftr" sz="quarter" idx="3"/>
          </p:nvPr>
        </p:nvSpPr>
        <p:spPr>
          <a:xfrm>
            <a:off x="6767622" y="6356350"/>
            <a:ext cx="4040373" cy="365125"/>
          </a:xfrm>
          <a:prstGeom prst="rect">
            <a:avLst/>
          </a:prstGeom>
        </p:spPr>
        <p:txBody>
          <a:bodyPr vert="horz" lIns="91440" tIns="45720" rIns="91440" bIns="45720" rtlCol="0" anchor="ctr"/>
          <a:lstStyle>
            <a:lvl1pPr algn="r">
              <a:defRPr sz="900" b="1" cap="all" spc="300" baseline="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137D19E5-9E16-48C9-AAE2-0C70679A8D7B}"/>
              </a:ext>
            </a:extLst>
          </p:cNvPr>
          <p:cNvSpPr>
            <a:spLocks noGrp="1"/>
          </p:cNvSpPr>
          <p:nvPr>
            <p:ph type="sldNum" sz="quarter" idx="4"/>
          </p:nvPr>
        </p:nvSpPr>
        <p:spPr>
          <a:xfrm>
            <a:off x="10807995" y="6356350"/>
            <a:ext cx="723014" cy="365125"/>
          </a:xfrm>
          <a:prstGeom prst="rect">
            <a:avLst/>
          </a:prstGeom>
        </p:spPr>
        <p:txBody>
          <a:bodyPr vert="horz" lIns="91440" tIns="45720" rIns="91440" bIns="45720" rtlCol="0" anchor="ctr"/>
          <a:lstStyle>
            <a:lvl1pPr algn="r">
              <a:defRPr sz="900" b="1" cap="all" spc="300" baseline="0">
                <a:solidFill>
                  <a:schemeClr val="tx1"/>
                </a:solidFill>
              </a:defRPr>
            </a:lvl1pPr>
          </a:lstStyle>
          <a:p>
            <a:fld id="{70C12960-6E85-460F-B6E3-5B82CB31AF3D}" type="slidenum">
              <a:rPr lang="en-US" smtClean="0"/>
              <a:t>‹Nº›</a:t>
            </a:fld>
            <a:endParaRPr lang="en-US"/>
          </a:p>
        </p:txBody>
      </p:sp>
      <p:cxnSp>
        <p:nvCxnSpPr>
          <p:cNvPr id="9" name="Straight Connector 8">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p:cNvCxnSpPr>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68544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100000"/>
        </a:lnSpc>
        <a:spcBef>
          <a:spcPct val="0"/>
        </a:spcBef>
        <a:buNone/>
        <a:defRPr sz="4000" b="1"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87000"/>
        <a:buFont typeface="Arial" panose="020B0604020202020204" pitchFamily="34" charset="0"/>
        <a:buChar char="•"/>
        <a:defRPr sz="2000" kern="1200">
          <a:solidFill>
            <a:schemeClr val="tx1"/>
          </a:solidFill>
          <a:latin typeface="+mn-lt"/>
          <a:ea typeface="+mn-ea"/>
          <a:cs typeface="+mn-cs"/>
        </a:defRPr>
      </a:lvl1pPr>
      <a:lvl2pPr marL="493776" indent="-228600" algn="l" defTabSz="914400" rtl="0" eaLnBrk="1" latinLnBrk="0" hangingPunct="1">
        <a:lnSpc>
          <a:spcPct val="120000"/>
        </a:lnSpc>
        <a:spcBef>
          <a:spcPts val="500"/>
        </a:spcBef>
        <a:buSzPct val="87000"/>
        <a:buFont typeface="Arial" panose="020B0604020202020204" pitchFamily="34" charset="0"/>
        <a:buChar char="•"/>
        <a:defRPr sz="1800" kern="1200">
          <a:solidFill>
            <a:schemeClr val="tx1"/>
          </a:solidFill>
          <a:latin typeface="+mn-lt"/>
          <a:ea typeface="+mn-ea"/>
          <a:cs typeface="+mn-cs"/>
        </a:defRPr>
      </a:lvl2pPr>
      <a:lvl3pPr marL="731520" indent="-228600" algn="l" defTabSz="914400" rtl="0" eaLnBrk="1" latinLnBrk="0" hangingPunct="1">
        <a:lnSpc>
          <a:spcPct val="120000"/>
        </a:lnSpc>
        <a:spcBef>
          <a:spcPts val="500"/>
        </a:spcBef>
        <a:buSzPct val="87000"/>
        <a:buFont typeface="Arial" panose="020B0604020202020204" pitchFamily="34" charset="0"/>
        <a:buChar char="•"/>
        <a:defRPr sz="1600" kern="1200">
          <a:solidFill>
            <a:schemeClr val="tx1"/>
          </a:solidFill>
          <a:latin typeface="+mn-lt"/>
          <a:ea typeface="+mn-ea"/>
          <a:cs typeface="+mn-cs"/>
        </a:defRPr>
      </a:lvl3pPr>
      <a:lvl4pPr marL="1051560" indent="-28575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mn-lt"/>
          <a:ea typeface="+mn-ea"/>
          <a:cs typeface="+mn-cs"/>
        </a:defRPr>
      </a:lvl4pPr>
      <a:lvl5pPr marL="1298448" indent="-22860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9F9BF86-FE94-4517-B97D-026C7515E5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randview Display"/>
              <a:ea typeface="+mn-ea"/>
              <a:cs typeface="+mn-cs"/>
            </a:endParaRPr>
          </a:p>
        </p:txBody>
      </p:sp>
      <p:sp>
        <p:nvSpPr>
          <p:cNvPr id="2" name="Título 1">
            <a:extLst>
              <a:ext uri="{FF2B5EF4-FFF2-40B4-BE49-F238E27FC236}">
                <a16:creationId xmlns:a16="http://schemas.microsoft.com/office/drawing/2014/main" id="{6F3B8BCD-5DF8-D96C-29A0-9E7072B10949}"/>
              </a:ext>
            </a:extLst>
          </p:cNvPr>
          <p:cNvSpPr>
            <a:spLocks noGrp="1"/>
          </p:cNvSpPr>
          <p:nvPr>
            <p:ph type="ctrTitle"/>
          </p:nvPr>
        </p:nvSpPr>
        <p:spPr>
          <a:xfrm>
            <a:off x="574400" y="997527"/>
            <a:ext cx="4053018" cy="3505057"/>
          </a:xfrm>
        </p:spPr>
        <p:txBody>
          <a:bodyPr anchor="t">
            <a:normAutofit/>
          </a:bodyPr>
          <a:lstStyle/>
          <a:p>
            <a:pPr>
              <a:lnSpc>
                <a:spcPct val="90000"/>
              </a:lnSpc>
            </a:pPr>
            <a:r>
              <a:rPr lang="es-CL" sz="4000"/>
              <a:t>Comprendiendo el Certificado de Origen: Su importancia en el comercio internacional</a:t>
            </a:r>
          </a:p>
        </p:txBody>
      </p:sp>
      <p:sp>
        <p:nvSpPr>
          <p:cNvPr id="3" name="Subtítulo 2">
            <a:extLst>
              <a:ext uri="{FF2B5EF4-FFF2-40B4-BE49-F238E27FC236}">
                <a16:creationId xmlns:a16="http://schemas.microsoft.com/office/drawing/2014/main" id="{922ACE4A-0F37-DD48-79DC-A9CDD56D156B}"/>
              </a:ext>
            </a:extLst>
          </p:cNvPr>
          <p:cNvSpPr>
            <a:spLocks noGrp="1"/>
          </p:cNvSpPr>
          <p:nvPr>
            <p:ph type="subTitle" idx="1"/>
          </p:nvPr>
        </p:nvSpPr>
        <p:spPr>
          <a:xfrm>
            <a:off x="574399" y="4608945"/>
            <a:ext cx="3919961" cy="1334655"/>
          </a:xfrm>
        </p:spPr>
        <p:txBody>
          <a:bodyPr anchor="b">
            <a:normAutofit/>
          </a:bodyPr>
          <a:lstStyle/>
          <a:p>
            <a:r>
              <a:rPr lang="es-CL"/>
              <a:t>Explorando su papel en el comercio global y beneficios</a:t>
            </a:r>
          </a:p>
        </p:txBody>
      </p:sp>
      <p:pic>
        <p:nvPicPr>
          <p:cNvPr id="4" name="Imagen 3" descr="Primer plano de un periódico financiero con un globo de cristal.">
            <a:extLst>
              <a:ext uri="{FF2B5EF4-FFF2-40B4-BE49-F238E27FC236}">
                <a16:creationId xmlns:a16="http://schemas.microsoft.com/office/drawing/2014/main" id="{CB5AAD9B-44E6-4B08-8454-630023F44645}"/>
              </a:ext>
            </a:extLst>
          </p:cNvPr>
          <p:cNvPicPr>
            <a:picLocks noChangeAspect="1"/>
          </p:cNvPicPr>
          <p:nvPr/>
        </p:nvPicPr>
        <p:blipFill>
          <a:blip r:embed="rId3"/>
          <a:srcRect l="17138"/>
          <a:stretch>
            <a:fillRect/>
          </a:stretch>
        </p:blipFill>
        <p:spPr>
          <a:xfrm>
            <a:off x="5218980" y="672912"/>
            <a:ext cx="6973019" cy="5596128"/>
          </a:xfrm>
          <a:prstGeom prst="rect">
            <a:avLst/>
          </a:prstGeom>
        </p:spPr>
      </p:pic>
      <p:cxnSp>
        <p:nvCxnSpPr>
          <p:cNvPr id="11" name="Straight Connector 10">
            <a:extLst>
              <a:ext uri="{FF2B5EF4-FFF2-40B4-BE49-F238E27FC236}">
                <a16:creationId xmlns:a16="http://schemas.microsoft.com/office/drawing/2014/main" id="{7CC73A33-65FF-41A9-A3B0-006753CD102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215128" y="6274446"/>
            <a:ext cx="697687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0850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par>
                                <p:cTn id="11" presetID="10" presetClass="entr" presetSubtype="0" fill="hold" grpId="1" nodeType="withEffect">
                                  <p:stCondLst>
                                    <p:cond delay="250"/>
                                  </p:stCondLst>
                                  <p:iterate>
                                    <p:tmPct val="10000"/>
                                  </p:iterate>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3" grpId="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5BF6D887-63A4-4530-46D7-BBDC13B2620A}"/>
              </a:ext>
            </a:extLst>
          </p:cNvPr>
          <p:cNvSpPr>
            <a:spLocks noGrp="1"/>
          </p:cNvSpPr>
          <p:nvPr>
            <p:ph type="title"/>
          </p:nvPr>
        </p:nvSpPr>
        <p:spPr>
          <a:xfrm>
            <a:off x="640080" y="914400"/>
            <a:ext cx="6291472" cy="1097280"/>
          </a:xfrm>
        </p:spPr>
        <p:txBody>
          <a:bodyPr vert="horz" lIns="91440" tIns="45720" rIns="91440" bIns="45720" rtlCol="0" anchor="t">
            <a:normAutofit/>
          </a:bodyPr>
          <a:lstStyle/>
          <a:p>
            <a:r>
              <a:rPr lang="en-US" sz="3700"/>
              <a:t>Autoridades emisoras y roles</a:t>
            </a:r>
          </a:p>
        </p:txBody>
      </p:sp>
      <p:sp>
        <p:nvSpPr>
          <p:cNvPr id="4" name="Marcador de contenido 3">
            <a:extLst>
              <a:ext uri="{FF2B5EF4-FFF2-40B4-BE49-F238E27FC236}">
                <a16:creationId xmlns:a16="http://schemas.microsoft.com/office/drawing/2014/main" id="{BEED5519-F547-AF9B-F1F4-D1952FAE3B0D}"/>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40080" y="2176036"/>
            <a:ext cx="6291472" cy="4123944"/>
          </a:xfrm>
        </p:spPr>
        <p:txBody>
          <a:bodyPr>
            <a:normAutofit/>
          </a:bodyPr>
          <a:lstStyle/>
          <a:p>
            <a:pPr marL="0" indent="0">
              <a:spcBef>
                <a:spcPts val="2500"/>
              </a:spcBef>
              <a:buNone/>
            </a:pPr>
            <a:r>
              <a:rPr lang="es-MX" sz="1400" b="1"/>
              <a:t>Cámaras de Comercio</a:t>
            </a:r>
          </a:p>
          <a:p>
            <a:pPr marL="0" lvl="1" indent="0">
              <a:buNone/>
            </a:pPr>
            <a:r>
              <a:rPr lang="es-MX" sz="1400"/>
              <a:t>Las cámaras de comercio desempeñan un papel crucial en la emisión de certificados de origen, garantizando la autenticidad de la información presentada.</a:t>
            </a:r>
          </a:p>
          <a:p>
            <a:pPr marL="0" indent="0">
              <a:spcBef>
                <a:spcPts val="2500"/>
              </a:spcBef>
              <a:buNone/>
            </a:pPr>
            <a:r>
              <a:rPr lang="es-MX" sz="1400" b="1"/>
              <a:t>Ministerios de Comercio</a:t>
            </a:r>
          </a:p>
          <a:p>
            <a:pPr marL="0" lvl="1" indent="0">
              <a:buNone/>
            </a:pPr>
            <a:r>
              <a:rPr lang="es-MX" sz="1400"/>
              <a:t>Los ministerios de comercio supervisan y regulan la emisión de certificados de origen, asegurando el cumplimiento de las normativas comerciales.</a:t>
            </a:r>
          </a:p>
          <a:p>
            <a:pPr marL="0" indent="0">
              <a:spcBef>
                <a:spcPts val="2500"/>
              </a:spcBef>
              <a:buNone/>
            </a:pPr>
            <a:r>
              <a:rPr lang="es-MX" sz="1400" b="1"/>
              <a:t>Verificación de Información</a:t>
            </a:r>
          </a:p>
          <a:p>
            <a:pPr marL="0" lvl="1" indent="0">
              <a:buNone/>
            </a:pPr>
            <a:r>
              <a:rPr lang="es-MX" sz="1400"/>
              <a:t>Es fundamental que las entidades emisoras verifiquen la información para asegurar la validez de los certificados de origen en el comercio internacional.</a:t>
            </a:r>
            <a:endParaRPr lang="es-CL" sz="1400"/>
          </a:p>
        </p:txBody>
      </p:sp>
      <p:pic>
        <p:nvPicPr>
          <p:cNvPr id="5" name="Marcador de contenido 4" descr="&quot;Vista del modelo isométrico (axonométrico) de un edificio de oficinas moderno con alto nivel de detalle arquitectónico, paredes blancas, elementos de vidrio y acero.  El modelo está sobre un fondo blanco con trazado de recorte. Este dibujo arquitectónico es parte de una serie de edificios de alto detalle que diseño y produzco con fines de imagen de alto nivel&quot;.">
            <a:extLst>
              <a:ext uri="{FF2B5EF4-FFF2-40B4-BE49-F238E27FC236}">
                <a16:creationId xmlns:a16="http://schemas.microsoft.com/office/drawing/2014/main" id="{057B70E8-12CD-416D-8DC2-857C5635022C}"/>
              </a:ext>
            </a:extLst>
          </p:cNvPr>
          <p:cNvPicPr>
            <a:picLocks noGrp="1" noChangeAspect="1"/>
          </p:cNvPicPr>
          <p:nvPr>
            <p:ph sz="half" idx="1"/>
          </p:nvPr>
        </p:nvPicPr>
        <p:blipFill>
          <a:blip r:embed="rId3"/>
          <a:srcRect l="339" r="17256" b="2"/>
          <a:stretch>
            <a:fillRect/>
          </a:stretch>
        </p:blipFill>
        <p:spPr>
          <a:xfrm>
            <a:off x="7776429" y="914400"/>
            <a:ext cx="4414591" cy="5357106"/>
          </a:xfrm>
          <a:prstGeom prst="rect">
            <a:avLst/>
          </a:prstGeom>
        </p:spPr>
      </p:pic>
      <p:cxnSp>
        <p:nvCxnSpPr>
          <p:cNvPr id="14" name="Straight Connector 13">
            <a:extLst>
              <a:ext uri="{FF2B5EF4-FFF2-40B4-BE49-F238E27FC236}">
                <a16:creationId xmlns:a16="http://schemas.microsoft.com/office/drawing/2014/main" id="{92025DBA-8780-9CA0-2826-FF6E3BD1A0C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774468" y="6271515"/>
            <a:ext cx="4416552" cy="1"/>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321035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46B9231A-B34B-4A29-A6AC-532E1EE815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randview Display"/>
              <a:ea typeface="+mn-ea"/>
              <a:cs typeface="+mn-cs"/>
            </a:endParaRPr>
          </a:p>
        </p:txBody>
      </p:sp>
      <p:sp useBgFill="1">
        <p:nvSpPr>
          <p:cNvPr id="9" name="Rectangle 8">
            <a:extLst>
              <a:ext uri="{FF2B5EF4-FFF2-40B4-BE49-F238E27FC236}">
                <a16:creationId xmlns:a16="http://schemas.microsoft.com/office/drawing/2014/main" id="{19F9BF86-FE94-4517-B97D-026C7515E5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randview Display"/>
              <a:ea typeface="+mn-ea"/>
              <a:cs typeface="+mn-cs"/>
            </a:endParaRPr>
          </a:p>
        </p:txBody>
      </p:sp>
      <p:sp>
        <p:nvSpPr>
          <p:cNvPr id="2" name="Título 1">
            <a:extLst>
              <a:ext uri="{FF2B5EF4-FFF2-40B4-BE49-F238E27FC236}">
                <a16:creationId xmlns:a16="http://schemas.microsoft.com/office/drawing/2014/main" id="{B1460DED-B867-C17C-1072-E5E221B5EEDA}"/>
              </a:ext>
            </a:extLst>
          </p:cNvPr>
          <p:cNvSpPr>
            <a:spLocks noGrp="1"/>
          </p:cNvSpPr>
          <p:nvPr>
            <p:ph type="ctrTitle"/>
          </p:nvPr>
        </p:nvSpPr>
        <p:spPr>
          <a:xfrm>
            <a:off x="559219" y="1115844"/>
            <a:ext cx="7680960" cy="4631911"/>
          </a:xfrm>
        </p:spPr>
        <p:txBody>
          <a:bodyPr anchor="b">
            <a:normAutofit/>
          </a:bodyPr>
          <a:lstStyle/>
          <a:p>
            <a:r>
              <a:rPr lang="es-CL" sz="6500"/>
              <a:t>Beneficios y ventajas del certificado de origen</a:t>
            </a:r>
          </a:p>
        </p:txBody>
      </p:sp>
      <p:cxnSp>
        <p:nvCxnSpPr>
          <p:cNvPr id="11" name="Straight Connector 10">
            <a:extLst>
              <a:ext uri="{FF2B5EF4-FFF2-40B4-BE49-F238E27FC236}">
                <a16:creationId xmlns:a16="http://schemas.microsoft.com/office/drawing/2014/main" id="{53C0BBAA-A5EC-5D5D-32E6-9F7EA604848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3131" y="6268313"/>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923114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B6FA8521-D1F1-2E69-5084-3784918887BC}"/>
              </a:ext>
            </a:extLst>
          </p:cNvPr>
          <p:cNvSpPr>
            <a:spLocks noGrp="1"/>
          </p:cNvSpPr>
          <p:nvPr>
            <p:ph type="title"/>
          </p:nvPr>
        </p:nvSpPr>
        <p:spPr>
          <a:xfrm>
            <a:off x="7269904" y="914400"/>
            <a:ext cx="4261104" cy="1097280"/>
          </a:xfrm>
        </p:spPr>
        <p:txBody>
          <a:bodyPr vert="horz" lIns="91440" tIns="45720" rIns="91440" bIns="45720" rtlCol="0" anchor="t">
            <a:normAutofit/>
          </a:bodyPr>
          <a:lstStyle/>
          <a:p>
            <a:pPr>
              <a:lnSpc>
                <a:spcPct val="90000"/>
              </a:lnSpc>
            </a:pPr>
            <a:r>
              <a:rPr lang="en-US" sz="3600"/>
              <a:t>Reducción de aranceles y tarifas</a:t>
            </a:r>
          </a:p>
        </p:txBody>
      </p:sp>
      <p:pic>
        <p:nvPicPr>
          <p:cNvPr id="5" name="Marcador de contenido 4" descr="Una foto de archivo de un formulario de Reclamo de Beneficios Médicos enfocado en un sello rojo de &quot;Denegado&quot;. Fotografía con la Canon EOS 1DX Mark II.">
            <a:extLst>
              <a:ext uri="{FF2B5EF4-FFF2-40B4-BE49-F238E27FC236}">
                <a16:creationId xmlns:a16="http://schemas.microsoft.com/office/drawing/2014/main" id="{9A91036B-ABE2-4836-8A80-0BDD1B066790}"/>
              </a:ext>
            </a:extLst>
          </p:cNvPr>
          <p:cNvPicPr>
            <a:picLocks noGrp="1" noChangeAspect="1"/>
          </p:cNvPicPr>
          <p:nvPr>
            <p:ph sz="half" idx="1"/>
          </p:nvPr>
        </p:nvPicPr>
        <p:blipFill>
          <a:blip r:embed="rId3"/>
          <a:srcRect l="12317" r="4679" b="2"/>
          <a:stretch>
            <a:fillRect/>
          </a:stretch>
        </p:blipFill>
        <p:spPr>
          <a:xfrm>
            <a:off x="-1" y="914399"/>
            <a:ext cx="6657255" cy="5353523"/>
          </a:xfrm>
          <a:prstGeom prst="rect">
            <a:avLst/>
          </a:prstGeom>
        </p:spPr>
      </p:pic>
      <p:cxnSp>
        <p:nvCxnSpPr>
          <p:cNvPr id="14" name="Straight Connector 13">
            <a:extLst>
              <a:ext uri="{FF2B5EF4-FFF2-40B4-BE49-F238E27FC236}">
                <a16:creationId xmlns:a16="http://schemas.microsoft.com/office/drawing/2014/main" id="{08052531-D50B-3899-B150-D05525F4F2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0" y="6267922"/>
            <a:ext cx="6656832" cy="1"/>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4" name="Marcador de contenido 3">
            <a:extLst>
              <a:ext uri="{FF2B5EF4-FFF2-40B4-BE49-F238E27FC236}">
                <a16:creationId xmlns:a16="http://schemas.microsoft.com/office/drawing/2014/main" id="{CA5F5C85-EE86-A4E6-A9EA-6F7E7ED5BBAE}"/>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7269905" y="2176036"/>
            <a:ext cx="4261104" cy="4121887"/>
          </a:xfrm>
        </p:spPr>
        <p:txBody>
          <a:bodyPr>
            <a:normAutofit/>
          </a:bodyPr>
          <a:lstStyle/>
          <a:p>
            <a:pPr marL="0" indent="0">
              <a:spcBef>
                <a:spcPts val="2500"/>
              </a:spcBef>
              <a:buNone/>
            </a:pPr>
            <a:r>
              <a:rPr lang="es-MX" sz="1400" b="1"/>
              <a:t>Beneficios del Certificado de Origen</a:t>
            </a:r>
          </a:p>
          <a:p>
            <a:pPr marL="0" lvl="1" indent="0">
              <a:buNone/>
            </a:pPr>
            <a:r>
              <a:rPr lang="es-MX" sz="1400"/>
              <a:t>El certificado de origen permite a los importadores beneficiarse de tasas arancelarias reducidas en productos específicos.</a:t>
            </a:r>
          </a:p>
          <a:p>
            <a:pPr marL="0" indent="0">
              <a:spcBef>
                <a:spcPts val="2500"/>
              </a:spcBef>
              <a:buNone/>
            </a:pPr>
            <a:r>
              <a:rPr lang="es-MX" sz="1400" b="1"/>
              <a:t>Cumplimiento de Acuerdos Comerciales</a:t>
            </a:r>
          </a:p>
          <a:p>
            <a:pPr marL="0" lvl="1" indent="0">
              <a:buNone/>
            </a:pPr>
            <a:r>
              <a:rPr lang="es-MX" sz="1400"/>
              <a:t>Cumplir con los requisitos de acuerdos comerciales específicos es crucial para aprovechar la reducción de tarifas arancelarias.</a:t>
            </a:r>
          </a:p>
          <a:p>
            <a:pPr marL="0" indent="0">
              <a:spcBef>
                <a:spcPts val="2500"/>
              </a:spcBef>
              <a:buNone/>
            </a:pPr>
            <a:r>
              <a:rPr lang="es-MX" sz="1400" b="1"/>
              <a:t>Impacto en la Importación</a:t>
            </a:r>
          </a:p>
          <a:p>
            <a:pPr marL="0" lvl="1" indent="0">
              <a:buNone/>
            </a:pPr>
            <a:r>
              <a:rPr lang="es-MX" sz="1400"/>
              <a:t>La reducción de aranceles y tarifas a la importación puede mejorar la competitividad de los productos en el mercado.</a:t>
            </a:r>
            <a:endParaRPr lang="es-CL" sz="1400"/>
          </a:p>
        </p:txBody>
      </p:sp>
    </p:spTree>
    <p:extLst>
      <p:ext uri="{BB962C8B-B14F-4D97-AF65-F5344CB8AC3E}">
        <p14:creationId xmlns:p14="http://schemas.microsoft.com/office/powerpoint/2010/main" val="305921689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4BE9749F-CC63-026F-EF58-FEA1301CEDD5}"/>
              </a:ext>
            </a:extLst>
          </p:cNvPr>
          <p:cNvSpPr>
            <a:spLocks noGrp="1"/>
          </p:cNvSpPr>
          <p:nvPr>
            <p:ph type="title"/>
          </p:nvPr>
        </p:nvSpPr>
        <p:spPr>
          <a:xfrm>
            <a:off x="8719126" y="979051"/>
            <a:ext cx="2811879" cy="1807048"/>
          </a:xfrm>
        </p:spPr>
        <p:txBody>
          <a:bodyPr vert="horz" lIns="91440" tIns="45720" rIns="91440" bIns="45720" rtlCol="0" anchor="b">
            <a:normAutofit/>
          </a:bodyPr>
          <a:lstStyle/>
          <a:p>
            <a:r>
              <a:rPr lang="en-US" sz="3300"/>
              <a:t>Cumplimiento de acuerdos comerciales</a:t>
            </a:r>
          </a:p>
        </p:txBody>
      </p:sp>
      <p:pic>
        <p:nvPicPr>
          <p:cNvPr id="5" name="Marcador de contenido 4" descr="Sello de inmigración en el pasaporte canadiense. Por favor, vea otras fotos de pasaportes y sellos de pasaporte en mi caja de luz">
            <a:extLst>
              <a:ext uri="{FF2B5EF4-FFF2-40B4-BE49-F238E27FC236}">
                <a16:creationId xmlns:a16="http://schemas.microsoft.com/office/drawing/2014/main" id="{D5FC65CC-1413-48CA-B6F5-38434E3EC687}"/>
              </a:ext>
            </a:extLst>
          </p:cNvPr>
          <p:cNvPicPr>
            <a:picLocks noGrp="1" noChangeAspect="1"/>
          </p:cNvPicPr>
          <p:nvPr>
            <p:ph sz="half" idx="1"/>
          </p:nvPr>
        </p:nvPicPr>
        <p:blipFill>
          <a:blip r:embed="rId3"/>
          <a:srcRect l="5625" r="-1" b="-1"/>
          <a:stretch>
            <a:fillRect/>
          </a:stretch>
        </p:blipFill>
        <p:spPr>
          <a:xfrm>
            <a:off x="20" y="535709"/>
            <a:ext cx="8229580" cy="5820640"/>
          </a:xfrm>
          <a:prstGeom prst="rect">
            <a:avLst/>
          </a:prstGeom>
        </p:spPr>
      </p:pic>
      <p:cxnSp>
        <p:nvCxnSpPr>
          <p:cNvPr id="14" name="Straight Connector 13">
            <a:extLst>
              <a:ext uri="{FF2B5EF4-FFF2-40B4-BE49-F238E27FC236}">
                <a16:creationId xmlns:a16="http://schemas.microsoft.com/office/drawing/2014/main" id="{02C7985C-B0C3-CC50-E86A-B5EBA40E01D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 y="6359240"/>
            <a:ext cx="8229600"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4" name="Marcador de contenido 3">
            <a:extLst>
              <a:ext uri="{FF2B5EF4-FFF2-40B4-BE49-F238E27FC236}">
                <a16:creationId xmlns:a16="http://schemas.microsoft.com/office/drawing/2014/main" id="{D0A8A1BC-29DF-3573-0B13-BFD7976DB3B3}"/>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8719128" y="2922624"/>
            <a:ext cx="2811880" cy="3409950"/>
          </a:xfrm>
        </p:spPr>
        <p:txBody>
          <a:bodyPr>
            <a:normAutofit/>
          </a:bodyPr>
          <a:lstStyle/>
          <a:p>
            <a:pPr marL="0" indent="0">
              <a:lnSpc>
                <a:spcPct val="110000"/>
              </a:lnSpc>
              <a:spcBef>
                <a:spcPts val="2500"/>
              </a:spcBef>
              <a:buNone/>
            </a:pPr>
            <a:r>
              <a:rPr lang="es-MX" sz="1000" b="1"/>
              <a:t>Importancia del Certificado de Origen</a:t>
            </a:r>
          </a:p>
          <a:p>
            <a:pPr marL="0" lvl="1" indent="0">
              <a:lnSpc>
                <a:spcPct val="110000"/>
              </a:lnSpc>
              <a:buNone/>
            </a:pPr>
            <a:r>
              <a:rPr lang="es-MX" sz="1000"/>
              <a:t>El certificado de origen asegura que las mercancías cumplen con los requisitos de los acuerdos comerciales internacionales, facilitando su importación y exportación.</a:t>
            </a:r>
          </a:p>
          <a:p>
            <a:pPr marL="0" indent="0">
              <a:lnSpc>
                <a:spcPct val="110000"/>
              </a:lnSpc>
              <a:spcBef>
                <a:spcPts val="2500"/>
              </a:spcBef>
              <a:buNone/>
            </a:pPr>
            <a:r>
              <a:rPr lang="es-MX" sz="1000" b="1"/>
              <a:t>Verificación de Normas</a:t>
            </a:r>
          </a:p>
          <a:p>
            <a:pPr marL="0" lvl="1" indent="0">
              <a:lnSpc>
                <a:spcPct val="110000"/>
              </a:lnSpc>
              <a:buNone/>
            </a:pPr>
            <a:r>
              <a:rPr lang="es-MX" sz="1000"/>
              <a:t>Permite a las autoridades verificar que las mercancías cumplen con las normas y regulaciones estipuladas en los acuerdos comerciales.</a:t>
            </a:r>
          </a:p>
          <a:p>
            <a:pPr marL="0" indent="0">
              <a:lnSpc>
                <a:spcPct val="110000"/>
              </a:lnSpc>
              <a:spcBef>
                <a:spcPts val="2500"/>
              </a:spcBef>
              <a:buNone/>
            </a:pPr>
            <a:r>
              <a:rPr lang="es-MX" sz="1000" b="1"/>
              <a:t>Condiciones Preferenciales</a:t>
            </a:r>
          </a:p>
          <a:p>
            <a:pPr marL="0" lvl="1" indent="0">
              <a:lnSpc>
                <a:spcPct val="110000"/>
              </a:lnSpc>
              <a:buNone/>
            </a:pPr>
            <a:r>
              <a:rPr lang="es-MX" sz="1000"/>
              <a:t>Las mercancías que cumplen con el certificado de origen pueden beneficiarse de condiciones preferenciales en aranceles e impuestos.</a:t>
            </a:r>
            <a:endParaRPr lang="es-CL" sz="1000"/>
          </a:p>
        </p:txBody>
      </p:sp>
    </p:spTree>
    <p:extLst>
      <p:ext uri="{BB962C8B-B14F-4D97-AF65-F5344CB8AC3E}">
        <p14:creationId xmlns:p14="http://schemas.microsoft.com/office/powerpoint/2010/main" val="56518228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D5D81D50-04A3-2E9F-8225-5260DDDFA1B9}"/>
              </a:ext>
            </a:extLst>
          </p:cNvPr>
          <p:cNvSpPr>
            <a:spLocks noGrp="1"/>
          </p:cNvSpPr>
          <p:nvPr>
            <p:ph type="title"/>
          </p:nvPr>
        </p:nvSpPr>
        <p:spPr>
          <a:xfrm>
            <a:off x="5029200" y="914400"/>
            <a:ext cx="6501810" cy="1097280"/>
          </a:xfrm>
        </p:spPr>
        <p:txBody>
          <a:bodyPr vert="horz" lIns="91440" tIns="45720" rIns="91440" bIns="45720" rtlCol="0" anchor="t">
            <a:normAutofit/>
          </a:bodyPr>
          <a:lstStyle/>
          <a:p>
            <a:pPr>
              <a:lnSpc>
                <a:spcPct val="90000"/>
              </a:lnSpc>
            </a:pPr>
            <a:r>
              <a:rPr lang="en-US" sz="3400"/>
              <a:t>Facilitación de procesos aduaneros</a:t>
            </a:r>
          </a:p>
        </p:txBody>
      </p:sp>
      <p:pic>
        <p:nvPicPr>
          <p:cNvPr id="5" name="Marcador de contenido 4" descr="Interior del almacén al atardecer, Medicina">
            <a:extLst>
              <a:ext uri="{FF2B5EF4-FFF2-40B4-BE49-F238E27FC236}">
                <a16:creationId xmlns:a16="http://schemas.microsoft.com/office/drawing/2014/main" id="{D6E69184-020F-493B-A804-5BD01C26B41D}"/>
              </a:ext>
            </a:extLst>
          </p:cNvPr>
          <p:cNvPicPr>
            <a:picLocks noGrp="1" noChangeAspect="1"/>
          </p:cNvPicPr>
          <p:nvPr>
            <p:ph sz="half" idx="1"/>
          </p:nvPr>
        </p:nvPicPr>
        <p:blipFill>
          <a:blip r:embed="rId3"/>
          <a:srcRect l="37555" r="7379" b="2"/>
          <a:stretch>
            <a:fillRect/>
          </a:stretch>
        </p:blipFill>
        <p:spPr>
          <a:xfrm>
            <a:off x="20" y="914399"/>
            <a:ext cx="4416532" cy="5353523"/>
          </a:xfrm>
          <a:prstGeom prst="rect">
            <a:avLst/>
          </a:prstGeom>
        </p:spPr>
      </p:pic>
      <p:cxnSp>
        <p:nvCxnSpPr>
          <p:cNvPr id="14" name="Straight Connector 13">
            <a:extLst>
              <a:ext uri="{FF2B5EF4-FFF2-40B4-BE49-F238E27FC236}">
                <a16:creationId xmlns:a16="http://schemas.microsoft.com/office/drawing/2014/main" id="{08052531-D50B-3899-B150-D05525F4F2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0" y="6267922"/>
            <a:ext cx="4416552" cy="1"/>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4" name="Marcador de contenido 3">
            <a:extLst>
              <a:ext uri="{FF2B5EF4-FFF2-40B4-BE49-F238E27FC236}">
                <a16:creationId xmlns:a16="http://schemas.microsoft.com/office/drawing/2014/main" id="{E1148C12-F4F6-2720-0CF9-B9924A971A1B}"/>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029200" y="2176036"/>
            <a:ext cx="6501810" cy="4121885"/>
          </a:xfrm>
        </p:spPr>
        <p:txBody>
          <a:bodyPr>
            <a:normAutofit/>
          </a:bodyPr>
          <a:lstStyle/>
          <a:p>
            <a:pPr marL="0" indent="0">
              <a:spcBef>
                <a:spcPts val="2500"/>
              </a:spcBef>
              <a:buNone/>
            </a:pPr>
            <a:r>
              <a:rPr lang="es-MX" sz="1400" b="1"/>
              <a:t>Importancia del Certificado de Origen</a:t>
            </a:r>
          </a:p>
          <a:p>
            <a:pPr marL="0" lvl="1" indent="0">
              <a:buNone/>
            </a:pPr>
            <a:r>
              <a:rPr lang="es-MX" sz="1400"/>
              <a:t>Un certificado de origen adecuado facilita el despacho aduanero y asegura que las mercancías cumplan con los requisitos legales.</a:t>
            </a:r>
          </a:p>
          <a:p>
            <a:pPr marL="0" indent="0">
              <a:spcBef>
                <a:spcPts val="2500"/>
              </a:spcBef>
              <a:buNone/>
            </a:pPr>
            <a:r>
              <a:rPr lang="es-MX" sz="1400" b="1"/>
              <a:t>Agilidad en Procesos Aduaneros</a:t>
            </a:r>
          </a:p>
          <a:p>
            <a:pPr marL="0" lvl="1" indent="0">
              <a:buNone/>
            </a:pPr>
            <a:r>
              <a:rPr lang="es-MX" sz="1400"/>
              <a:t>Con la documentación correcta, los procesos aduaneros se vuelven más ágiles, reduciendo tiempos de espera y costos operativos.</a:t>
            </a:r>
          </a:p>
          <a:p>
            <a:pPr marL="0" indent="0">
              <a:spcBef>
                <a:spcPts val="2500"/>
              </a:spcBef>
              <a:buNone/>
            </a:pPr>
            <a:r>
              <a:rPr lang="es-MX" sz="1400" b="1"/>
              <a:t>Reducción de Costos</a:t>
            </a:r>
          </a:p>
          <a:p>
            <a:pPr marL="0" lvl="1" indent="0">
              <a:buNone/>
            </a:pPr>
            <a:r>
              <a:rPr lang="es-MX" sz="1400"/>
              <a:t>La eficiencia en el despacho de aduanas ayuda a disminuir los costos asociados, beneficiando a importadores y exportadores.</a:t>
            </a:r>
            <a:endParaRPr lang="es-CL" sz="1400"/>
          </a:p>
        </p:txBody>
      </p:sp>
    </p:spTree>
    <p:extLst>
      <p:ext uri="{BB962C8B-B14F-4D97-AF65-F5344CB8AC3E}">
        <p14:creationId xmlns:p14="http://schemas.microsoft.com/office/powerpoint/2010/main" val="13220073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46B9231A-B34B-4A29-A6AC-532E1EE815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randview Display"/>
              <a:ea typeface="+mn-ea"/>
              <a:cs typeface="+mn-cs"/>
            </a:endParaRPr>
          </a:p>
        </p:txBody>
      </p:sp>
      <p:sp useBgFill="1">
        <p:nvSpPr>
          <p:cNvPr id="9" name="Rectangle 8">
            <a:extLst>
              <a:ext uri="{FF2B5EF4-FFF2-40B4-BE49-F238E27FC236}">
                <a16:creationId xmlns:a16="http://schemas.microsoft.com/office/drawing/2014/main" id="{19F9BF86-FE94-4517-B97D-026C7515E5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randview Display"/>
              <a:ea typeface="+mn-ea"/>
              <a:cs typeface="+mn-cs"/>
            </a:endParaRPr>
          </a:p>
        </p:txBody>
      </p:sp>
      <p:sp>
        <p:nvSpPr>
          <p:cNvPr id="2" name="Título 1">
            <a:extLst>
              <a:ext uri="{FF2B5EF4-FFF2-40B4-BE49-F238E27FC236}">
                <a16:creationId xmlns:a16="http://schemas.microsoft.com/office/drawing/2014/main" id="{CB691B07-C9EE-FC5C-BFE6-2B5A8A590E2D}"/>
              </a:ext>
            </a:extLst>
          </p:cNvPr>
          <p:cNvSpPr>
            <a:spLocks noGrp="1"/>
          </p:cNvSpPr>
          <p:nvPr>
            <p:ph type="ctrTitle"/>
          </p:nvPr>
        </p:nvSpPr>
        <p:spPr>
          <a:xfrm>
            <a:off x="559219" y="1115844"/>
            <a:ext cx="7680960" cy="4631911"/>
          </a:xfrm>
        </p:spPr>
        <p:txBody>
          <a:bodyPr anchor="b">
            <a:normAutofit/>
          </a:bodyPr>
          <a:lstStyle/>
          <a:p>
            <a:r>
              <a:rPr lang="es-CL" sz="6500"/>
              <a:t>Implicaciones legales y reglamentarias</a:t>
            </a:r>
          </a:p>
        </p:txBody>
      </p:sp>
      <p:cxnSp>
        <p:nvCxnSpPr>
          <p:cNvPr id="11" name="Straight Connector 10">
            <a:extLst>
              <a:ext uri="{FF2B5EF4-FFF2-40B4-BE49-F238E27FC236}">
                <a16:creationId xmlns:a16="http://schemas.microsoft.com/office/drawing/2014/main" id="{53C0BBAA-A5EC-5D5D-32E6-9F7EA604848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3131" y="6268313"/>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6001378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653AE3C-AC4F-907C-B473-B9A30D2150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
        <p:nvSpPr>
          <p:cNvPr id="2" name="Título 1">
            <a:extLst>
              <a:ext uri="{FF2B5EF4-FFF2-40B4-BE49-F238E27FC236}">
                <a16:creationId xmlns:a16="http://schemas.microsoft.com/office/drawing/2014/main" id="{3AC8D624-83C7-E4E1-F365-11911371069A}"/>
              </a:ext>
            </a:extLst>
          </p:cNvPr>
          <p:cNvSpPr>
            <a:spLocks noGrp="1"/>
          </p:cNvSpPr>
          <p:nvPr>
            <p:ph type="title"/>
          </p:nvPr>
        </p:nvSpPr>
        <p:spPr>
          <a:xfrm>
            <a:off x="640080" y="914400"/>
            <a:ext cx="3412998" cy="1839433"/>
          </a:xfrm>
        </p:spPr>
        <p:txBody>
          <a:bodyPr>
            <a:normAutofit/>
          </a:bodyPr>
          <a:lstStyle/>
          <a:p>
            <a:r>
              <a:rPr lang="es-CL" sz="3600"/>
              <a:t>Regulaciones internacionales</a:t>
            </a:r>
          </a:p>
        </p:txBody>
      </p:sp>
      <p:graphicFrame>
        <p:nvGraphicFramePr>
          <p:cNvPr id="4" name="Marcador de contenido 4">
            <a:extLst>
              <a:ext uri="{FF2B5EF4-FFF2-40B4-BE49-F238E27FC236}">
                <a16:creationId xmlns:a16="http://schemas.microsoft.com/office/drawing/2014/main" id="{47745C41-CE96-4C52-95F4-BB46141A505F}"/>
              </a:ext>
            </a:extLst>
          </p:cNvPr>
          <p:cNvGraphicFramePr>
            <a:graphicFrameLocks noGrp="1"/>
          </p:cNvGraphicFramePr>
          <p:nvPr>
            <p:ph idx="1"/>
            <p:extLst>
              <p:ext uri="{D42A27DB-BD31-4B8C-83A1-F6EECF244321}">
                <p14:modId xmlns:p14="http://schemas.microsoft.com/office/powerpoint/2010/main" val="188071780"/>
              </p:ext>
              <p:ext uri="{E7BDC344-281C-4309-B0C6-D0EE65EED2A8}">
                <p202:designPr xmlns:p202="http://schemas.microsoft.com/office/powerpoint/2020/02/main">
                  <p202:designTagLst>
                    <p202:designTag name="ARCH:1:CLS" val="InformationBlock"/>
                    <p202:designTag name="ARCH:1:VSVAR" val="VisualTitledTextBox"/>
                  </p202:designTagLst>
                </p202:designPr>
              </p:ext>
            </p:extLst>
          </p:nvPr>
        </p:nvGraphicFramePr>
        <p:xfrm>
          <a:off x="4632670" y="1014984"/>
          <a:ext cx="7029274" cy="53146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78048439"/>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999C85E8-B464-AD67-1D0E-BED5CA002DCF}"/>
              </a:ext>
            </a:extLst>
          </p:cNvPr>
          <p:cNvSpPr>
            <a:spLocks noGrp="1"/>
          </p:cNvSpPr>
          <p:nvPr>
            <p:ph type="title"/>
          </p:nvPr>
        </p:nvSpPr>
        <p:spPr>
          <a:xfrm>
            <a:off x="640080" y="914400"/>
            <a:ext cx="6291472" cy="1097280"/>
          </a:xfrm>
        </p:spPr>
        <p:txBody>
          <a:bodyPr vert="horz" lIns="91440" tIns="45720" rIns="91440" bIns="45720" rtlCol="0" anchor="t">
            <a:normAutofit/>
          </a:bodyPr>
          <a:lstStyle/>
          <a:p>
            <a:pPr>
              <a:lnSpc>
                <a:spcPct val="90000"/>
              </a:lnSpc>
            </a:pPr>
            <a:r>
              <a:rPr lang="en-US" sz="3400"/>
              <a:t>Sanciones y penalidades por incumplimiento</a:t>
            </a:r>
          </a:p>
        </p:txBody>
      </p:sp>
      <p:sp>
        <p:nvSpPr>
          <p:cNvPr id="4" name="Marcador de contenido 3">
            <a:extLst>
              <a:ext uri="{FF2B5EF4-FFF2-40B4-BE49-F238E27FC236}">
                <a16:creationId xmlns:a16="http://schemas.microsoft.com/office/drawing/2014/main" id="{42A9CA9B-F908-86BF-2FF7-ED4488A277C9}"/>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40080" y="2176036"/>
            <a:ext cx="6291472" cy="4123944"/>
          </a:xfrm>
        </p:spPr>
        <p:txBody>
          <a:bodyPr>
            <a:normAutofit/>
          </a:bodyPr>
          <a:lstStyle/>
          <a:p>
            <a:pPr marL="0" indent="0">
              <a:spcBef>
                <a:spcPts val="2500"/>
              </a:spcBef>
              <a:buNone/>
            </a:pPr>
            <a:r>
              <a:rPr lang="es-MX" sz="1400" b="1"/>
              <a:t>Consecuencias del incumplimiento</a:t>
            </a:r>
          </a:p>
          <a:p>
            <a:pPr marL="0" lvl="1" indent="0">
              <a:buNone/>
            </a:pPr>
            <a:r>
              <a:rPr lang="es-MX" sz="1400"/>
              <a:t>El incumplimiento de regulaciones puede resultar en sanciones severas que afectan la operación de las empresas.</a:t>
            </a:r>
          </a:p>
          <a:p>
            <a:pPr marL="0" indent="0">
              <a:spcBef>
                <a:spcPts val="2500"/>
              </a:spcBef>
              <a:buNone/>
            </a:pPr>
            <a:r>
              <a:rPr lang="es-MX" sz="1400" b="1"/>
              <a:t>Multas en el comercio</a:t>
            </a:r>
          </a:p>
          <a:p>
            <a:pPr marL="0" lvl="1" indent="0">
              <a:buNone/>
            </a:pPr>
            <a:r>
              <a:rPr lang="es-MX" sz="1400"/>
              <a:t>Las multas pueden variar en severidad, dependiendo de la gravedad del incumplimiento en las normativas establecidas.</a:t>
            </a:r>
          </a:p>
          <a:p>
            <a:pPr marL="0" indent="0">
              <a:spcBef>
                <a:spcPts val="2500"/>
              </a:spcBef>
              <a:buNone/>
            </a:pPr>
            <a:r>
              <a:rPr lang="es-MX" sz="1400" b="1"/>
              <a:t>Incautación de mercancías</a:t>
            </a:r>
          </a:p>
          <a:p>
            <a:pPr marL="0" lvl="1" indent="0">
              <a:buNone/>
            </a:pPr>
            <a:r>
              <a:rPr lang="es-MX" sz="1400"/>
              <a:t>La incautación de mercancías es una penalidad grave que puede llevar a pérdidas financieras significativas para las empresas.</a:t>
            </a:r>
            <a:endParaRPr lang="es-CL" sz="1400"/>
          </a:p>
        </p:txBody>
      </p:sp>
      <p:pic>
        <p:nvPicPr>
          <p:cNvPr id="5" name="Marcador de contenido 4" descr="Exposición múltiple, bolígrafo en el papel, todos los logotipos en los contenedores de carga eliminados.">
            <a:extLst>
              <a:ext uri="{FF2B5EF4-FFF2-40B4-BE49-F238E27FC236}">
                <a16:creationId xmlns:a16="http://schemas.microsoft.com/office/drawing/2014/main" id="{2E7389F7-0910-4926-B7C0-36A8A012F096}"/>
              </a:ext>
            </a:extLst>
          </p:cNvPr>
          <p:cNvPicPr>
            <a:picLocks noGrp="1" noChangeAspect="1"/>
          </p:cNvPicPr>
          <p:nvPr>
            <p:ph sz="half" idx="1"/>
          </p:nvPr>
        </p:nvPicPr>
        <p:blipFill>
          <a:blip r:embed="rId3"/>
          <a:srcRect l="25768" r="19226"/>
          <a:stretch>
            <a:fillRect/>
          </a:stretch>
        </p:blipFill>
        <p:spPr>
          <a:xfrm>
            <a:off x="7776429" y="914400"/>
            <a:ext cx="4414591" cy="5357106"/>
          </a:xfrm>
          <a:prstGeom prst="rect">
            <a:avLst/>
          </a:prstGeom>
        </p:spPr>
      </p:pic>
      <p:cxnSp>
        <p:nvCxnSpPr>
          <p:cNvPr id="14" name="Straight Connector 13">
            <a:extLst>
              <a:ext uri="{FF2B5EF4-FFF2-40B4-BE49-F238E27FC236}">
                <a16:creationId xmlns:a16="http://schemas.microsoft.com/office/drawing/2014/main" id="{92025DBA-8780-9CA0-2826-FF6E3BD1A0C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774468" y="6271515"/>
            <a:ext cx="4416552" cy="1"/>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651853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46E90A8C-9CF4-C086-4C26-0B92BC7CE0C2}"/>
              </a:ext>
            </a:extLst>
          </p:cNvPr>
          <p:cNvSpPr>
            <a:spLocks noGrp="1"/>
          </p:cNvSpPr>
          <p:nvPr>
            <p:ph type="title"/>
          </p:nvPr>
        </p:nvSpPr>
        <p:spPr>
          <a:xfrm>
            <a:off x="640079" y="914400"/>
            <a:ext cx="4261104" cy="1097280"/>
          </a:xfrm>
        </p:spPr>
        <p:txBody>
          <a:bodyPr vert="horz" lIns="91440" tIns="45720" rIns="91440" bIns="45720" rtlCol="0" anchor="t">
            <a:normAutofit/>
          </a:bodyPr>
          <a:lstStyle/>
          <a:p>
            <a:pPr>
              <a:lnSpc>
                <a:spcPct val="90000"/>
              </a:lnSpc>
            </a:pPr>
            <a:r>
              <a:rPr lang="en-US" sz="3600"/>
              <a:t>Protección contra el fraude comercial</a:t>
            </a:r>
          </a:p>
        </p:txBody>
      </p:sp>
      <p:sp>
        <p:nvSpPr>
          <p:cNvPr id="4" name="Marcador de contenido 3">
            <a:extLst>
              <a:ext uri="{FF2B5EF4-FFF2-40B4-BE49-F238E27FC236}">
                <a16:creationId xmlns:a16="http://schemas.microsoft.com/office/drawing/2014/main" id="{1BD01AA3-6685-C26C-CB73-7A8AB6AE4BD1}"/>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40079" y="2176036"/>
            <a:ext cx="4261104" cy="4121887"/>
          </a:xfrm>
        </p:spPr>
        <p:txBody>
          <a:bodyPr>
            <a:normAutofit/>
          </a:bodyPr>
          <a:lstStyle/>
          <a:p>
            <a:pPr marL="0" indent="0">
              <a:spcBef>
                <a:spcPts val="2500"/>
              </a:spcBef>
              <a:buNone/>
            </a:pPr>
            <a:r>
              <a:rPr lang="es-MX" sz="1400" b="1"/>
              <a:t>Importancia del Certificado de Origen</a:t>
            </a:r>
          </a:p>
          <a:p>
            <a:pPr marL="0" lvl="1" indent="0">
              <a:buNone/>
            </a:pPr>
            <a:r>
              <a:rPr lang="es-MX" sz="1400"/>
              <a:t>El certificado de origen es esencial para garantizar la autenticidad de los productos en el comercio internacional, ayudando a evitar fraudes.</a:t>
            </a:r>
          </a:p>
          <a:p>
            <a:pPr marL="0" indent="0">
              <a:spcBef>
                <a:spcPts val="2500"/>
              </a:spcBef>
              <a:buNone/>
            </a:pPr>
            <a:r>
              <a:rPr lang="es-MX" sz="1400" b="1"/>
              <a:t>Verificación de Productos</a:t>
            </a:r>
          </a:p>
          <a:p>
            <a:pPr marL="0" lvl="1" indent="0">
              <a:buNone/>
            </a:pPr>
            <a:r>
              <a:rPr lang="es-MX" sz="1400"/>
              <a:t>Permite a las autoridades verificar que los productos cumplen con los requisitos de origen estipulados, asegurando su legitimidad.</a:t>
            </a:r>
          </a:p>
          <a:p>
            <a:pPr marL="0" indent="0">
              <a:spcBef>
                <a:spcPts val="2500"/>
              </a:spcBef>
              <a:buNone/>
            </a:pPr>
            <a:r>
              <a:rPr lang="es-MX" sz="1400" b="1"/>
              <a:t>Prevención del Fraude Comercial</a:t>
            </a:r>
          </a:p>
          <a:p>
            <a:pPr marL="0" lvl="1" indent="0">
              <a:buNone/>
            </a:pPr>
            <a:r>
              <a:rPr lang="es-MX" sz="1400"/>
              <a:t>La implementación de certificados de origen ayuda a prevenir el fraude comercial, protegiendo a los consumidores y a las empresas.</a:t>
            </a:r>
            <a:endParaRPr lang="es-CL" sz="1400"/>
          </a:p>
        </p:txBody>
      </p:sp>
      <p:pic>
        <p:nvPicPr>
          <p:cNvPr id="5" name="Marcador de contenido 4" descr="Foto de un mensajero masculino haciendo entregas puerta a puerta">
            <a:extLst>
              <a:ext uri="{FF2B5EF4-FFF2-40B4-BE49-F238E27FC236}">
                <a16:creationId xmlns:a16="http://schemas.microsoft.com/office/drawing/2014/main" id="{DDBFFF5E-C4D0-436E-BB93-811A54DA2D02}"/>
              </a:ext>
            </a:extLst>
          </p:cNvPr>
          <p:cNvPicPr>
            <a:picLocks noGrp="1" noChangeAspect="1"/>
          </p:cNvPicPr>
          <p:nvPr>
            <p:ph sz="half" idx="1"/>
          </p:nvPr>
        </p:nvPicPr>
        <p:blipFill>
          <a:blip r:embed="rId3"/>
          <a:srcRect r="18696" b="2"/>
          <a:stretch>
            <a:fillRect/>
          </a:stretch>
        </p:blipFill>
        <p:spPr>
          <a:xfrm>
            <a:off x="5671128" y="914399"/>
            <a:ext cx="6520872" cy="5353521"/>
          </a:xfrm>
          <a:prstGeom prst="rect">
            <a:avLst/>
          </a:prstGeom>
        </p:spPr>
      </p:pic>
      <p:cxnSp>
        <p:nvCxnSpPr>
          <p:cNvPr id="14" name="Straight Connector 13">
            <a:extLst>
              <a:ext uri="{FF2B5EF4-FFF2-40B4-BE49-F238E27FC236}">
                <a16:creationId xmlns:a16="http://schemas.microsoft.com/office/drawing/2014/main" id="{92025DBA-8780-9CA0-2826-FF6E3BD1A0C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672328" y="6267921"/>
            <a:ext cx="6519672" cy="2"/>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758711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46B9231A-B34B-4A29-A6AC-532E1EE815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randview Display"/>
              <a:ea typeface="+mn-ea"/>
              <a:cs typeface="+mn-cs"/>
            </a:endParaRPr>
          </a:p>
        </p:txBody>
      </p:sp>
      <p:sp useBgFill="1">
        <p:nvSpPr>
          <p:cNvPr id="9" name="Rectangle 8">
            <a:extLst>
              <a:ext uri="{FF2B5EF4-FFF2-40B4-BE49-F238E27FC236}">
                <a16:creationId xmlns:a16="http://schemas.microsoft.com/office/drawing/2014/main" id="{19F9BF86-FE94-4517-B97D-026C7515E5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randview Display"/>
              <a:ea typeface="+mn-ea"/>
              <a:cs typeface="+mn-cs"/>
            </a:endParaRPr>
          </a:p>
        </p:txBody>
      </p:sp>
      <p:sp>
        <p:nvSpPr>
          <p:cNvPr id="2" name="Título 1">
            <a:extLst>
              <a:ext uri="{FF2B5EF4-FFF2-40B4-BE49-F238E27FC236}">
                <a16:creationId xmlns:a16="http://schemas.microsoft.com/office/drawing/2014/main" id="{DE034ED4-6D21-7703-4D5D-8582153E5978}"/>
              </a:ext>
            </a:extLst>
          </p:cNvPr>
          <p:cNvSpPr>
            <a:spLocks noGrp="1"/>
          </p:cNvSpPr>
          <p:nvPr>
            <p:ph type="ctrTitle"/>
          </p:nvPr>
        </p:nvSpPr>
        <p:spPr>
          <a:xfrm>
            <a:off x="559219" y="1115844"/>
            <a:ext cx="7680960" cy="4631911"/>
          </a:xfrm>
        </p:spPr>
        <p:txBody>
          <a:bodyPr anchor="b">
            <a:normAutofit/>
          </a:bodyPr>
          <a:lstStyle/>
          <a:p>
            <a:r>
              <a:rPr lang="es-CL" sz="6500"/>
              <a:t>Casos de uso y ejemplos prácticos</a:t>
            </a:r>
          </a:p>
        </p:txBody>
      </p:sp>
      <p:cxnSp>
        <p:nvCxnSpPr>
          <p:cNvPr id="11" name="Straight Connector 10">
            <a:extLst>
              <a:ext uri="{FF2B5EF4-FFF2-40B4-BE49-F238E27FC236}">
                <a16:creationId xmlns:a16="http://schemas.microsoft.com/office/drawing/2014/main" id="{53C0BBAA-A5EC-5D5D-32E6-9F7EA604848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3131" y="6268313"/>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126082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3EA308F4-88C7-0600-CEAD-FD2D80E217D0}"/>
              </a:ext>
            </a:extLst>
          </p:cNvPr>
          <p:cNvSpPr>
            <a:spLocks noGrp="1"/>
          </p:cNvSpPr>
          <p:nvPr>
            <p:ph type="title"/>
          </p:nvPr>
        </p:nvSpPr>
        <p:spPr>
          <a:xfrm>
            <a:off x="5029200" y="914400"/>
            <a:ext cx="6501810" cy="1097280"/>
          </a:xfrm>
        </p:spPr>
        <p:txBody>
          <a:bodyPr vert="horz" lIns="91440" tIns="45720" rIns="91440" bIns="45720" rtlCol="0" anchor="t">
            <a:normAutofit/>
          </a:bodyPr>
          <a:lstStyle/>
          <a:p>
            <a:pPr>
              <a:lnSpc>
                <a:spcPct val="90000"/>
              </a:lnSpc>
            </a:pPr>
            <a:r>
              <a:rPr lang="en-US" sz="3400"/>
              <a:t>Puntos Clave de la Presentación</a:t>
            </a:r>
          </a:p>
        </p:txBody>
      </p:sp>
      <p:pic>
        <p:nvPicPr>
          <p:cNvPr id="5" name="Marcador de contenido 4" descr="Formulario de solicitud de visado chino y un pasaporte con el visado de China">
            <a:extLst>
              <a:ext uri="{FF2B5EF4-FFF2-40B4-BE49-F238E27FC236}">
                <a16:creationId xmlns:a16="http://schemas.microsoft.com/office/drawing/2014/main" id="{1BEB5C92-8B71-4865-A081-3C887B85207A}"/>
              </a:ext>
            </a:extLst>
          </p:cNvPr>
          <p:cNvPicPr>
            <a:picLocks noGrp="1" noChangeAspect="1"/>
          </p:cNvPicPr>
          <p:nvPr>
            <p:ph sz="half" idx="1"/>
          </p:nvPr>
        </p:nvPicPr>
        <p:blipFill>
          <a:blip r:embed="rId3"/>
          <a:srcRect l="1788" r="1" b="1"/>
          <a:stretch>
            <a:fillRect/>
          </a:stretch>
        </p:blipFill>
        <p:spPr>
          <a:xfrm>
            <a:off x="20" y="914399"/>
            <a:ext cx="4416532" cy="5353523"/>
          </a:xfrm>
          <a:prstGeom prst="rect">
            <a:avLst/>
          </a:prstGeom>
        </p:spPr>
      </p:pic>
      <p:cxnSp>
        <p:nvCxnSpPr>
          <p:cNvPr id="14" name="Straight Connector 13">
            <a:extLst>
              <a:ext uri="{FF2B5EF4-FFF2-40B4-BE49-F238E27FC236}">
                <a16:creationId xmlns:a16="http://schemas.microsoft.com/office/drawing/2014/main" id="{08052531-D50B-3899-B150-D05525F4F2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0" y="6267922"/>
            <a:ext cx="4416552" cy="1"/>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4" name="Marcador de contenido 3">
            <a:extLst>
              <a:ext uri="{FF2B5EF4-FFF2-40B4-BE49-F238E27FC236}">
                <a16:creationId xmlns:a16="http://schemas.microsoft.com/office/drawing/2014/main" id="{83E74BB4-A398-7690-D69C-D5423731DBCD}"/>
              </a:ext>
            </a:extLst>
          </p:cNvPr>
          <p:cNvSpPr>
            <a:spLocks noGrp="1"/>
          </p:cNvSpPr>
          <p:nvPr>
            <p:ph sz="half" idx="2"/>
            <p:extLst>
              <p:ext uri="{E7BDC344-281C-4309-B0C6-D0EE65EED2A8}">
                <p202:designPr xmlns:p202="http://schemas.microsoft.com/office/powerpoint/2020/02/main">
                  <p202:designTagLst>
                    <p202:designTag name="ARCH:1:CLS" val="BulletedText"/>
                  </p202:designTagLst>
                </p202:designPr>
              </p:ext>
            </p:extLst>
          </p:nvPr>
        </p:nvSpPr>
        <p:spPr>
          <a:xfrm>
            <a:off x="5029200" y="2176036"/>
            <a:ext cx="6501810" cy="4121885"/>
          </a:xfrm>
        </p:spPr>
        <p:txBody>
          <a:bodyPr vert="horz" lIns="91440" tIns="45720" rIns="91440" bIns="45720" rtlCol="0">
            <a:normAutofit/>
          </a:bodyPr>
          <a:lstStyle/>
          <a:p>
            <a:r>
              <a:rPr lang="en-US"/>
              <a:t>Definición y propósito del certificado de origen</a:t>
            </a:r>
          </a:p>
          <a:p>
            <a:r>
              <a:rPr lang="en-US"/>
              <a:t>Proceso de obtención y emisión</a:t>
            </a:r>
          </a:p>
          <a:p>
            <a:r>
              <a:rPr lang="en-US"/>
              <a:t>Beneficios y ventajas del certificado de origen</a:t>
            </a:r>
          </a:p>
          <a:p>
            <a:r>
              <a:rPr lang="en-US"/>
              <a:t>Implicaciones legales y reglamentarias</a:t>
            </a:r>
          </a:p>
          <a:p>
            <a:r>
              <a:rPr lang="en-US"/>
              <a:t>Casos de uso y ejemplos prácticos</a:t>
            </a:r>
          </a:p>
        </p:txBody>
      </p:sp>
    </p:spTree>
    <p:extLst>
      <p:ext uri="{BB962C8B-B14F-4D97-AF65-F5344CB8AC3E}">
        <p14:creationId xmlns:p14="http://schemas.microsoft.com/office/powerpoint/2010/main" val="274725631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653AE3C-AC4F-907C-B473-B9A30D2150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
        <p:nvSpPr>
          <p:cNvPr id="2" name="Título 1">
            <a:extLst>
              <a:ext uri="{FF2B5EF4-FFF2-40B4-BE49-F238E27FC236}">
                <a16:creationId xmlns:a16="http://schemas.microsoft.com/office/drawing/2014/main" id="{0A79011B-3932-3162-F7D5-031FB5F4969D}"/>
              </a:ext>
            </a:extLst>
          </p:cNvPr>
          <p:cNvSpPr>
            <a:spLocks noGrp="1"/>
          </p:cNvSpPr>
          <p:nvPr>
            <p:ph type="title"/>
          </p:nvPr>
        </p:nvSpPr>
        <p:spPr>
          <a:xfrm>
            <a:off x="640080" y="914400"/>
            <a:ext cx="3412998" cy="1839433"/>
          </a:xfrm>
        </p:spPr>
        <p:txBody>
          <a:bodyPr>
            <a:normAutofit/>
          </a:bodyPr>
          <a:lstStyle/>
          <a:p>
            <a:pPr>
              <a:lnSpc>
                <a:spcPct val="90000"/>
              </a:lnSpc>
            </a:pPr>
            <a:r>
              <a:rPr lang="es-CL" sz="3100"/>
              <a:t>Certificado de origen en el comercio de bienes</a:t>
            </a:r>
          </a:p>
        </p:txBody>
      </p:sp>
      <p:graphicFrame>
        <p:nvGraphicFramePr>
          <p:cNvPr id="4" name="Marcador de contenido 4">
            <a:extLst>
              <a:ext uri="{FF2B5EF4-FFF2-40B4-BE49-F238E27FC236}">
                <a16:creationId xmlns:a16="http://schemas.microsoft.com/office/drawing/2014/main" id="{A22086C5-8AFE-4420-A725-EB1C2F7E01FF}"/>
              </a:ext>
            </a:extLst>
          </p:cNvPr>
          <p:cNvGraphicFramePr>
            <a:graphicFrameLocks noGrp="1"/>
          </p:cNvGraphicFramePr>
          <p:nvPr>
            <p:ph idx="1"/>
            <p:extLst>
              <p:ext uri="{D42A27DB-BD31-4B8C-83A1-F6EECF244321}">
                <p14:modId xmlns:p14="http://schemas.microsoft.com/office/powerpoint/2010/main" val="358736845"/>
              </p:ext>
              <p:ext uri="{E7BDC344-281C-4309-B0C6-D0EE65EED2A8}">
                <p202:designPr xmlns:p202="http://schemas.microsoft.com/office/powerpoint/2020/02/main">
                  <p202:designTagLst>
                    <p202:designTag name="ARCH:1:CLS" val="InformationBlock"/>
                    <p202:designTag name="ARCH:1:VSVAR" val="VisualTitledTextBox"/>
                  </p202:designTagLst>
                </p202:designPr>
              </p:ext>
            </p:extLst>
          </p:nvPr>
        </p:nvGraphicFramePr>
        <p:xfrm>
          <a:off x="4632670" y="1014984"/>
          <a:ext cx="7029274" cy="53146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12379542"/>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3897F5D4-DD6E-F12C-4C49-FC519D4747A3}"/>
              </a:ext>
            </a:extLst>
          </p:cNvPr>
          <p:cNvSpPr>
            <a:spLocks noGrp="1"/>
          </p:cNvSpPr>
          <p:nvPr>
            <p:ph type="title"/>
          </p:nvPr>
        </p:nvSpPr>
        <p:spPr>
          <a:xfrm>
            <a:off x="640080" y="914400"/>
            <a:ext cx="6291472" cy="1097280"/>
          </a:xfrm>
        </p:spPr>
        <p:txBody>
          <a:bodyPr vert="horz" lIns="91440" tIns="45720" rIns="91440" bIns="45720" rtlCol="0" anchor="t">
            <a:normAutofit/>
          </a:bodyPr>
          <a:lstStyle/>
          <a:p>
            <a:pPr>
              <a:lnSpc>
                <a:spcPct val="90000"/>
              </a:lnSpc>
            </a:pPr>
            <a:r>
              <a:rPr lang="en-US" sz="3400"/>
              <a:t>Ejemplos de acuerdos comerciales</a:t>
            </a:r>
          </a:p>
        </p:txBody>
      </p:sp>
      <p:sp>
        <p:nvSpPr>
          <p:cNvPr id="4" name="Marcador de contenido 3">
            <a:extLst>
              <a:ext uri="{FF2B5EF4-FFF2-40B4-BE49-F238E27FC236}">
                <a16:creationId xmlns:a16="http://schemas.microsoft.com/office/drawing/2014/main" id="{3B401D05-CDDD-34C3-5AE2-3644FE2E9E0B}"/>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40080" y="2176036"/>
            <a:ext cx="6291472" cy="4123944"/>
          </a:xfrm>
        </p:spPr>
        <p:txBody>
          <a:bodyPr>
            <a:normAutofit/>
          </a:bodyPr>
          <a:lstStyle/>
          <a:p>
            <a:pPr marL="0" indent="0">
              <a:spcBef>
                <a:spcPts val="2500"/>
              </a:spcBef>
              <a:buNone/>
            </a:pPr>
            <a:r>
              <a:rPr lang="es-MX" sz="1400" b="1"/>
              <a:t>Tratado de Libre Comercio</a:t>
            </a:r>
          </a:p>
          <a:p>
            <a:pPr marL="0" lvl="1" indent="0">
              <a:buNone/>
            </a:pPr>
            <a:r>
              <a:rPr lang="es-MX" sz="1400"/>
              <a:t>El Tratado de Libre Comercio de América del Norte (TLCAN) facilitó el comercio entre Canadá, México y Estados Unidos, eliminando barreras arancelarias.</a:t>
            </a:r>
          </a:p>
          <a:p>
            <a:pPr marL="0" indent="0">
              <a:spcBef>
                <a:spcPts val="2500"/>
              </a:spcBef>
              <a:buNone/>
            </a:pPr>
            <a:r>
              <a:rPr lang="es-MX" sz="1400" b="1"/>
              <a:t>Certificado de Origen</a:t>
            </a:r>
          </a:p>
          <a:p>
            <a:pPr marL="0" lvl="1" indent="0">
              <a:buNone/>
            </a:pPr>
            <a:r>
              <a:rPr lang="es-MX" sz="1400"/>
              <a:t>El certificado de origen es esencial para determinar la elegibilidad de productos para beneficios arancelarios bajo diversos acuerdos comerciales.</a:t>
            </a:r>
          </a:p>
          <a:p>
            <a:pPr marL="0" indent="0">
              <a:spcBef>
                <a:spcPts val="2500"/>
              </a:spcBef>
              <a:buNone/>
            </a:pPr>
            <a:r>
              <a:rPr lang="es-MX" sz="1400" b="1"/>
              <a:t>Importancia en Comercio Internacional</a:t>
            </a:r>
          </a:p>
          <a:p>
            <a:pPr marL="0" lvl="1" indent="0">
              <a:buNone/>
            </a:pPr>
            <a:r>
              <a:rPr lang="es-MX" sz="1400"/>
              <a:t>Los acuerdos comerciales y los certificados de origen son fundamentales para facilitar el comercio internacional y promover el desarrollo económico.</a:t>
            </a:r>
            <a:endParaRPr lang="es-CL" sz="1400"/>
          </a:p>
        </p:txBody>
      </p:sp>
      <p:pic>
        <p:nvPicPr>
          <p:cNvPr id="5" name="Marcador de contenido 4" descr="Primer plano del certificado de acciones">
            <a:extLst>
              <a:ext uri="{FF2B5EF4-FFF2-40B4-BE49-F238E27FC236}">
                <a16:creationId xmlns:a16="http://schemas.microsoft.com/office/drawing/2014/main" id="{6B0AD3AF-19E1-46A7-8696-E28B14202682}"/>
              </a:ext>
            </a:extLst>
          </p:cNvPr>
          <p:cNvPicPr>
            <a:picLocks noGrp="1" noChangeAspect="1"/>
          </p:cNvPicPr>
          <p:nvPr>
            <p:ph sz="half" idx="1"/>
          </p:nvPr>
        </p:nvPicPr>
        <p:blipFill>
          <a:blip r:embed="rId3"/>
          <a:srcRect l="14030" r="30963"/>
          <a:stretch>
            <a:fillRect/>
          </a:stretch>
        </p:blipFill>
        <p:spPr>
          <a:xfrm>
            <a:off x="7776429" y="914400"/>
            <a:ext cx="4414591" cy="5357106"/>
          </a:xfrm>
          <a:prstGeom prst="rect">
            <a:avLst/>
          </a:prstGeom>
        </p:spPr>
      </p:pic>
      <p:cxnSp>
        <p:nvCxnSpPr>
          <p:cNvPr id="14" name="Straight Connector 13">
            <a:extLst>
              <a:ext uri="{FF2B5EF4-FFF2-40B4-BE49-F238E27FC236}">
                <a16:creationId xmlns:a16="http://schemas.microsoft.com/office/drawing/2014/main" id="{92025DBA-8780-9CA0-2826-FF6E3BD1A0C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774468" y="6271515"/>
            <a:ext cx="4416552" cy="1"/>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459937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DE19D619-E124-C9E6-61F2-9AB40089287E}"/>
              </a:ext>
            </a:extLst>
          </p:cNvPr>
          <p:cNvSpPr>
            <a:spLocks noGrp="1"/>
          </p:cNvSpPr>
          <p:nvPr>
            <p:ph type="title"/>
          </p:nvPr>
        </p:nvSpPr>
        <p:spPr>
          <a:xfrm>
            <a:off x="640080" y="914400"/>
            <a:ext cx="6291472" cy="1097280"/>
          </a:xfrm>
        </p:spPr>
        <p:txBody>
          <a:bodyPr vert="horz" lIns="91440" tIns="45720" rIns="91440" bIns="45720" rtlCol="0" anchor="t">
            <a:normAutofit/>
          </a:bodyPr>
          <a:lstStyle/>
          <a:p>
            <a:r>
              <a:rPr lang="en-US"/>
              <a:t>Estudios de casos exitosos</a:t>
            </a:r>
          </a:p>
        </p:txBody>
      </p:sp>
      <p:sp>
        <p:nvSpPr>
          <p:cNvPr id="4" name="Marcador de contenido 3">
            <a:extLst>
              <a:ext uri="{FF2B5EF4-FFF2-40B4-BE49-F238E27FC236}">
                <a16:creationId xmlns:a16="http://schemas.microsoft.com/office/drawing/2014/main" id="{D35964FF-5DB5-1D7C-A675-9B3174BEEECE}"/>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40080" y="2176036"/>
            <a:ext cx="6291472" cy="4123944"/>
          </a:xfrm>
        </p:spPr>
        <p:txBody>
          <a:bodyPr>
            <a:normAutofit/>
          </a:bodyPr>
          <a:lstStyle/>
          <a:p>
            <a:pPr marL="0" indent="0">
              <a:spcBef>
                <a:spcPts val="2500"/>
              </a:spcBef>
              <a:buNone/>
            </a:pPr>
            <a:r>
              <a:rPr lang="es-MX" sz="1400" b="1"/>
              <a:t>Uso eficaz de certificados</a:t>
            </a:r>
          </a:p>
          <a:p>
            <a:pPr marL="0" lvl="1" indent="0">
              <a:buNone/>
            </a:pPr>
            <a:r>
              <a:rPr lang="es-MX" sz="1400"/>
              <a:t>Las empresas han logrado maximizar sus beneficios utilizando certificados de origen de manera efectiva en sus transacciones comerciales.</a:t>
            </a:r>
          </a:p>
          <a:p>
            <a:pPr marL="0" indent="0">
              <a:spcBef>
                <a:spcPts val="2500"/>
              </a:spcBef>
              <a:buNone/>
            </a:pPr>
            <a:r>
              <a:rPr lang="es-MX" sz="1400" b="1"/>
              <a:t>Impacto positivo en negocios</a:t>
            </a:r>
          </a:p>
          <a:p>
            <a:pPr marL="0" lvl="1" indent="0">
              <a:buNone/>
            </a:pPr>
            <a:r>
              <a:rPr lang="es-MX" sz="1400"/>
              <a:t>El correcto uso de certificados de origen ha demostrado tener un impacto positivo en la eficiencia y rentabilidad de las empresas.</a:t>
            </a:r>
          </a:p>
          <a:p>
            <a:pPr marL="0" indent="0">
              <a:spcBef>
                <a:spcPts val="2500"/>
              </a:spcBef>
              <a:buNone/>
            </a:pPr>
            <a:r>
              <a:rPr lang="es-MX" sz="1400" b="1"/>
              <a:t>Ejemplos de éxito</a:t>
            </a:r>
          </a:p>
          <a:p>
            <a:pPr marL="0" lvl="1" indent="0">
              <a:buNone/>
            </a:pPr>
            <a:r>
              <a:rPr lang="es-MX" sz="1400"/>
              <a:t>Presentaremos ejemplos de empresas que han tenido éxito al implementar certificados de origen en sus estrategias de comercio internacional.</a:t>
            </a:r>
            <a:endParaRPr lang="es-CL" sz="1400"/>
          </a:p>
        </p:txBody>
      </p:sp>
      <p:pic>
        <p:nvPicPr>
          <p:cNvPr id="5" name="Marcador de contenido 4" descr="Un granjero multiétnico (un hombre y una mujer indonesios con su colega bangladesí) ondean la bandera de Malasia en un invernadero orgánico de calabaza amarga en Malasia.">
            <a:extLst>
              <a:ext uri="{FF2B5EF4-FFF2-40B4-BE49-F238E27FC236}">
                <a16:creationId xmlns:a16="http://schemas.microsoft.com/office/drawing/2014/main" id="{4DE41C7C-2D0B-4C94-992A-467E8BD47940}"/>
              </a:ext>
            </a:extLst>
          </p:cNvPr>
          <p:cNvPicPr>
            <a:picLocks noGrp="1" noChangeAspect="1"/>
          </p:cNvPicPr>
          <p:nvPr>
            <p:ph sz="half" idx="1"/>
          </p:nvPr>
        </p:nvPicPr>
        <p:blipFill>
          <a:blip r:embed="rId3"/>
          <a:srcRect l="18957" r="25830" b="-1"/>
          <a:stretch>
            <a:fillRect/>
          </a:stretch>
        </p:blipFill>
        <p:spPr>
          <a:xfrm>
            <a:off x="7776429" y="914400"/>
            <a:ext cx="4414591" cy="5357106"/>
          </a:xfrm>
          <a:prstGeom prst="rect">
            <a:avLst/>
          </a:prstGeom>
        </p:spPr>
      </p:pic>
      <p:cxnSp>
        <p:nvCxnSpPr>
          <p:cNvPr id="14" name="Straight Connector 13">
            <a:extLst>
              <a:ext uri="{FF2B5EF4-FFF2-40B4-BE49-F238E27FC236}">
                <a16:creationId xmlns:a16="http://schemas.microsoft.com/office/drawing/2014/main" id="{92025DBA-8780-9CA0-2826-FF6E3BD1A0C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774468" y="6271515"/>
            <a:ext cx="4416552" cy="1"/>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798461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DA151C-5770-45E4-AAFF-59E7F40386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randview Display"/>
              <a:ea typeface="+mn-ea"/>
              <a:cs typeface="+mn-cs"/>
            </a:endParaRPr>
          </a:p>
        </p:txBody>
      </p:sp>
      <p:sp>
        <p:nvSpPr>
          <p:cNvPr id="2" name="Título 1">
            <a:extLst>
              <a:ext uri="{FF2B5EF4-FFF2-40B4-BE49-F238E27FC236}">
                <a16:creationId xmlns:a16="http://schemas.microsoft.com/office/drawing/2014/main" id="{D5F42C86-3D25-09A8-4DB8-701052F1EDF6}"/>
              </a:ext>
            </a:extLst>
          </p:cNvPr>
          <p:cNvSpPr>
            <a:spLocks noGrp="1"/>
          </p:cNvSpPr>
          <p:nvPr>
            <p:ph type="title"/>
          </p:nvPr>
        </p:nvSpPr>
        <p:spPr>
          <a:xfrm>
            <a:off x="640079" y="1572768"/>
            <a:ext cx="8162176" cy="1406993"/>
          </a:xfrm>
        </p:spPr>
        <p:txBody>
          <a:bodyPr anchor="b">
            <a:normAutofit/>
          </a:bodyPr>
          <a:lstStyle/>
          <a:p>
            <a:r>
              <a:rPr lang="es-CL" sz="6000"/>
              <a:t>Conclusión</a:t>
            </a:r>
          </a:p>
        </p:txBody>
      </p:sp>
      <p:graphicFrame>
        <p:nvGraphicFramePr>
          <p:cNvPr id="11" name="Marcador de contenido 2">
            <a:extLst>
              <a:ext uri="{FF2B5EF4-FFF2-40B4-BE49-F238E27FC236}">
                <a16:creationId xmlns:a16="http://schemas.microsoft.com/office/drawing/2014/main" id="{6FEED15E-C6C3-3456-CC28-73E6247C8A0F}"/>
              </a:ext>
            </a:extLst>
          </p:cNvPr>
          <p:cNvGraphicFramePr>
            <a:graphicFrameLocks noGrp="1"/>
          </p:cNvGraphicFramePr>
          <p:nvPr>
            <p:ph idx="1"/>
            <p:extLst>
              <p:ext uri="{D42A27DB-BD31-4B8C-83A1-F6EECF244321}">
                <p14:modId xmlns:p14="http://schemas.microsoft.com/office/powerpoint/2010/main" val="4103139379"/>
              </p:ext>
              <p:ext uri="{E7BDC344-281C-4309-B0C6-D0EE65EED2A8}">
                <p202:designPr xmlns:p202="http://schemas.microsoft.com/office/powerpoint/2020/02/main">
                  <p202:designTagLst>
                    <p202:designTag name="ARCH:1:CLS" val="InformationBlock"/>
                    <p202:designTag name="ARCH:1:VSVAR" val="TitledTextBox"/>
                  </p202:designTagLst>
                </p202:designPr>
              </p:ext>
            </p:extLst>
          </p:nvPr>
        </p:nvGraphicFramePr>
        <p:xfrm>
          <a:off x="640078" y="3593592"/>
          <a:ext cx="10808208" cy="2514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10" name="Straight Connector 9">
            <a:extLst>
              <a:ext uri="{FF2B5EF4-FFF2-40B4-BE49-F238E27FC236}">
                <a16:creationId xmlns:a16="http://schemas.microsoft.com/office/drawing/2014/main" id="{F21FC8CC-145C-8745-889B-6521F9CCB62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3256965"/>
            <a:ext cx="978862" cy="0"/>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1610933"/>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46B9231A-B34B-4A29-A6AC-532E1EE815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randview Display"/>
              <a:ea typeface="+mn-ea"/>
              <a:cs typeface="+mn-cs"/>
            </a:endParaRPr>
          </a:p>
        </p:txBody>
      </p:sp>
      <p:sp useBgFill="1">
        <p:nvSpPr>
          <p:cNvPr id="9" name="Rectangle 8">
            <a:extLst>
              <a:ext uri="{FF2B5EF4-FFF2-40B4-BE49-F238E27FC236}">
                <a16:creationId xmlns:a16="http://schemas.microsoft.com/office/drawing/2014/main" id="{19F9BF86-FE94-4517-B97D-026C7515E5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randview Display"/>
              <a:ea typeface="+mn-ea"/>
              <a:cs typeface="+mn-cs"/>
            </a:endParaRPr>
          </a:p>
        </p:txBody>
      </p:sp>
      <p:sp>
        <p:nvSpPr>
          <p:cNvPr id="2" name="Título 1">
            <a:extLst>
              <a:ext uri="{FF2B5EF4-FFF2-40B4-BE49-F238E27FC236}">
                <a16:creationId xmlns:a16="http://schemas.microsoft.com/office/drawing/2014/main" id="{CF92485D-DE43-9BED-E412-E481E13FBAC8}"/>
              </a:ext>
            </a:extLst>
          </p:cNvPr>
          <p:cNvSpPr>
            <a:spLocks noGrp="1"/>
          </p:cNvSpPr>
          <p:nvPr>
            <p:ph type="ctrTitle"/>
          </p:nvPr>
        </p:nvSpPr>
        <p:spPr>
          <a:xfrm>
            <a:off x="559219" y="1115844"/>
            <a:ext cx="7680960" cy="4631911"/>
          </a:xfrm>
        </p:spPr>
        <p:txBody>
          <a:bodyPr anchor="b">
            <a:normAutofit/>
          </a:bodyPr>
          <a:lstStyle/>
          <a:p>
            <a:r>
              <a:rPr lang="es-CL" sz="6500"/>
              <a:t>Definición y propósito del certificado de origen</a:t>
            </a:r>
          </a:p>
        </p:txBody>
      </p:sp>
      <p:cxnSp>
        <p:nvCxnSpPr>
          <p:cNvPr id="11" name="Straight Connector 10">
            <a:extLst>
              <a:ext uri="{FF2B5EF4-FFF2-40B4-BE49-F238E27FC236}">
                <a16:creationId xmlns:a16="http://schemas.microsoft.com/office/drawing/2014/main" id="{53C0BBAA-A5EC-5D5D-32E6-9F7EA604848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3131" y="6268313"/>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6895233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67710511-D7CB-8602-ACC1-3D15BE5D356A}"/>
              </a:ext>
            </a:extLst>
          </p:cNvPr>
          <p:cNvSpPr>
            <a:spLocks noGrp="1"/>
          </p:cNvSpPr>
          <p:nvPr>
            <p:ph type="title"/>
          </p:nvPr>
        </p:nvSpPr>
        <p:spPr>
          <a:xfrm>
            <a:off x="640080" y="914400"/>
            <a:ext cx="6291472" cy="1097280"/>
          </a:xfrm>
        </p:spPr>
        <p:txBody>
          <a:bodyPr vert="horz" lIns="91440" tIns="45720" rIns="91440" bIns="45720" rtlCol="0" anchor="t">
            <a:normAutofit/>
          </a:bodyPr>
          <a:lstStyle/>
          <a:p>
            <a:pPr>
              <a:lnSpc>
                <a:spcPct val="90000"/>
              </a:lnSpc>
            </a:pPr>
            <a:r>
              <a:rPr lang="en-US" sz="3400"/>
              <a:t>Qué es el certificado de origen</a:t>
            </a:r>
          </a:p>
        </p:txBody>
      </p:sp>
      <p:sp>
        <p:nvSpPr>
          <p:cNvPr id="4" name="Marcador de contenido 3">
            <a:extLst>
              <a:ext uri="{FF2B5EF4-FFF2-40B4-BE49-F238E27FC236}">
                <a16:creationId xmlns:a16="http://schemas.microsoft.com/office/drawing/2014/main" id="{EAE1C75C-6913-80B1-1A25-54EC77049224}"/>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40080" y="2176036"/>
            <a:ext cx="6291472" cy="4123944"/>
          </a:xfrm>
        </p:spPr>
        <p:txBody>
          <a:bodyPr>
            <a:normAutofit/>
          </a:bodyPr>
          <a:lstStyle/>
          <a:p>
            <a:pPr marL="0" indent="0">
              <a:spcBef>
                <a:spcPts val="2500"/>
              </a:spcBef>
              <a:buNone/>
            </a:pPr>
            <a:r>
              <a:rPr lang="es-MX" sz="1400" b="1"/>
              <a:t>Definición del certificado de origen</a:t>
            </a:r>
          </a:p>
          <a:p>
            <a:pPr marL="0" lvl="1" indent="0">
              <a:buNone/>
            </a:pPr>
            <a:r>
              <a:rPr lang="es-MX" sz="1400"/>
              <a:t>Un certificado de origen es un documento que verifica el país de origen de los productos exportados, asegurando la transparencia en el comercio.</a:t>
            </a:r>
          </a:p>
          <a:p>
            <a:pPr marL="0" indent="0">
              <a:spcBef>
                <a:spcPts val="2500"/>
              </a:spcBef>
              <a:buNone/>
            </a:pPr>
            <a:r>
              <a:rPr lang="es-MX" sz="1400" b="1"/>
              <a:t>Importancia en el comercio internacional</a:t>
            </a:r>
          </a:p>
          <a:p>
            <a:pPr marL="0" lvl="1" indent="0">
              <a:buNone/>
            </a:pPr>
            <a:r>
              <a:rPr lang="es-MX" sz="1400"/>
              <a:t>Este documento es esencial para el comercio internacional, ya que asegura el cumplimiento de las normativas aduaneras y comerciales.</a:t>
            </a:r>
          </a:p>
          <a:p>
            <a:pPr marL="0" indent="0">
              <a:spcBef>
                <a:spcPts val="2500"/>
              </a:spcBef>
              <a:buNone/>
            </a:pPr>
            <a:r>
              <a:rPr lang="es-MX" sz="1400" b="1"/>
              <a:t>Cumplimiento normativo</a:t>
            </a:r>
          </a:p>
          <a:p>
            <a:pPr marL="0" lvl="1" indent="0">
              <a:buNone/>
            </a:pPr>
            <a:r>
              <a:rPr lang="es-MX" sz="1400"/>
              <a:t>Permite a las autoridades determinar si las mercancías cumplen con las normativas de importación de su país.</a:t>
            </a:r>
            <a:endParaRPr lang="es-CL" sz="1400"/>
          </a:p>
        </p:txBody>
      </p:sp>
      <p:pic>
        <p:nvPicPr>
          <p:cNvPr id="5" name="Marcador de contenido 4" descr="Contenedores de carga y el globo terráqueo. Aislado en blanco. Imágenes relacionadas:">
            <a:extLst>
              <a:ext uri="{FF2B5EF4-FFF2-40B4-BE49-F238E27FC236}">
                <a16:creationId xmlns:a16="http://schemas.microsoft.com/office/drawing/2014/main" id="{87406D8B-72A9-4D34-AF94-A95C8F4317C0}"/>
              </a:ext>
            </a:extLst>
          </p:cNvPr>
          <p:cNvPicPr>
            <a:picLocks noGrp="1" noChangeAspect="1"/>
          </p:cNvPicPr>
          <p:nvPr>
            <p:ph sz="half" idx="1"/>
          </p:nvPr>
        </p:nvPicPr>
        <p:blipFill>
          <a:blip r:embed="rId3"/>
          <a:srcRect l="29712" r="29703" b="-2"/>
          <a:stretch>
            <a:fillRect/>
          </a:stretch>
        </p:blipFill>
        <p:spPr>
          <a:xfrm>
            <a:off x="7776429" y="914400"/>
            <a:ext cx="4414591" cy="5357106"/>
          </a:xfrm>
          <a:prstGeom prst="rect">
            <a:avLst/>
          </a:prstGeom>
        </p:spPr>
      </p:pic>
      <p:cxnSp>
        <p:nvCxnSpPr>
          <p:cNvPr id="14" name="Straight Connector 13">
            <a:extLst>
              <a:ext uri="{FF2B5EF4-FFF2-40B4-BE49-F238E27FC236}">
                <a16:creationId xmlns:a16="http://schemas.microsoft.com/office/drawing/2014/main" id="{92025DBA-8780-9CA0-2826-FF6E3BD1A0C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774468" y="6271515"/>
            <a:ext cx="4416552" cy="1"/>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1657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1828BA53-CA88-6FC4-26AC-1892A5A04505}"/>
              </a:ext>
            </a:extLst>
          </p:cNvPr>
          <p:cNvSpPr>
            <a:spLocks noGrp="1"/>
          </p:cNvSpPr>
          <p:nvPr>
            <p:ph type="title"/>
          </p:nvPr>
        </p:nvSpPr>
        <p:spPr>
          <a:xfrm>
            <a:off x="5029200" y="914400"/>
            <a:ext cx="6501810" cy="1097280"/>
          </a:xfrm>
        </p:spPr>
        <p:txBody>
          <a:bodyPr vert="horz" lIns="91440" tIns="45720" rIns="91440" bIns="45720" rtlCol="0" anchor="t">
            <a:normAutofit/>
          </a:bodyPr>
          <a:lstStyle/>
          <a:p>
            <a:pPr>
              <a:lnSpc>
                <a:spcPct val="90000"/>
              </a:lnSpc>
            </a:pPr>
            <a:r>
              <a:rPr lang="en-US" sz="3400"/>
              <a:t>Propósito y necesidad en el comercio internacional</a:t>
            </a:r>
          </a:p>
        </p:txBody>
      </p:sp>
      <p:pic>
        <p:nvPicPr>
          <p:cNvPr id="5" name="Marcador de contenido 4" descr="Concepto de comercio mundial. Globo terráqueo rodeado de contenedores marítimos. Textura de la Tierra proporcionada por visibleearth.nasa.govImágenes similares:">
            <a:extLst>
              <a:ext uri="{FF2B5EF4-FFF2-40B4-BE49-F238E27FC236}">
                <a16:creationId xmlns:a16="http://schemas.microsoft.com/office/drawing/2014/main" id="{D8B5A106-36B5-4F37-A1EF-6009971CA296}"/>
              </a:ext>
            </a:extLst>
          </p:cNvPr>
          <p:cNvPicPr>
            <a:picLocks noGrp="1" noChangeAspect="1"/>
          </p:cNvPicPr>
          <p:nvPr>
            <p:ph sz="half" idx="1"/>
          </p:nvPr>
        </p:nvPicPr>
        <p:blipFill>
          <a:blip r:embed="rId3"/>
          <a:srcRect l="33478" r="20942"/>
          <a:stretch>
            <a:fillRect/>
          </a:stretch>
        </p:blipFill>
        <p:spPr>
          <a:xfrm>
            <a:off x="20" y="914399"/>
            <a:ext cx="4416532" cy="5353523"/>
          </a:xfrm>
          <a:prstGeom prst="rect">
            <a:avLst/>
          </a:prstGeom>
        </p:spPr>
      </p:pic>
      <p:cxnSp>
        <p:nvCxnSpPr>
          <p:cNvPr id="14" name="Straight Connector 13">
            <a:extLst>
              <a:ext uri="{FF2B5EF4-FFF2-40B4-BE49-F238E27FC236}">
                <a16:creationId xmlns:a16="http://schemas.microsoft.com/office/drawing/2014/main" id="{08052531-D50B-3899-B150-D05525F4F2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0" y="6267922"/>
            <a:ext cx="4416552" cy="1"/>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4" name="Marcador de contenido 3">
            <a:extLst>
              <a:ext uri="{FF2B5EF4-FFF2-40B4-BE49-F238E27FC236}">
                <a16:creationId xmlns:a16="http://schemas.microsoft.com/office/drawing/2014/main" id="{EE6EC9F3-66E2-5BF6-8D2B-A5B62AA07611}"/>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029200" y="2176036"/>
            <a:ext cx="6501810" cy="4121885"/>
          </a:xfrm>
        </p:spPr>
        <p:txBody>
          <a:bodyPr>
            <a:normAutofit/>
          </a:bodyPr>
          <a:lstStyle/>
          <a:p>
            <a:pPr marL="0" indent="0">
              <a:spcBef>
                <a:spcPts val="2500"/>
              </a:spcBef>
              <a:buNone/>
            </a:pPr>
            <a:r>
              <a:rPr lang="es-MX" sz="1400" b="1"/>
              <a:t>Importancia del Certificado de Origen</a:t>
            </a:r>
          </a:p>
          <a:p>
            <a:pPr marL="0" lvl="1" indent="0">
              <a:buNone/>
            </a:pPr>
            <a:r>
              <a:rPr lang="es-MX" sz="1400"/>
              <a:t>El certificado de origen es fundamental para identificar productos en el comercio internacional y garantizar su autenticidad.</a:t>
            </a:r>
          </a:p>
          <a:p>
            <a:pPr marL="0" indent="0">
              <a:spcBef>
                <a:spcPts val="2500"/>
              </a:spcBef>
              <a:buNone/>
            </a:pPr>
            <a:r>
              <a:rPr lang="es-MX" sz="1400" b="1"/>
              <a:t>Políticas Comerciales</a:t>
            </a:r>
          </a:p>
          <a:p>
            <a:pPr marL="0" lvl="1" indent="0">
              <a:buNone/>
            </a:pPr>
            <a:r>
              <a:rPr lang="es-MX" sz="1400"/>
              <a:t>Permite a los países implementar políticas comerciales efectivas y controlar el cumplimiento de acuerdos comerciales internacionales.</a:t>
            </a:r>
          </a:p>
          <a:p>
            <a:pPr marL="0" indent="0">
              <a:spcBef>
                <a:spcPts val="2500"/>
              </a:spcBef>
              <a:buNone/>
            </a:pPr>
            <a:r>
              <a:rPr lang="es-MX" sz="1400" b="1"/>
              <a:t>Aranceles Específicos</a:t>
            </a:r>
          </a:p>
          <a:p>
            <a:pPr marL="0" lvl="1" indent="0">
              <a:buNone/>
            </a:pPr>
            <a:r>
              <a:rPr lang="es-MX" sz="1400"/>
              <a:t>El certificado ayuda a establecer aranceles específicos de importación basados en el país de origen de los productos.</a:t>
            </a:r>
            <a:endParaRPr lang="es-CL" sz="1400"/>
          </a:p>
        </p:txBody>
      </p:sp>
    </p:spTree>
    <p:extLst>
      <p:ext uri="{BB962C8B-B14F-4D97-AF65-F5344CB8AC3E}">
        <p14:creationId xmlns:p14="http://schemas.microsoft.com/office/powerpoint/2010/main" val="63294772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1DDC11F0-A403-D2E2-49EC-C4BE8012AAD3}"/>
              </a:ext>
            </a:extLst>
          </p:cNvPr>
          <p:cNvSpPr>
            <a:spLocks noGrp="1"/>
          </p:cNvSpPr>
          <p:nvPr>
            <p:ph type="title"/>
          </p:nvPr>
        </p:nvSpPr>
        <p:spPr>
          <a:xfrm>
            <a:off x="640079" y="914400"/>
            <a:ext cx="4261104" cy="1097280"/>
          </a:xfrm>
        </p:spPr>
        <p:txBody>
          <a:bodyPr vert="horz" lIns="91440" tIns="45720" rIns="91440" bIns="45720" rtlCol="0" anchor="t">
            <a:normAutofit/>
          </a:bodyPr>
          <a:lstStyle/>
          <a:p>
            <a:r>
              <a:rPr lang="en-US" sz="3300"/>
              <a:t>Tipos de certificados de origen</a:t>
            </a:r>
          </a:p>
        </p:txBody>
      </p:sp>
      <p:sp>
        <p:nvSpPr>
          <p:cNvPr id="4" name="Marcador de contenido 3">
            <a:extLst>
              <a:ext uri="{FF2B5EF4-FFF2-40B4-BE49-F238E27FC236}">
                <a16:creationId xmlns:a16="http://schemas.microsoft.com/office/drawing/2014/main" id="{2AA23633-8939-3B34-DEB0-E41A57548FB6}"/>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40079" y="2176036"/>
            <a:ext cx="4261104" cy="4121887"/>
          </a:xfrm>
        </p:spPr>
        <p:txBody>
          <a:bodyPr>
            <a:normAutofit/>
          </a:bodyPr>
          <a:lstStyle/>
          <a:p>
            <a:pPr marL="0" indent="0">
              <a:spcBef>
                <a:spcPts val="2500"/>
              </a:spcBef>
              <a:buNone/>
            </a:pPr>
            <a:r>
              <a:rPr lang="es-MX" sz="1400" b="1"/>
              <a:t>Certificados Preferenciales</a:t>
            </a:r>
          </a:p>
          <a:p>
            <a:pPr marL="0" lvl="1" indent="0">
              <a:buNone/>
            </a:pPr>
            <a:r>
              <a:rPr lang="es-MX" sz="1400"/>
              <a:t>Los certificados preferenciales permiten a los productos obtener aranceles reducidos en virtud de acuerdos comerciales específicos, facilitando el comercio internacional.</a:t>
            </a:r>
          </a:p>
          <a:p>
            <a:pPr marL="0" indent="0">
              <a:spcBef>
                <a:spcPts val="2500"/>
              </a:spcBef>
              <a:buNone/>
            </a:pPr>
            <a:r>
              <a:rPr lang="es-MX" sz="1400" b="1"/>
              <a:t>Certificados No Preferenciales</a:t>
            </a:r>
          </a:p>
          <a:p>
            <a:pPr marL="0" lvl="1" indent="0">
              <a:buNone/>
            </a:pPr>
            <a:r>
              <a:rPr lang="es-MX" sz="1400"/>
              <a:t>Los certificados no preferenciales no proporcionan beneficios arancelarios especiales, pero son necesarios para documentar el origen de los productos.</a:t>
            </a:r>
            <a:endParaRPr lang="es-CL" sz="1400"/>
          </a:p>
        </p:txBody>
      </p:sp>
      <p:pic>
        <p:nvPicPr>
          <p:cNvPr id="5" name="Marcador de contenido 4" descr="Manos temblando sobre contratos en la sala de juntas">
            <a:extLst>
              <a:ext uri="{FF2B5EF4-FFF2-40B4-BE49-F238E27FC236}">
                <a16:creationId xmlns:a16="http://schemas.microsoft.com/office/drawing/2014/main" id="{A2754F95-9A49-4BDC-B68C-86EDE8041647}"/>
              </a:ext>
            </a:extLst>
          </p:cNvPr>
          <p:cNvPicPr>
            <a:picLocks noGrp="1" noChangeAspect="1"/>
          </p:cNvPicPr>
          <p:nvPr>
            <p:ph sz="half" idx="1"/>
          </p:nvPr>
        </p:nvPicPr>
        <p:blipFill>
          <a:blip r:embed="rId3"/>
          <a:srcRect l="3848" r="14848" b="2"/>
          <a:stretch>
            <a:fillRect/>
          </a:stretch>
        </p:blipFill>
        <p:spPr>
          <a:xfrm>
            <a:off x="5671128" y="914399"/>
            <a:ext cx="6520872" cy="5353521"/>
          </a:xfrm>
          <a:prstGeom prst="rect">
            <a:avLst/>
          </a:prstGeom>
        </p:spPr>
      </p:pic>
      <p:cxnSp>
        <p:nvCxnSpPr>
          <p:cNvPr id="14" name="Straight Connector 13">
            <a:extLst>
              <a:ext uri="{FF2B5EF4-FFF2-40B4-BE49-F238E27FC236}">
                <a16:creationId xmlns:a16="http://schemas.microsoft.com/office/drawing/2014/main" id="{92025DBA-8780-9CA0-2826-FF6E3BD1A0C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672328" y="6267921"/>
            <a:ext cx="6519672" cy="2"/>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566521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46B9231A-B34B-4A29-A6AC-532E1EE815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randview Display"/>
              <a:ea typeface="+mn-ea"/>
              <a:cs typeface="+mn-cs"/>
            </a:endParaRPr>
          </a:p>
        </p:txBody>
      </p:sp>
      <p:sp useBgFill="1">
        <p:nvSpPr>
          <p:cNvPr id="9" name="Rectangle 8">
            <a:extLst>
              <a:ext uri="{FF2B5EF4-FFF2-40B4-BE49-F238E27FC236}">
                <a16:creationId xmlns:a16="http://schemas.microsoft.com/office/drawing/2014/main" id="{19F9BF86-FE94-4517-B97D-026C7515E5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randview Display"/>
              <a:ea typeface="+mn-ea"/>
              <a:cs typeface="+mn-cs"/>
            </a:endParaRPr>
          </a:p>
        </p:txBody>
      </p:sp>
      <p:sp>
        <p:nvSpPr>
          <p:cNvPr id="2" name="Título 1">
            <a:extLst>
              <a:ext uri="{FF2B5EF4-FFF2-40B4-BE49-F238E27FC236}">
                <a16:creationId xmlns:a16="http://schemas.microsoft.com/office/drawing/2014/main" id="{E456BA80-EBC8-6EF1-83E2-F896C9718AB1}"/>
              </a:ext>
            </a:extLst>
          </p:cNvPr>
          <p:cNvSpPr>
            <a:spLocks noGrp="1"/>
          </p:cNvSpPr>
          <p:nvPr>
            <p:ph type="ctrTitle"/>
          </p:nvPr>
        </p:nvSpPr>
        <p:spPr>
          <a:xfrm>
            <a:off x="559219" y="1115844"/>
            <a:ext cx="7680960" cy="4631911"/>
          </a:xfrm>
        </p:spPr>
        <p:txBody>
          <a:bodyPr anchor="b">
            <a:normAutofit/>
          </a:bodyPr>
          <a:lstStyle/>
          <a:p>
            <a:r>
              <a:rPr lang="es-CL" sz="6500"/>
              <a:t>Proceso de obtención y emisión</a:t>
            </a:r>
          </a:p>
        </p:txBody>
      </p:sp>
      <p:cxnSp>
        <p:nvCxnSpPr>
          <p:cNvPr id="11" name="Straight Connector 10">
            <a:extLst>
              <a:ext uri="{FF2B5EF4-FFF2-40B4-BE49-F238E27FC236}">
                <a16:creationId xmlns:a16="http://schemas.microsoft.com/office/drawing/2014/main" id="{53C0BBAA-A5EC-5D5D-32E6-9F7EA604848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3131" y="6268313"/>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385025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9B33ADB3-98B3-C32C-D9D3-CDEDCA534A00}"/>
              </a:ext>
            </a:extLst>
          </p:cNvPr>
          <p:cNvSpPr>
            <a:spLocks noGrp="1"/>
          </p:cNvSpPr>
          <p:nvPr>
            <p:ph type="title"/>
          </p:nvPr>
        </p:nvSpPr>
        <p:spPr>
          <a:xfrm>
            <a:off x="5029200" y="914400"/>
            <a:ext cx="6501810" cy="1097280"/>
          </a:xfrm>
        </p:spPr>
        <p:txBody>
          <a:bodyPr vert="horz" lIns="91440" tIns="45720" rIns="91440" bIns="45720" rtlCol="0" anchor="t">
            <a:normAutofit/>
          </a:bodyPr>
          <a:lstStyle/>
          <a:p>
            <a:r>
              <a:rPr lang="en-US"/>
              <a:t>Documentación requerida</a:t>
            </a:r>
          </a:p>
        </p:txBody>
      </p:sp>
      <p:pic>
        <p:nvPicPr>
          <p:cNvPr id="5" name="Marcador de contenido 4" descr="Alta pila de carpetas de archivos sobre fondo blanco con sombra suave">
            <a:extLst>
              <a:ext uri="{FF2B5EF4-FFF2-40B4-BE49-F238E27FC236}">
                <a16:creationId xmlns:a16="http://schemas.microsoft.com/office/drawing/2014/main" id="{CAABA3C1-5626-4924-ADF0-32B6985CFE6D}"/>
              </a:ext>
            </a:extLst>
          </p:cNvPr>
          <p:cNvPicPr>
            <a:picLocks noGrp="1" noChangeAspect="1"/>
          </p:cNvPicPr>
          <p:nvPr>
            <p:ph sz="half" idx="1"/>
          </p:nvPr>
        </p:nvPicPr>
        <p:blipFill>
          <a:blip r:embed="rId3"/>
          <a:srcRect l="3017" r="6078" b="1"/>
          <a:stretch>
            <a:fillRect/>
          </a:stretch>
        </p:blipFill>
        <p:spPr>
          <a:xfrm>
            <a:off x="20" y="914399"/>
            <a:ext cx="4416532" cy="5353523"/>
          </a:xfrm>
          <a:prstGeom prst="rect">
            <a:avLst/>
          </a:prstGeom>
        </p:spPr>
      </p:pic>
      <p:cxnSp>
        <p:nvCxnSpPr>
          <p:cNvPr id="14" name="Straight Connector 13">
            <a:extLst>
              <a:ext uri="{FF2B5EF4-FFF2-40B4-BE49-F238E27FC236}">
                <a16:creationId xmlns:a16="http://schemas.microsoft.com/office/drawing/2014/main" id="{08052531-D50B-3899-B150-D05525F4F2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0" y="6267922"/>
            <a:ext cx="4416552" cy="1"/>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4" name="Marcador de contenido 3">
            <a:extLst>
              <a:ext uri="{FF2B5EF4-FFF2-40B4-BE49-F238E27FC236}">
                <a16:creationId xmlns:a16="http://schemas.microsoft.com/office/drawing/2014/main" id="{8F7F8C8B-6282-D015-7C9A-DC4F501B5460}"/>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029200" y="2176036"/>
            <a:ext cx="6501810" cy="4121885"/>
          </a:xfrm>
        </p:spPr>
        <p:txBody>
          <a:bodyPr>
            <a:normAutofit/>
          </a:bodyPr>
          <a:lstStyle/>
          <a:p>
            <a:pPr marL="0" indent="0">
              <a:spcBef>
                <a:spcPts val="2500"/>
              </a:spcBef>
              <a:buNone/>
            </a:pPr>
            <a:r>
              <a:rPr lang="es-MX" sz="1400" b="1"/>
              <a:t>Facturas Comerciales</a:t>
            </a:r>
          </a:p>
          <a:p>
            <a:pPr marL="0" lvl="1" indent="0">
              <a:buNone/>
            </a:pPr>
            <a:r>
              <a:rPr lang="es-MX" sz="1400"/>
              <a:t>Las facturas comerciales son documentos esenciales que detallan la venta de mercancías y son necesarios para la certificación de origen.</a:t>
            </a:r>
          </a:p>
          <a:p>
            <a:pPr marL="0" indent="0">
              <a:spcBef>
                <a:spcPts val="2500"/>
              </a:spcBef>
              <a:buNone/>
            </a:pPr>
            <a:r>
              <a:rPr lang="es-MX" sz="1400" b="1"/>
              <a:t>Listas de Empaque</a:t>
            </a:r>
          </a:p>
          <a:p>
            <a:pPr marL="0" lvl="1" indent="0">
              <a:buNone/>
            </a:pPr>
            <a:r>
              <a:rPr lang="es-MX" sz="1400"/>
              <a:t>Las listas de empaque son documentos que describen los artículos incluidos en un envío, facilitando el proceso de verificación del origen.</a:t>
            </a:r>
          </a:p>
          <a:p>
            <a:pPr marL="0" indent="0">
              <a:spcBef>
                <a:spcPts val="2500"/>
              </a:spcBef>
              <a:buNone/>
            </a:pPr>
            <a:r>
              <a:rPr lang="es-MX" sz="1400" b="1"/>
              <a:t>Documentos de Transporte</a:t>
            </a:r>
          </a:p>
          <a:p>
            <a:pPr marL="0" lvl="1" indent="0">
              <a:buNone/>
            </a:pPr>
            <a:r>
              <a:rPr lang="es-MX" sz="1400"/>
              <a:t>Los documentos de transporte son necesarios para confirmar el movimiento de mercancías y su autenticidad en el proceso de certificación.</a:t>
            </a:r>
            <a:endParaRPr lang="es-CL" sz="1400"/>
          </a:p>
        </p:txBody>
      </p:sp>
    </p:spTree>
    <p:extLst>
      <p:ext uri="{BB962C8B-B14F-4D97-AF65-F5344CB8AC3E}">
        <p14:creationId xmlns:p14="http://schemas.microsoft.com/office/powerpoint/2010/main" val="353534540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27FC8AA9-28E2-8502-9E9C-1BE2291BCA8B}"/>
              </a:ext>
            </a:extLst>
          </p:cNvPr>
          <p:cNvSpPr>
            <a:spLocks noGrp="1"/>
          </p:cNvSpPr>
          <p:nvPr>
            <p:ph type="title"/>
          </p:nvPr>
        </p:nvSpPr>
        <p:spPr>
          <a:xfrm>
            <a:off x="640080" y="914400"/>
            <a:ext cx="6291472" cy="1097280"/>
          </a:xfrm>
        </p:spPr>
        <p:txBody>
          <a:bodyPr vert="horz" lIns="91440" tIns="45720" rIns="91440" bIns="45720" rtlCol="0" anchor="t">
            <a:normAutofit/>
          </a:bodyPr>
          <a:lstStyle/>
          <a:p>
            <a:r>
              <a:rPr lang="en-US"/>
              <a:t>Procedimiento de solicitud</a:t>
            </a:r>
          </a:p>
        </p:txBody>
      </p:sp>
      <p:sp>
        <p:nvSpPr>
          <p:cNvPr id="4" name="Marcador de contenido 3">
            <a:extLst>
              <a:ext uri="{FF2B5EF4-FFF2-40B4-BE49-F238E27FC236}">
                <a16:creationId xmlns:a16="http://schemas.microsoft.com/office/drawing/2014/main" id="{C539C039-E4F7-5AC9-F872-711099C37827}"/>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40080" y="2176036"/>
            <a:ext cx="6291472" cy="4123944"/>
          </a:xfrm>
        </p:spPr>
        <p:txBody>
          <a:bodyPr>
            <a:normAutofit/>
          </a:bodyPr>
          <a:lstStyle/>
          <a:p>
            <a:pPr marL="0" indent="0">
              <a:spcBef>
                <a:spcPts val="2500"/>
              </a:spcBef>
              <a:buNone/>
            </a:pPr>
            <a:r>
              <a:rPr lang="es-MX" sz="1400" b="1"/>
              <a:t>Presentación de Documentación</a:t>
            </a:r>
          </a:p>
          <a:p>
            <a:pPr marL="0" lvl="1" indent="0">
              <a:buNone/>
            </a:pPr>
            <a:r>
              <a:rPr lang="es-MX" sz="1400"/>
              <a:t>El primer paso es presentar toda la documentación requerida a la autoridad correspondiente para iniciar el proceso de solicitud.</a:t>
            </a:r>
          </a:p>
          <a:p>
            <a:pPr marL="0" indent="0">
              <a:spcBef>
                <a:spcPts val="2500"/>
              </a:spcBef>
              <a:buNone/>
            </a:pPr>
            <a:r>
              <a:rPr lang="es-MX" sz="1400" b="1"/>
              <a:t>Revisión de Información</a:t>
            </a:r>
          </a:p>
          <a:p>
            <a:pPr marL="0" lvl="1" indent="0">
              <a:buNone/>
            </a:pPr>
            <a:r>
              <a:rPr lang="es-MX" sz="1400"/>
              <a:t>La autoridad competente revisará la información presentada para asegurarse de que cumple con las regulaciones.</a:t>
            </a:r>
          </a:p>
          <a:p>
            <a:pPr marL="0" indent="0">
              <a:spcBef>
                <a:spcPts val="2500"/>
              </a:spcBef>
              <a:buNone/>
            </a:pPr>
            <a:r>
              <a:rPr lang="es-MX" sz="1400" b="1"/>
              <a:t>Emisión del Certificado</a:t>
            </a:r>
          </a:p>
          <a:p>
            <a:pPr marL="0" lvl="1" indent="0">
              <a:buNone/>
            </a:pPr>
            <a:r>
              <a:rPr lang="es-MX" sz="1400"/>
              <a:t>Una vez revisada la documentación, se emitirá el certificado de origen conforme a las regulaciones vigentes.</a:t>
            </a:r>
            <a:endParaRPr lang="es-CL" sz="1400"/>
          </a:p>
        </p:txBody>
      </p:sp>
      <p:pic>
        <p:nvPicPr>
          <p:cNvPr id="5" name="Marcador de contenido 4" descr="Ilustración 3D.">
            <a:extLst>
              <a:ext uri="{FF2B5EF4-FFF2-40B4-BE49-F238E27FC236}">
                <a16:creationId xmlns:a16="http://schemas.microsoft.com/office/drawing/2014/main" id="{CBE24C3F-87D5-4F75-B1B3-0D690C225646}"/>
              </a:ext>
            </a:extLst>
          </p:cNvPr>
          <p:cNvPicPr>
            <a:picLocks noGrp="1" noChangeAspect="1"/>
          </p:cNvPicPr>
          <p:nvPr>
            <p:ph sz="half" idx="1"/>
          </p:nvPr>
        </p:nvPicPr>
        <p:blipFill>
          <a:blip r:embed="rId3"/>
          <a:srcRect r="38195"/>
          <a:stretch>
            <a:fillRect/>
          </a:stretch>
        </p:blipFill>
        <p:spPr>
          <a:xfrm>
            <a:off x="7776429" y="914400"/>
            <a:ext cx="4414591" cy="5357106"/>
          </a:xfrm>
          <a:prstGeom prst="rect">
            <a:avLst/>
          </a:prstGeom>
        </p:spPr>
      </p:pic>
      <p:cxnSp>
        <p:nvCxnSpPr>
          <p:cNvPr id="14" name="Straight Connector 13">
            <a:extLst>
              <a:ext uri="{FF2B5EF4-FFF2-40B4-BE49-F238E27FC236}">
                <a16:creationId xmlns:a16="http://schemas.microsoft.com/office/drawing/2014/main" id="{92025DBA-8780-9CA0-2826-FF6E3BD1A0C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774468" y="6271515"/>
            <a:ext cx="4416552" cy="1"/>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286407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DashVTI">
  <a:themeElements>
    <a:clrScheme name="Custom 6">
      <a:dk1>
        <a:sysClr val="windowText" lastClr="000000"/>
      </a:dk1>
      <a:lt1>
        <a:sysClr val="window" lastClr="FFFFFF"/>
      </a:lt1>
      <a:dk2>
        <a:srgbClr val="0D1C3B"/>
      </a:dk2>
      <a:lt2>
        <a:srgbClr val="F5F2F9"/>
      </a:lt2>
      <a:accent1>
        <a:srgbClr val="1973EB"/>
      </a:accent1>
      <a:accent2>
        <a:srgbClr val="25C8A2"/>
      </a:accent2>
      <a:accent3>
        <a:srgbClr val="BF8ED1"/>
      </a:accent3>
      <a:accent4>
        <a:srgbClr val="FE733C"/>
      </a:accent4>
      <a:accent5>
        <a:srgbClr val="FE5A5A"/>
      </a:accent5>
      <a:accent6>
        <a:srgbClr val="1AC16E"/>
      </a:accent6>
      <a:hlink>
        <a:srgbClr val="1AC16E"/>
      </a:hlink>
      <a:folHlink>
        <a:srgbClr val="00B0F0"/>
      </a:folHlink>
    </a:clrScheme>
    <a:fontScheme name="grandview display">
      <a:majorFont>
        <a:latin typeface="Grandview Display"/>
        <a:ea typeface=""/>
        <a:cs typeface=""/>
      </a:majorFont>
      <a:minorFont>
        <a:latin typeface="Grandview Display"/>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ashVTI" id="{0A75137F-CDEB-4E94-A788-9D255EBE1B91}" vid="{DE9A6A09-5855-45A3-8E99-4290ED24057C}"/>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22</TotalTime>
  <Words>2535</Words>
  <Application>Microsoft Office PowerPoint</Application>
  <PresentationFormat>Panorámica</PresentationFormat>
  <Paragraphs>169</Paragraphs>
  <Slides>23</Slides>
  <Notes>23</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23</vt:i4>
      </vt:variant>
    </vt:vector>
  </HeadingPairs>
  <TitlesOfParts>
    <vt:vector size="28" baseType="lpstr">
      <vt:lpstr>Aptos</vt:lpstr>
      <vt:lpstr>Arial</vt:lpstr>
      <vt:lpstr>Bierstadt</vt:lpstr>
      <vt:lpstr>Grandview Display</vt:lpstr>
      <vt:lpstr>DashVTI</vt:lpstr>
      <vt:lpstr>Comprendiendo el Certificado de Origen: Su importancia en el comercio internacional</vt:lpstr>
      <vt:lpstr>Puntos Clave de la Presentación</vt:lpstr>
      <vt:lpstr>Definición y propósito del certificado de origen</vt:lpstr>
      <vt:lpstr>Qué es el certificado de origen</vt:lpstr>
      <vt:lpstr>Propósito y necesidad en el comercio internacional</vt:lpstr>
      <vt:lpstr>Tipos de certificados de origen</vt:lpstr>
      <vt:lpstr>Proceso de obtención y emisión</vt:lpstr>
      <vt:lpstr>Documentación requerida</vt:lpstr>
      <vt:lpstr>Procedimiento de solicitud</vt:lpstr>
      <vt:lpstr>Autoridades emisoras y roles</vt:lpstr>
      <vt:lpstr>Beneficios y ventajas del certificado de origen</vt:lpstr>
      <vt:lpstr>Reducción de aranceles y tarifas</vt:lpstr>
      <vt:lpstr>Cumplimiento de acuerdos comerciales</vt:lpstr>
      <vt:lpstr>Facilitación de procesos aduaneros</vt:lpstr>
      <vt:lpstr>Implicaciones legales y reglamentarias</vt:lpstr>
      <vt:lpstr>Regulaciones internacionales</vt:lpstr>
      <vt:lpstr>Sanciones y penalidades por incumplimiento</vt:lpstr>
      <vt:lpstr>Protección contra el fraude comercial</vt:lpstr>
      <vt:lpstr>Casos de uso y ejemplos prácticos</vt:lpstr>
      <vt:lpstr>Certificado de origen en el comercio de bienes</vt:lpstr>
      <vt:lpstr>Ejemplos de acuerdos comerciales</vt:lpstr>
      <vt:lpstr>Estudios de casos exitosos</vt:lpstr>
      <vt:lpstr>Conclusión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carlos lastra</dc:creator>
  <cp:lastModifiedBy>carlos lastra</cp:lastModifiedBy>
  <cp:revision>1</cp:revision>
  <dcterms:created xsi:type="dcterms:W3CDTF">2025-07-02T21:38:21Z</dcterms:created>
  <dcterms:modified xsi:type="dcterms:W3CDTF">2025-07-02T22:01:18Z</dcterms:modified>
</cp:coreProperties>
</file>