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l Servicio Nacional de Aduanas: Funciones y su importancia" id="{07EB2A37-A7ED-4518-B5B8-C1E0A82B8FDA}">
          <p14:sldIdLst>
            <p14:sldId id="2561"/>
            <p14:sldId id="2562"/>
          </p14:sldIdLst>
        </p14:section>
        <p14:section name="Introducción al Servicio Nacional de Aduanas" id="{8D8C9FF0-7E62-47F1-8C00-6478C13363B9}">
          <p14:sldIdLst>
            <p14:sldId id="2563"/>
            <p14:sldId id="2564"/>
            <p14:sldId id="2565"/>
            <p14:sldId id="2566"/>
          </p14:sldIdLst>
        </p14:section>
        <p14:section name="Funciones principales del Servicio Nacional de Aduanas" id="{6A45FDEA-45BE-4FBC-9F78-F6A236A03D10}">
          <p14:sldIdLst>
            <p14:sldId id="2567"/>
            <p14:sldId id="2568"/>
            <p14:sldId id="2569"/>
            <p14:sldId id="2570"/>
          </p14:sldIdLst>
        </p14:section>
        <p14:section name="Procedimientos y procesos aduaneros" id="{CB31EAA8-8A41-4BEC-8CCE-8C8EDFAACBB3}">
          <p14:sldIdLst>
            <p14:sldId id="2571"/>
            <p14:sldId id="2572"/>
            <p14:sldId id="2573"/>
            <p14:sldId id="2574"/>
          </p14:sldIdLst>
        </p14:section>
        <p14:section name="Tecnología y modernización en el Servicio Nacional de Aduanas" id="{BAAAB3B2-AFD3-4550-A65C-B034B0F617EF}">
          <p14:sldIdLst>
            <p14:sldId id="2575"/>
            <p14:sldId id="2576"/>
            <p14:sldId id="2577"/>
            <p14:sldId id="2578"/>
          </p14:sldIdLst>
        </p14:section>
        <p14:section name="Impacto económico y social del Servicio Nacional de Aduanas" id="{A588896B-F17C-4646-BD0B-12D09C24C92D}">
          <p14:sldIdLst>
            <p14:sldId id="2579"/>
            <p14:sldId id="2580"/>
            <p14:sldId id="2581"/>
            <p14:sldId id="2582"/>
          </p14:sldIdLst>
        </p14:section>
        <p14:section name="Conclusión" id="{0DCA8B6A-AC29-4D2B-8A8E-9676A3C53F99}">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13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3D3E1-7E50-4422-95DF-44C153810FC7}"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6C62FDC8-8ACF-48FB-9CA3-CC1E46E4AE3F}">
      <dgm:prSet/>
      <dgm:spPr/>
      <dgm:t>
        <a:bodyPr/>
        <a:lstStyle/>
        <a:p>
          <a:pPr>
            <a:lnSpc>
              <a:spcPct val="100000"/>
            </a:lnSpc>
            <a:defRPr b="1"/>
          </a:pPr>
          <a:r>
            <a:rPr lang="es-CL"/>
            <a:t>Eficiencia Operativa</a:t>
          </a:r>
        </a:p>
      </dgm:t>
    </dgm:pt>
    <dgm:pt modelId="{603D8CEC-EFF3-4236-8A93-288B7A62F893}" type="parTrans" cxnId="{AFBDC527-43C6-46F4-B3FA-08B2589AD4C0}">
      <dgm:prSet/>
      <dgm:spPr/>
      <dgm:t>
        <a:bodyPr/>
        <a:lstStyle/>
        <a:p>
          <a:endParaRPr lang="es-CL"/>
        </a:p>
      </dgm:t>
    </dgm:pt>
    <dgm:pt modelId="{F8D39C9B-DDAC-438A-8D48-6A37B62E4A98}" type="sibTrans" cxnId="{AFBDC527-43C6-46F4-B3FA-08B2589AD4C0}">
      <dgm:prSet/>
      <dgm:spPr/>
      <dgm:t>
        <a:bodyPr/>
        <a:lstStyle/>
        <a:p>
          <a:pPr>
            <a:lnSpc>
              <a:spcPct val="100000"/>
            </a:lnSpc>
            <a:defRPr b="1"/>
          </a:pPr>
          <a:endParaRPr lang="es-CL"/>
        </a:p>
      </dgm:t>
    </dgm:pt>
    <dgm:pt modelId="{9D9667F0-0E0F-425E-BD46-2D0887E891D9}">
      <dgm:prSet/>
      <dgm:spPr/>
      <dgm:t>
        <a:bodyPr/>
        <a:lstStyle/>
        <a:p>
          <a:pPr>
            <a:lnSpc>
              <a:spcPct val="100000"/>
            </a:lnSpc>
          </a:pPr>
          <a:r>
            <a:rPr lang="es-CL"/>
            <a:t>La automatización permite una gestión más eficiente de las mercancías, acelerando los procesos aduaneros.</a:t>
          </a:r>
        </a:p>
      </dgm:t>
    </dgm:pt>
    <dgm:pt modelId="{14F08946-E403-440B-9A07-929120E928CC}" type="parTrans" cxnId="{3794A498-291A-412D-9BFA-38FBADB0AFC7}">
      <dgm:prSet/>
      <dgm:spPr/>
      <dgm:t>
        <a:bodyPr/>
        <a:lstStyle/>
        <a:p>
          <a:endParaRPr lang="es-CL"/>
        </a:p>
      </dgm:t>
    </dgm:pt>
    <dgm:pt modelId="{163C6225-9711-4D3D-AA94-B7A15F7674CC}" type="sibTrans" cxnId="{3794A498-291A-412D-9BFA-38FBADB0AFC7}">
      <dgm:prSet/>
      <dgm:spPr/>
      <dgm:t>
        <a:bodyPr/>
        <a:lstStyle/>
        <a:p>
          <a:endParaRPr lang="es-CL"/>
        </a:p>
      </dgm:t>
    </dgm:pt>
    <dgm:pt modelId="{87E5124C-CE7C-4FFB-8A63-66CE3169F8CA}">
      <dgm:prSet/>
      <dgm:spPr/>
      <dgm:t>
        <a:bodyPr/>
        <a:lstStyle/>
        <a:p>
          <a:pPr>
            <a:lnSpc>
              <a:spcPct val="100000"/>
            </a:lnSpc>
            <a:defRPr b="1"/>
          </a:pPr>
          <a:r>
            <a:rPr lang="es-CL"/>
            <a:t>Reducción de Costos</a:t>
          </a:r>
        </a:p>
      </dgm:t>
    </dgm:pt>
    <dgm:pt modelId="{3E7683F2-06D6-466A-8676-47DCDDF2DAA8}" type="parTrans" cxnId="{154EF0E9-5FF8-4091-8FE2-159A95EE7031}">
      <dgm:prSet/>
      <dgm:spPr/>
      <dgm:t>
        <a:bodyPr/>
        <a:lstStyle/>
        <a:p>
          <a:endParaRPr lang="es-CL"/>
        </a:p>
      </dgm:t>
    </dgm:pt>
    <dgm:pt modelId="{D4388C68-76F4-4E98-9A50-8072029AAEB5}" type="sibTrans" cxnId="{154EF0E9-5FF8-4091-8FE2-159A95EE7031}">
      <dgm:prSet/>
      <dgm:spPr/>
      <dgm:t>
        <a:bodyPr/>
        <a:lstStyle/>
        <a:p>
          <a:pPr>
            <a:lnSpc>
              <a:spcPct val="100000"/>
            </a:lnSpc>
            <a:defRPr b="1"/>
          </a:pPr>
          <a:endParaRPr lang="es-CL"/>
        </a:p>
      </dgm:t>
    </dgm:pt>
    <dgm:pt modelId="{9D26711F-9E33-443A-B0AD-B94022D76CD5}">
      <dgm:prSet/>
      <dgm:spPr/>
      <dgm:t>
        <a:bodyPr/>
        <a:lstStyle/>
        <a:p>
          <a:pPr>
            <a:lnSpc>
              <a:spcPct val="100000"/>
            </a:lnSpc>
          </a:pPr>
          <a:r>
            <a:rPr lang="es-CL"/>
            <a:t>La optimización de procesos aduaneros ayuda a reducir costos operativos, beneficiando a las empresas y usuarios.</a:t>
          </a:r>
        </a:p>
      </dgm:t>
    </dgm:pt>
    <dgm:pt modelId="{25520852-8304-4487-88D9-EC4BD9DCF14A}" type="parTrans" cxnId="{829A7121-AA31-41F4-972B-2864A3ED2A6B}">
      <dgm:prSet/>
      <dgm:spPr/>
      <dgm:t>
        <a:bodyPr/>
        <a:lstStyle/>
        <a:p>
          <a:endParaRPr lang="es-CL"/>
        </a:p>
      </dgm:t>
    </dgm:pt>
    <dgm:pt modelId="{7C3F7DB5-8CFF-4010-998E-ECD32B7B920B}" type="sibTrans" cxnId="{829A7121-AA31-41F4-972B-2864A3ED2A6B}">
      <dgm:prSet/>
      <dgm:spPr/>
      <dgm:t>
        <a:bodyPr/>
        <a:lstStyle/>
        <a:p>
          <a:endParaRPr lang="es-CL"/>
        </a:p>
      </dgm:t>
    </dgm:pt>
    <dgm:pt modelId="{7B1CD3DA-D25E-4566-A949-F2510A373491}">
      <dgm:prSet/>
      <dgm:spPr/>
      <dgm:t>
        <a:bodyPr/>
        <a:lstStyle/>
        <a:p>
          <a:pPr>
            <a:lnSpc>
              <a:spcPct val="100000"/>
            </a:lnSpc>
            <a:defRPr b="1"/>
          </a:pPr>
          <a:r>
            <a:rPr lang="es-CL"/>
            <a:t>Mejora de Experiencia del Usuario</a:t>
          </a:r>
        </a:p>
      </dgm:t>
    </dgm:pt>
    <dgm:pt modelId="{677A9EC2-9902-4AD0-836A-845349E4BF33}" type="parTrans" cxnId="{B7F167DC-2363-4F69-8390-6CE15711C4D3}">
      <dgm:prSet/>
      <dgm:spPr/>
      <dgm:t>
        <a:bodyPr/>
        <a:lstStyle/>
        <a:p>
          <a:endParaRPr lang="es-CL"/>
        </a:p>
      </dgm:t>
    </dgm:pt>
    <dgm:pt modelId="{B9F27CA0-2A00-4718-A90E-EC5D64969F5F}" type="sibTrans" cxnId="{B7F167DC-2363-4F69-8390-6CE15711C4D3}">
      <dgm:prSet/>
      <dgm:spPr/>
      <dgm:t>
        <a:bodyPr/>
        <a:lstStyle/>
        <a:p>
          <a:endParaRPr lang="es-CL"/>
        </a:p>
      </dgm:t>
    </dgm:pt>
    <dgm:pt modelId="{058855A0-0D34-4764-84CE-AE48C7D52CBF}">
      <dgm:prSet/>
      <dgm:spPr/>
      <dgm:t>
        <a:bodyPr/>
        <a:lstStyle/>
        <a:p>
          <a:pPr>
            <a:lnSpc>
              <a:spcPct val="100000"/>
            </a:lnSpc>
          </a:pPr>
          <a:r>
            <a:rPr lang="es-CL"/>
            <a:t>La automatización mejora la experiencia de los usuarios en el comercio internacional al agilizar los procedimientos.</a:t>
          </a:r>
        </a:p>
      </dgm:t>
    </dgm:pt>
    <dgm:pt modelId="{219AF44C-2321-467B-A18E-773D3CD66129}" type="parTrans" cxnId="{2F74ACA3-4C18-4E12-8FA7-0891C1FA2418}">
      <dgm:prSet/>
      <dgm:spPr/>
      <dgm:t>
        <a:bodyPr/>
        <a:lstStyle/>
        <a:p>
          <a:endParaRPr lang="es-CL"/>
        </a:p>
      </dgm:t>
    </dgm:pt>
    <dgm:pt modelId="{15931381-0F20-4372-8E64-F854722C28E9}" type="sibTrans" cxnId="{2F74ACA3-4C18-4E12-8FA7-0891C1FA2418}">
      <dgm:prSet/>
      <dgm:spPr/>
      <dgm:t>
        <a:bodyPr/>
        <a:lstStyle/>
        <a:p>
          <a:endParaRPr lang="es-CL"/>
        </a:p>
      </dgm:t>
    </dgm:pt>
    <dgm:pt modelId="{BE407E74-B1E3-47DC-AEB0-02F95FC84E17}" type="pres">
      <dgm:prSet presAssocID="{3C83D3E1-7E50-4422-95DF-44C153810FC7}" presName="Root" presStyleCnt="0">
        <dgm:presLayoutVars>
          <dgm:dir/>
          <dgm:resizeHandles val="exact"/>
        </dgm:presLayoutVars>
      </dgm:prSet>
      <dgm:spPr/>
    </dgm:pt>
    <dgm:pt modelId="{B0275C28-76C6-4462-86D1-007DDD92B5F4}" type="pres">
      <dgm:prSet presAssocID="{6C62FDC8-8ACF-48FB-9CA3-CC1E46E4AE3F}" presName="Composite" presStyleCnt="0"/>
      <dgm:spPr/>
    </dgm:pt>
    <dgm:pt modelId="{56A00E67-0456-45B7-ABB1-236CCF575447}" type="pres">
      <dgm:prSet presAssocID="{6C62FDC8-8ACF-48FB-9CA3-CC1E46E4AE3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693" r="17804" b="-6"/>
          <a:stretch/>
        </a:blipFill>
      </dgm:spPr>
      <dgm:extLst>
        <a:ext uri="{E40237B7-FDA0-4F09-8148-C483321AD2D9}">
          <dgm14:cNvPr xmlns:dgm14="http://schemas.microsoft.com/office/drawing/2010/diagram" id="0" name="" descr="Cajas de cartón colocadas en el sistema de cinta transportadora"/>
        </a:ext>
      </dgm:extLst>
    </dgm:pt>
    <dgm:pt modelId="{5F4FCEC1-87B8-4496-840D-DE6BF341EC70}" type="pres">
      <dgm:prSet presAssocID="{6C62FDC8-8ACF-48FB-9CA3-CC1E46E4AE3F}" presName="Subtitle" presStyleLbl="revTx" presStyleIdx="0" presStyleCnt="6">
        <dgm:presLayoutVars>
          <dgm:chMax val="0"/>
          <dgm:bulletEnabled/>
        </dgm:presLayoutVars>
      </dgm:prSet>
      <dgm:spPr/>
    </dgm:pt>
    <dgm:pt modelId="{6CA73E7B-07FF-4813-98B5-1C52F8BB4F6E}" type="pres">
      <dgm:prSet presAssocID="{6C62FDC8-8ACF-48FB-9CA3-CC1E46E4AE3F}" presName="Description" presStyleLbl="revTx" presStyleIdx="1" presStyleCnt="6">
        <dgm:presLayoutVars>
          <dgm:bulletEnabled/>
        </dgm:presLayoutVars>
      </dgm:prSet>
      <dgm:spPr/>
    </dgm:pt>
    <dgm:pt modelId="{E8C08686-2774-4018-8F6B-C246B001E2DE}" type="pres">
      <dgm:prSet presAssocID="{F8D39C9B-DDAC-438A-8D48-6A37B62E4A98}" presName="sibTrans" presStyleLbl="sibTrans2D1" presStyleIdx="0" presStyleCnt="0"/>
      <dgm:spPr/>
    </dgm:pt>
    <dgm:pt modelId="{A805648A-59FC-493C-AFB4-D17B3D75A81D}" type="pres">
      <dgm:prSet presAssocID="{87E5124C-CE7C-4FFB-8A63-66CE3169F8CA}" presName="Composite" presStyleCnt="0"/>
      <dgm:spPr/>
    </dgm:pt>
    <dgm:pt modelId="{DD546FC2-AA0A-4AAB-BDCD-C27FDB9058E9}" type="pres">
      <dgm:prSet presAssocID="{87E5124C-CE7C-4FFB-8A63-66CE3169F8C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4250" r="7" b="8"/>
          <a:stretch/>
        </a:blipFill>
      </dgm:spPr>
      <dgm:extLst>
        <a:ext uri="{E40237B7-FDA0-4F09-8148-C483321AD2D9}">
          <dgm14:cNvPr xmlns:dgm14="http://schemas.microsoft.com/office/drawing/2010/diagram" id="0" name="" descr="Foto de un hombre de negocios sosteniendo un montón de globos de criptomonedas en la parte superior de un gráfico sobre un fondo blanco"/>
        </a:ext>
      </dgm:extLst>
    </dgm:pt>
    <dgm:pt modelId="{024B1E63-BA2D-4613-8763-B2A27970C6DE}" type="pres">
      <dgm:prSet presAssocID="{87E5124C-CE7C-4FFB-8A63-66CE3169F8CA}" presName="Subtitle" presStyleLbl="revTx" presStyleIdx="2" presStyleCnt="6">
        <dgm:presLayoutVars>
          <dgm:chMax val="0"/>
          <dgm:bulletEnabled/>
        </dgm:presLayoutVars>
      </dgm:prSet>
      <dgm:spPr/>
    </dgm:pt>
    <dgm:pt modelId="{71B9D3ED-FE7E-4D32-B874-70A84FC0080C}" type="pres">
      <dgm:prSet presAssocID="{87E5124C-CE7C-4FFB-8A63-66CE3169F8CA}" presName="Description" presStyleLbl="revTx" presStyleIdx="3" presStyleCnt="6">
        <dgm:presLayoutVars>
          <dgm:bulletEnabled/>
        </dgm:presLayoutVars>
      </dgm:prSet>
      <dgm:spPr/>
    </dgm:pt>
    <dgm:pt modelId="{894E2049-4DFC-48FC-BC8B-B4A6858748A4}" type="pres">
      <dgm:prSet presAssocID="{D4388C68-76F4-4E98-9A50-8072029AAEB5}" presName="sibTrans" presStyleLbl="sibTrans2D1" presStyleIdx="0" presStyleCnt="0"/>
      <dgm:spPr/>
    </dgm:pt>
    <dgm:pt modelId="{CB1C2CB2-110B-49A6-B9E5-35ED6267D517}" type="pres">
      <dgm:prSet presAssocID="{7B1CD3DA-D25E-4566-A949-F2510A373491}" presName="Composite" presStyleCnt="0"/>
      <dgm:spPr/>
    </dgm:pt>
    <dgm:pt modelId="{2E143829-F47A-44DE-94F6-42601AFAE6D0}" type="pres">
      <dgm:prSet presAssocID="{7B1CD3DA-D25E-4566-A949-F2510A37349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0088" r="23161" b="-2"/>
          <a:stretch/>
        </a:blipFill>
      </dgm:spPr>
      <dgm:extLst>
        <a:ext uri="{E40237B7-FDA0-4F09-8148-C483321AD2D9}">
          <dgm14:cNvPr xmlns:dgm14="http://schemas.microsoft.com/office/drawing/2010/diagram" id="0" name="" descr="Envío global logística exportación comercio red conexión de transporte entrega&#10;&#10;++La textura del mapa del mundo derivada del dominio público de la NASA: http://visibleearth.nasa.gov.&#10;Trazado en Illustrator.Archivo creado el 29 de noviembre de 2018++"/>
        </a:ext>
      </dgm:extLst>
    </dgm:pt>
    <dgm:pt modelId="{7C90C788-7DD5-47FF-9086-91A8CE6DAF24}" type="pres">
      <dgm:prSet presAssocID="{7B1CD3DA-D25E-4566-A949-F2510A373491}" presName="Subtitle" presStyleLbl="revTx" presStyleIdx="4" presStyleCnt="6">
        <dgm:presLayoutVars>
          <dgm:chMax val="0"/>
          <dgm:bulletEnabled/>
        </dgm:presLayoutVars>
      </dgm:prSet>
      <dgm:spPr/>
    </dgm:pt>
    <dgm:pt modelId="{E3CEAB11-D6E3-479F-91F4-DB0083D04AD6}" type="pres">
      <dgm:prSet presAssocID="{7B1CD3DA-D25E-4566-A949-F2510A373491}" presName="Description" presStyleLbl="revTx" presStyleIdx="5" presStyleCnt="6">
        <dgm:presLayoutVars>
          <dgm:bulletEnabled/>
        </dgm:presLayoutVars>
      </dgm:prSet>
      <dgm:spPr/>
    </dgm:pt>
  </dgm:ptLst>
  <dgm:cxnLst>
    <dgm:cxn modelId="{829A7121-AA31-41F4-972B-2864A3ED2A6B}" srcId="{87E5124C-CE7C-4FFB-8A63-66CE3169F8CA}" destId="{9D26711F-9E33-443A-B0AD-B94022D76CD5}" srcOrd="0" destOrd="0" parTransId="{25520852-8304-4487-88D9-EC4BD9DCF14A}" sibTransId="{7C3F7DB5-8CFF-4010-998E-ECD32B7B920B}"/>
    <dgm:cxn modelId="{AFBDC527-43C6-46F4-B3FA-08B2589AD4C0}" srcId="{3C83D3E1-7E50-4422-95DF-44C153810FC7}" destId="{6C62FDC8-8ACF-48FB-9CA3-CC1E46E4AE3F}" srcOrd="0" destOrd="0" parTransId="{603D8CEC-EFF3-4236-8A93-288B7A62F893}" sibTransId="{F8D39C9B-DDAC-438A-8D48-6A37B62E4A98}"/>
    <dgm:cxn modelId="{85E4E935-47A6-44B4-BA5F-675F6852937C}" type="presOf" srcId="{87E5124C-CE7C-4FFB-8A63-66CE3169F8CA}" destId="{024B1E63-BA2D-4613-8763-B2A27970C6DE}" srcOrd="0" destOrd="0" presId="urn:microsoft.com/office/officeart/2024/3/layout/verticalVisualTextBlock1"/>
    <dgm:cxn modelId="{8FFA6841-68C0-4E35-A0A2-126A59047CCB}" type="presOf" srcId="{9D26711F-9E33-443A-B0AD-B94022D76CD5}" destId="{71B9D3ED-FE7E-4D32-B874-70A84FC0080C}" srcOrd="0" destOrd="0" presId="urn:microsoft.com/office/officeart/2024/3/layout/verticalVisualTextBlock1"/>
    <dgm:cxn modelId="{BB87FF41-883C-40E1-BD06-38AA0E9C0D8A}" type="presOf" srcId="{F8D39C9B-DDAC-438A-8D48-6A37B62E4A98}" destId="{E8C08686-2774-4018-8F6B-C246B001E2DE}" srcOrd="0" destOrd="0" presId="urn:microsoft.com/office/officeart/2024/3/layout/verticalVisualTextBlock1"/>
    <dgm:cxn modelId="{72589C47-6521-47C9-8DF4-33734605A98B}" type="presOf" srcId="{9D9667F0-0E0F-425E-BD46-2D0887E891D9}" destId="{6CA73E7B-07FF-4813-98B5-1C52F8BB4F6E}" srcOrd="0" destOrd="0" presId="urn:microsoft.com/office/officeart/2024/3/layout/verticalVisualTextBlock1"/>
    <dgm:cxn modelId="{DC93A14D-4CAA-4F03-BDB6-4A41A54D29C0}" type="presOf" srcId="{D4388C68-76F4-4E98-9A50-8072029AAEB5}" destId="{894E2049-4DFC-48FC-BC8B-B4A6858748A4}" srcOrd="0" destOrd="0" presId="urn:microsoft.com/office/officeart/2024/3/layout/verticalVisualTextBlock1"/>
    <dgm:cxn modelId="{3794A498-291A-412D-9BFA-38FBADB0AFC7}" srcId="{6C62FDC8-8ACF-48FB-9CA3-CC1E46E4AE3F}" destId="{9D9667F0-0E0F-425E-BD46-2D0887E891D9}" srcOrd="0" destOrd="0" parTransId="{14F08946-E403-440B-9A07-929120E928CC}" sibTransId="{163C6225-9711-4D3D-AA94-B7A15F7674CC}"/>
    <dgm:cxn modelId="{2F74ACA3-4C18-4E12-8FA7-0891C1FA2418}" srcId="{7B1CD3DA-D25E-4566-A949-F2510A373491}" destId="{058855A0-0D34-4764-84CE-AE48C7D52CBF}" srcOrd="0" destOrd="0" parTransId="{219AF44C-2321-467B-A18E-773D3CD66129}" sibTransId="{15931381-0F20-4372-8E64-F854722C28E9}"/>
    <dgm:cxn modelId="{B014F0AF-77E0-4DDD-940E-1FF6233CDEC5}" type="presOf" srcId="{6C62FDC8-8ACF-48FB-9CA3-CC1E46E4AE3F}" destId="{5F4FCEC1-87B8-4496-840D-DE6BF341EC70}" srcOrd="0" destOrd="0" presId="urn:microsoft.com/office/officeart/2024/3/layout/verticalVisualTextBlock1"/>
    <dgm:cxn modelId="{882F67B6-4AAB-4D95-A1B5-2805EAC28262}" type="presOf" srcId="{3C83D3E1-7E50-4422-95DF-44C153810FC7}" destId="{BE407E74-B1E3-47DC-AEB0-02F95FC84E17}" srcOrd="0" destOrd="0" presId="urn:microsoft.com/office/officeart/2024/3/layout/verticalVisualTextBlock1"/>
    <dgm:cxn modelId="{D27B26D3-14B1-402C-823E-C8F996359933}" type="presOf" srcId="{058855A0-0D34-4764-84CE-AE48C7D52CBF}" destId="{E3CEAB11-D6E3-479F-91F4-DB0083D04AD6}" srcOrd="0" destOrd="0" presId="urn:microsoft.com/office/officeart/2024/3/layout/verticalVisualTextBlock1"/>
    <dgm:cxn modelId="{01EB99D5-BFDA-4B72-A17F-CD74A982711B}" type="presOf" srcId="{7B1CD3DA-D25E-4566-A949-F2510A373491}" destId="{7C90C788-7DD5-47FF-9086-91A8CE6DAF24}" srcOrd="0" destOrd="0" presId="urn:microsoft.com/office/officeart/2024/3/layout/verticalVisualTextBlock1"/>
    <dgm:cxn modelId="{B7F167DC-2363-4F69-8390-6CE15711C4D3}" srcId="{3C83D3E1-7E50-4422-95DF-44C153810FC7}" destId="{7B1CD3DA-D25E-4566-A949-F2510A373491}" srcOrd="2" destOrd="0" parTransId="{677A9EC2-9902-4AD0-836A-845349E4BF33}" sibTransId="{B9F27CA0-2A00-4718-A90E-EC5D64969F5F}"/>
    <dgm:cxn modelId="{154EF0E9-5FF8-4091-8FE2-159A95EE7031}" srcId="{3C83D3E1-7E50-4422-95DF-44C153810FC7}" destId="{87E5124C-CE7C-4FFB-8A63-66CE3169F8CA}" srcOrd="1" destOrd="0" parTransId="{3E7683F2-06D6-466A-8676-47DCDDF2DAA8}" sibTransId="{D4388C68-76F4-4E98-9A50-8072029AAEB5}"/>
    <dgm:cxn modelId="{897BB793-0C46-41E0-BCB3-AD9ED50586D2}" type="presParOf" srcId="{BE407E74-B1E3-47DC-AEB0-02F95FC84E17}" destId="{B0275C28-76C6-4462-86D1-007DDD92B5F4}" srcOrd="0" destOrd="0" presId="urn:microsoft.com/office/officeart/2024/3/layout/verticalVisualTextBlock1"/>
    <dgm:cxn modelId="{BE16BFCE-E7C9-4182-AB54-9B2D04F9DC79}" type="presParOf" srcId="{B0275C28-76C6-4462-86D1-007DDD92B5F4}" destId="{56A00E67-0456-45B7-ABB1-236CCF575447}" srcOrd="0" destOrd="0" presId="urn:microsoft.com/office/officeart/2024/3/layout/verticalVisualTextBlock1"/>
    <dgm:cxn modelId="{4C5A7062-2CBD-47CB-8578-E9CBDA6A9DD7}" type="presParOf" srcId="{B0275C28-76C6-4462-86D1-007DDD92B5F4}" destId="{5F4FCEC1-87B8-4496-840D-DE6BF341EC70}" srcOrd="1" destOrd="0" presId="urn:microsoft.com/office/officeart/2024/3/layout/verticalVisualTextBlock1"/>
    <dgm:cxn modelId="{4E287345-8D22-4671-8242-954C50E105CC}" type="presParOf" srcId="{B0275C28-76C6-4462-86D1-007DDD92B5F4}" destId="{6CA73E7B-07FF-4813-98B5-1C52F8BB4F6E}" srcOrd="2" destOrd="0" presId="urn:microsoft.com/office/officeart/2024/3/layout/verticalVisualTextBlock1"/>
    <dgm:cxn modelId="{7E5F588B-F9E0-46D3-AFF9-008C9A55F683}" type="presParOf" srcId="{BE407E74-B1E3-47DC-AEB0-02F95FC84E17}" destId="{E8C08686-2774-4018-8F6B-C246B001E2DE}" srcOrd="1" destOrd="0" presId="urn:microsoft.com/office/officeart/2024/3/layout/verticalVisualTextBlock1"/>
    <dgm:cxn modelId="{6319585F-865A-4BC6-BA2D-FE6ECF9CDEC3}" type="presParOf" srcId="{BE407E74-B1E3-47DC-AEB0-02F95FC84E17}" destId="{A805648A-59FC-493C-AFB4-D17B3D75A81D}" srcOrd="2" destOrd="0" presId="urn:microsoft.com/office/officeart/2024/3/layout/verticalVisualTextBlock1"/>
    <dgm:cxn modelId="{93637709-7FA2-4858-ADBC-B07993AF2E7E}" type="presParOf" srcId="{A805648A-59FC-493C-AFB4-D17B3D75A81D}" destId="{DD546FC2-AA0A-4AAB-BDCD-C27FDB9058E9}" srcOrd="0" destOrd="0" presId="urn:microsoft.com/office/officeart/2024/3/layout/verticalVisualTextBlock1"/>
    <dgm:cxn modelId="{01CA55EA-6A8C-43FA-8E5D-DF4C38F6DA39}" type="presParOf" srcId="{A805648A-59FC-493C-AFB4-D17B3D75A81D}" destId="{024B1E63-BA2D-4613-8763-B2A27970C6DE}" srcOrd="1" destOrd="0" presId="urn:microsoft.com/office/officeart/2024/3/layout/verticalVisualTextBlock1"/>
    <dgm:cxn modelId="{C833F24E-5E80-4307-A17E-026763C81297}" type="presParOf" srcId="{A805648A-59FC-493C-AFB4-D17B3D75A81D}" destId="{71B9D3ED-FE7E-4D32-B874-70A84FC0080C}" srcOrd="2" destOrd="0" presId="urn:microsoft.com/office/officeart/2024/3/layout/verticalVisualTextBlock1"/>
    <dgm:cxn modelId="{B541688C-B53B-40FB-B31C-C79C07C88516}" type="presParOf" srcId="{BE407E74-B1E3-47DC-AEB0-02F95FC84E17}" destId="{894E2049-4DFC-48FC-BC8B-B4A6858748A4}" srcOrd="3" destOrd="0" presId="urn:microsoft.com/office/officeart/2024/3/layout/verticalVisualTextBlock1"/>
    <dgm:cxn modelId="{8FE9B53C-C684-4785-9454-9DE6D3BD4EB3}" type="presParOf" srcId="{BE407E74-B1E3-47DC-AEB0-02F95FC84E17}" destId="{CB1C2CB2-110B-49A6-B9E5-35ED6267D517}" srcOrd="4" destOrd="0" presId="urn:microsoft.com/office/officeart/2024/3/layout/verticalVisualTextBlock1"/>
    <dgm:cxn modelId="{D00007DC-FDBA-4FB1-A2CD-BA02FB5B05DE}" type="presParOf" srcId="{CB1C2CB2-110B-49A6-B9E5-35ED6267D517}" destId="{2E143829-F47A-44DE-94F6-42601AFAE6D0}" srcOrd="0" destOrd="0" presId="urn:microsoft.com/office/officeart/2024/3/layout/verticalVisualTextBlock1"/>
    <dgm:cxn modelId="{C10DC4CB-852C-441B-B744-46AA34318D9B}" type="presParOf" srcId="{CB1C2CB2-110B-49A6-B9E5-35ED6267D517}" destId="{7C90C788-7DD5-47FF-9086-91A8CE6DAF24}" srcOrd="1" destOrd="0" presId="urn:microsoft.com/office/officeart/2024/3/layout/verticalVisualTextBlock1"/>
    <dgm:cxn modelId="{F9B52A3A-A898-4B2B-B936-CBA1548C7546}" type="presParOf" srcId="{CB1C2CB2-110B-49A6-B9E5-35ED6267D517}" destId="{E3CEAB11-D6E3-479F-91F4-DB0083D04AD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FDC0EC-A1AE-4EA3-8760-6196C88F08C2}"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541C5AC-2EAD-4995-8BEA-B6D6565FC7E8}">
      <dgm:prSet/>
      <dgm:spPr/>
      <dgm:t>
        <a:bodyPr/>
        <a:lstStyle/>
        <a:p>
          <a:pPr>
            <a:lnSpc>
              <a:spcPct val="100000"/>
            </a:lnSpc>
            <a:defRPr b="1"/>
          </a:pPr>
          <a:r>
            <a:rPr lang="es-MX"/>
            <a:t>Regulación del Comercio Internacional</a:t>
          </a:r>
          <a:endParaRPr lang="en-US"/>
        </a:p>
      </dgm:t>
    </dgm:pt>
    <dgm:pt modelId="{B51B06A0-AC87-4EBA-8A38-4A0B4695381D}" type="parTrans" cxnId="{D4F1DD8B-2C43-42F1-8B43-BCE9B94B0FE6}">
      <dgm:prSet/>
      <dgm:spPr/>
      <dgm:t>
        <a:bodyPr/>
        <a:lstStyle/>
        <a:p>
          <a:endParaRPr lang="en-US"/>
        </a:p>
      </dgm:t>
    </dgm:pt>
    <dgm:pt modelId="{C3C91286-AA0D-4EC3-8854-A94F5FDF000B}" type="sibTrans" cxnId="{D4F1DD8B-2C43-42F1-8B43-BCE9B94B0FE6}">
      <dgm:prSet/>
      <dgm:spPr/>
      <dgm:t>
        <a:bodyPr/>
        <a:lstStyle/>
        <a:p>
          <a:pPr>
            <a:lnSpc>
              <a:spcPct val="100000"/>
            </a:lnSpc>
            <a:defRPr b="1"/>
          </a:pPr>
          <a:endParaRPr lang="en-US"/>
        </a:p>
      </dgm:t>
    </dgm:pt>
    <dgm:pt modelId="{0F173B46-4D58-4817-AC82-0592E359722E}">
      <dgm:prSet/>
      <dgm:spPr/>
      <dgm:t>
        <a:bodyPr/>
        <a:lstStyle/>
        <a:p>
          <a:pPr>
            <a:lnSpc>
              <a:spcPct val="100000"/>
            </a:lnSpc>
          </a:pPr>
          <a:r>
            <a:rPr lang="es-MX"/>
            <a:t>El Servicio Nacional de Aduanas regula el comercio internacional, asegurando que las importaciones y exportaciones cumplan con las normativas vigentes.</a:t>
          </a:r>
          <a:endParaRPr lang="en-US"/>
        </a:p>
      </dgm:t>
    </dgm:pt>
    <dgm:pt modelId="{61EF08A7-0FF9-4E71-85E0-DBC718DA8D5B}" type="parTrans" cxnId="{D5BCC906-0896-434A-AA9E-3950EEC55277}">
      <dgm:prSet/>
      <dgm:spPr/>
      <dgm:t>
        <a:bodyPr/>
        <a:lstStyle/>
        <a:p>
          <a:endParaRPr lang="en-US"/>
        </a:p>
      </dgm:t>
    </dgm:pt>
    <dgm:pt modelId="{0271257B-3FB5-478A-AFE3-F8ECEC9CBC1D}" type="sibTrans" cxnId="{D5BCC906-0896-434A-AA9E-3950EEC55277}">
      <dgm:prSet/>
      <dgm:spPr/>
      <dgm:t>
        <a:bodyPr/>
        <a:lstStyle/>
        <a:p>
          <a:endParaRPr lang="en-US"/>
        </a:p>
      </dgm:t>
    </dgm:pt>
    <dgm:pt modelId="{0761321A-6667-4303-8066-BC4C0379C4A2}">
      <dgm:prSet/>
      <dgm:spPr/>
      <dgm:t>
        <a:bodyPr/>
        <a:lstStyle/>
        <a:p>
          <a:pPr>
            <a:lnSpc>
              <a:spcPct val="100000"/>
            </a:lnSpc>
            <a:defRPr b="1"/>
          </a:pPr>
          <a:r>
            <a:rPr lang="es-MX"/>
            <a:t>Protección de la Economía Nacional</a:t>
          </a:r>
          <a:endParaRPr lang="en-US"/>
        </a:p>
      </dgm:t>
    </dgm:pt>
    <dgm:pt modelId="{A678574B-F6C4-4F7D-B14E-3143E0403E51}" type="parTrans" cxnId="{38D0E881-7886-4CD0-8B1C-E64AEBD49D53}">
      <dgm:prSet/>
      <dgm:spPr/>
      <dgm:t>
        <a:bodyPr/>
        <a:lstStyle/>
        <a:p>
          <a:endParaRPr lang="en-US"/>
        </a:p>
      </dgm:t>
    </dgm:pt>
    <dgm:pt modelId="{922D3BC7-F5C3-4CB0-966A-B434D7B3C910}" type="sibTrans" cxnId="{38D0E881-7886-4CD0-8B1C-E64AEBD49D53}">
      <dgm:prSet/>
      <dgm:spPr/>
      <dgm:t>
        <a:bodyPr/>
        <a:lstStyle/>
        <a:p>
          <a:pPr>
            <a:lnSpc>
              <a:spcPct val="100000"/>
            </a:lnSpc>
            <a:defRPr b="1"/>
          </a:pPr>
          <a:endParaRPr lang="en-US"/>
        </a:p>
      </dgm:t>
    </dgm:pt>
    <dgm:pt modelId="{612F4336-2C01-4C98-B8CE-98572CB397E4}">
      <dgm:prSet/>
      <dgm:spPr/>
      <dgm:t>
        <a:bodyPr/>
        <a:lstStyle/>
        <a:p>
          <a:pPr>
            <a:lnSpc>
              <a:spcPct val="100000"/>
            </a:lnSpc>
          </a:pPr>
          <a:r>
            <a:rPr lang="es-MX"/>
            <a:t>El Servicio de Aduanas protege la economía nacional de prácticas comerciales desleales y garantiza la recaudación de ingresos fiscales.</a:t>
          </a:r>
          <a:endParaRPr lang="en-US"/>
        </a:p>
      </dgm:t>
    </dgm:pt>
    <dgm:pt modelId="{239A181C-ADB4-4923-966D-BB5BBF977B66}" type="parTrans" cxnId="{7E8565B8-6076-4801-B854-73D65080E89E}">
      <dgm:prSet/>
      <dgm:spPr/>
      <dgm:t>
        <a:bodyPr/>
        <a:lstStyle/>
        <a:p>
          <a:endParaRPr lang="en-US"/>
        </a:p>
      </dgm:t>
    </dgm:pt>
    <dgm:pt modelId="{B8D33BD8-D9EE-4E5E-8B05-5651CD4697D5}" type="sibTrans" cxnId="{7E8565B8-6076-4801-B854-73D65080E89E}">
      <dgm:prSet/>
      <dgm:spPr/>
      <dgm:t>
        <a:bodyPr/>
        <a:lstStyle/>
        <a:p>
          <a:endParaRPr lang="en-US"/>
        </a:p>
      </dgm:t>
    </dgm:pt>
    <dgm:pt modelId="{40D80CDE-1C3D-45DC-8466-DCBCA4E81CD0}">
      <dgm:prSet/>
      <dgm:spPr/>
      <dgm:t>
        <a:bodyPr/>
        <a:lstStyle/>
        <a:p>
          <a:pPr>
            <a:lnSpc>
              <a:spcPct val="100000"/>
            </a:lnSpc>
            <a:defRPr b="1"/>
          </a:pPr>
          <a:r>
            <a:rPr lang="es-MX"/>
            <a:t>Evolución y Modernización</a:t>
          </a:r>
          <a:endParaRPr lang="en-US"/>
        </a:p>
      </dgm:t>
    </dgm:pt>
    <dgm:pt modelId="{F0D3611D-0E9F-4C9D-83C7-33D6F673DBA2}" type="parTrans" cxnId="{804907AE-C1D7-4ACD-96AE-6C6EE062BD40}">
      <dgm:prSet/>
      <dgm:spPr/>
      <dgm:t>
        <a:bodyPr/>
        <a:lstStyle/>
        <a:p>
          <a:endParaRPr lang="en-US"/>
        </a:p>
      </dgm:t>
    </dgm:pt>
    <dgm:pt modelId="{97D219C5-4E1B-4894-A158-59BCE1EBBD87}" type="sibTrans" cxnId="{804907AE-C1D7-4ACD-96AE-6C6EE062BD40}">
      <dgm:prSet/>
      <dgm:spPr/>
      <dgm:t>
        <a:bodyPr/>
        <a:lstStyle/>
        <a:p>
          <a:endParaRPr lang="en-US"/>
        </a:p>
      </dgm:t>
    </dgm:pt>
    <dgm:pt modelId="{804D5126-205C-4374-B524-5D71F3595915}">
      <dgm:prSet/>
      <dgm:spPr/>
      <dgm:t>
        <a:bodyPr/>
        <a:lstStyle/>
        <a:p>
          <a:pPr>
            <a:lnSpc>
              <a:spcPct val="100000"/>
            </a:lnSpc>
          </a:pPr>
          <a:r>
            <a:rPr lang="es-MX"/>
            <a:t>La evolución y modernización de los servicios aduaneros son esenciales para adaptarse a los cambios en el comercio global y optimizar procesos.</a:t>
          </a:r>
          <a:endParaRPr lang="en-US"/>
        </a:p>
      </dgm:t>
    </dgm:pt>
    <dgm:pt modelId="{9E1B2647-56FE-4A6B-816B-0B740621C80E}" type="parTrans" cxnId="{592F6298-14B8-4B4F-A69C-7F0C8F34BE28}">
      <dgm:prSet/>
      <dgm:spPr/>
      <dgm:t>
        <a:bodyPr/>
        <a:lstStyle/>
        <a:p>
          <a:endParaRPr lang="en-US"/>
        </a:p>
      </dgm:t>
    </dgm:pt>
    <dgm:pt modelId="{EA933C29-BC59-4176-A8D5-1FD2CEB64BF7}" type="sibTrans" cxnId="{592F6298-14B8-4B4F-A69C-7F0C8F34BE28}">
      <dgm:prSet/>
      <dgm:spPr/>
      <dgm:t>
        <a:bodyPr/>
        <a:lstStyle/>
        <a:p>
          <a:endParaRPr lang="en-US"/>
        </a:p>
      </dgm:t>
    </dgm:pt>
    <dgm:pt modelId="{DC04AD06-B842-44B4-A0B2-A26E642735E3}" type="pres">
      <dgm:prSet presAssocID="{31FDC0EC-A1AE-4EA3-8760-6196C88F08C2}" presName="Name0" presStyleCnt="0">
        <dgm:presLayoutVars>
          <dgm:dir/>
          <dgm:resizeHandles val="exact"/>
        </dgm:presLayoutVars>
      </dgm:prSet>
      <dgm:spPr/>
    </dgm:pt>
    <dgm:pt modelId="{4EAD0AC2-5FE4-4460-A097-B465D82FECA2}" type="pres">
      <dgm:prSet presAssocID="{4541C5AC-2EAD-4995-8BEA-B6D6565FC7E8}" presName="compNode" presStyleCnt="0"/>
      <dgm:spPr/>
    </dgm:pt>
    <dgm:pt modelId="{D5DD511C-2219-4487-A54E-43C4DC6EE398}" type="pres">
      <dgm:prSet presAssocID="{4541C5AC-2EAD-4995-8BEA-B6D6565FC7E8}" presName="pictRect" presStyleLbl="revTx" presStyleIdx="0" presStyleCnt="6">
        <dgm:presLayoutVars>
          <dgm:chMax val="0"/>
          <dgm:bulletEnabled/>
        </dgm:presLayoutVars>
      </dgm:prSet>
      <dgm:spPr/>
    </dgm:pt>
    <dgm:pt modelId="{3C32254B-0FC2-479A-853D-5D6FB190B357}" type="pres">
      <dgm:prSet presAssocID="{4541C5AC-2EAD-4995-8BEA-B6D6565FC7E8}" presName="textRect" presStyleLbl="revTx" presStyleIdx="1" presStyleCnt="6">
        <dgm:presLayoutVars>
          <dgm:bulletEnabled/>
        </dgm:presLayoutVars>
      </dgm:prSet>
      <dgm:spPr/>
    </dgm:pt>
    <dgm:pt modelId="{67672C4C-6686-4281-859B-C2A291C88B4E}" type="pres">
      <dgm:prSet presAssocID="{C3C91286-AA0D-4EC3-8854-A94F5FDF000B}" presName="sibTrans" presStyleLbl="sibTrans2D1" presStyleIdx="0" presStyleCnt="0"/>
      <dgm:spPr/>
    </dgm:pt>
    <dgm:pt modelId="{51DD1C25-7283-419C-B9B3-79793F8D6447}" type="pres">
      <dgm:prSet presAssocID="{0761321A-6667-4303-8066-BC4C0379C4A2}" presName="compNode" presStyleCnt="0"/>
      <dgm:spPr/>
    </dgm:pt>
    <dgm:pt modelId="{C5241257-F550-4081-8ADD-21596E29611D}" type="pres">
      <dgm:prSet presAssocID="{0761321A-6667-4303-8066-BC4C0379C4A2}" presName="pictRect" presStyleLbl="revTx" presStyleIdx="2" presStyleCnt="6">
        <dgm:presLayoutVars>
          <dgm:chMax val="0"/>
          <dgm:bulletEnabled/>
        </dgm:presLayoutVars>
      </dgm:prSet>
      <dgm:spPr/>
    </dgm:pt>
    <dgm:pt modelId="{702AE840-713A-4A2B-BC09-FF3EDF591461}" type="pres">
      <dgm:prSet presAssocID="{0761321A-6667-4303-8066-BC4C0379C4A2}" presName="textRect" presStyleLbl="revTx" presStyleIdx="3" presStyleCnt="6">
        <dgm:presLayoutVars>
          <dgm:bulletEnabled/>
        </dgm:presLayoutVars>
      </dgm:prSet>
      <dgm:spPr/>
    </dgm:pt>
    <dgm:pt modelId="{0DDFF26F-A690-4669-AC0D-2F026FC9509D}" type="pres">
      <dgm:prSet presAssocID="{922D3BC7-F5C3-4CB0-966A-B434D7B3C910}" presName="sibTrans" presStyleLbl="sibTrans2D1" presStyleIdx="0" presStyleCnt="0"/>
      <dgm:spPr/>
    </dgm:pt>
    <dgm:pt modelId="{240A56FC-B685-4E44-A568-FE67E44DFB7E}" type="pres">
      <dgm:prSet presAssocID="{40D80CDE-1C3D-45DC-8466-DCBCA4E81CD0}" presName="compNode" presStyleCnt="0"/>
      <dgm:spPr/>
    </dgm:pt>
    <dgm:pt modelId="{F206EB15-DA6F-4374-AC9C-67888BB7EA11}" type="pres">
      <dgm:prSet presAssocID="{40D80CDE-1C3D-45DC-8466-DCBCA4E81CD0}" presName="pictRect" presStyleLbl="revTx" presStyleIdx="4" presStyleCnt="6">
        <dgm:presLayoutVars>
          <dgm:chMax val="0"/>
          <dgm:bulletEnabled/>
        </dgm:presLayoutVars>
      </dgm:prSet>
      <dgm:spPr/>
    </dgm:pt>
    <dgm:pt modelId="{106DA4D5-ADC1-4987-8838-479A5A6FF856}" type="pres">
      <dgm:prSet presAssocID="{40D80CDE-1C3D-45DC-8466-DCBCA4E81CD0}" presName="textRect" presStyleLbl="revTx" presStyleIdx="5" presStyleCnt="6">
        <dgm:presLayoutVars>
          <dgm:bulletEnabled/>
        </dgm:presLayoutVars>
      </dgm:prSet>
      <dgm:spPr/>
    </dgm:pt>
  </dgm:ptLst>
  <dgm:cxnLst>
    <dgm:cxn modelId="{D5BCC906-0896-434A-AA9E-3950EEC55277}" srcId="{4541C5AC-2EAD-4995-8BEA-B6D6565FC7E8}" destId="{0F173B46-4D58-4817-AC82-0592E359722E}" srcOrd="0" destOrd="0" parTransId="{61EF08A7-0FF9-4E71-85E0-DBC718DA8D5B}" sibTransId="{0271257B-3FB5-478A-AFE3-F8ECEC9CBC1D}"/>
    <dgm:cxn modelId="{FF14691C-0AA5-4667-AD93-D1D3F790C8F3}" type="presOf" srcId="{612F4336-2C01-4C98-B8CE-98572CB397E4}" destId="{702AE840-713A-4A2B-BC09-FF3EDF591461}" srcOrd="0" destOrd="0" presId="urn:microsoft.com/office/officeart/2024/3/layout/hArchList1"/>
    <dgm:cxn modelId="{7E96DD2D-7118-4336-8E29-45C72B9D8A87}" type="presOf" srcId="{0F173B46-4D58-4817-AC82-0592E359722E}" destId="{3C32254B-0FC2-479A-853D-5D6FB190B357}" srcOrd="0" destOrd="0" presId="urn:microsoft.com/office/officeart/2024/3/layout/hArchList1"/>
    <dgm:cxn modelId="{70DB0534-CF8E-4749-AAED-F284EF2DCAA0}" type="presOf" srcId="{C3C91286-AA0D-4EC3-8854-A94F5FDF000B}" destId="{67672C4C-6686-4281-859B-C2A291C88B4E}" srcOrd="0" destOrd="0" presId="urn:microsoft.com/office/officeart/2024/3/layout/hArchList1"/>
    <dgm:cxn modelId="{7BFBE43E-873B-4174-A268-499AD3563878}" type="presOf" srcId="{922D3BC7-F5C3-4CB0-966A-B434D7B3C910}" destId="{0DDFF26F-A690-4669-AC0D-2F026FC9509D}" srcOrd="0" destOrd="0" presId="urn:microsoft.com/office/officeart/2024/3/layout/hArchList1"/>
    <dgm:cxn modelId="{82666B6E-8D1E-4642-9D0A-F6C087B2AC3F}" type="presOf" srcId="{804D5126-205C-4374-B524-5D71F3595915}" destId="{106DA4D5-ADC1-4987-8838-479A5A6FF856}" srcOrd="0" destOrd="0" presId="urn:microsoft.com/office/officeart/2024/3/layout/hArchList1"/>
    <dgm:cxn modelId="{6C9BC47A-3902-43E3-80C6-BFA7941EC6ED}" type="presOf" srcId="{31FDC0EC-A1AE-4EA3-8760-6196C88F08C2}" destId="{DC04AD06-B842-44B4-A0B2-A26E642735E3}" srcOrd="0" destOrd="0" presId="urn:microsoft.com/office/officeart/2024/3/layout/hArchList1"/>
    <dgm:cxn modelId="{38D0E881-7886-4CD0-8B1C-E64AEBD49D53}" srcId="{31FDC0EC-A1AE-4EA3-8760-6196C88F08C2}" destId="{0761321A-6667-4303-8066-BC4C0379C4A2}" srcOrd="1" destOrd="0" parTransId="{A678574B-F6C4-4F7D-B14E-3143E0403E51}" sibTransId="{922D3BC7-F5C3-4CB0-966A-B434D7B3C910}"/>
    <dgm:cxn modelId="{D4F1DD8B-2C43-42F1-8B43-BCE9B94B0FE6}" srcId="{31FDC0EC-A1AE-4EA3-8760-6196C88F08C2}" destId="{4541C5AC-2EAD-4995-8BEA-B6D6565FC7E8}" srcOrd="0" destOrd="0" parTransId="{B51B06A0-AC87-4EBA-8A38-4A0B4695381D}" sibTransId="{C3C91286-AA0D-4EC3-8854-A94F5FDF000B}"/>
    <dgm:cxn modelId="{592F6298-14B8-4B4F-A69C-7F0C8F34BE28}" srcId="{40D80CDE-1C3D-45DC-8466-DCBCA4E81CD0}" destId="{804D5126-205C-4374-B524-5D71F3595915}" srcOrd="0" destOrd="0" parTransId="{9E1B2647-56FE-4A6B-816B-0B740621C80E}" sibTransId="{EA933C29-BC59-4176-A8D5-1FD2CEB64BF7}"/>
    <dgm:cxn modelId="{804907AE-C1D7-4ACD-96AE-6C6EE062BD40}" srcId="{31FDC0EC-A1AE-4EA3-8760-6196C88F08C2}" destId="{40D80CDE-1C3D-45DC-8466-DCBCA4E81CD0}" srcOrd="2" destOrd="0" parTransId="{F0D3611D-0E9F-4C9D-83C7-33D6F673DBA2}" sibTransId="{97D219C5-4E1B-4894-A158-59BCE1EBBD87}"/>
    <dgm:cxn modelId="{7E8565B8-6076-4801-B854-73D65080E89E}" srcId="{0761321A-6667-4303-8066-BC4C0379C4A2}" destId="{612F4336-2C01-4C98-B8CE-98572CB397E4}" srcOrd="0" destOrd="0" parTransId="{239A181C-ADB4-4923-966D-BB5BBF977B66}" sibTransId="{B8D33BD8-D9EE-4E5E-8B05-5651CD4697D5}"/>
    <dgm:cxn modelId="{32CE3BD2-E64D-41B5-9BE3-DE43C56AC6E6}" type="presOf" srcId="{4541C5AC-2EAD-4995-8BEA-B6D6565FC7E8}" destId="{D5DD511C-2219-4487-A54E-43C4DC6EE398}" srcOrd="0" destOrd="0" presId="urn:microsoft.com/office/officeart/2024/3/layout/hArchList1"/>
    <dgm:cxn modelId="{F88DE1EB-DCAC-4F53-A2A6-4094C49C13A1}" type="presOf" srcId="{0761321A-6667-4303-8066-BC4C0379C4A2}" destId="{C5241257-F550-4081-8ADD-21596E29611D}" srcOrd="0" destOrd="0" presId="urn:microsoft.com/office/officeart/2024/3/layout/hArchList1"/>
    <dgm:cxn modelId="{A1F861F1-5626-45CA-AE18-3E91B1C93EAC}" type="presOf" srcId="{40D80CDE-1C3D-45DC-8466-DCBCA4E81CD0}" destId="{F206EB15-DA6F-4374-AC9C-67888BB7EA11}" srcOrd="0" destOrd="0" presId="urn:microsoft.com/office/officeart/2024/3/layout/hArchList1"/>
    <dgm:cxn modelId="{2C6E45DE-9BF4-4F26-B192-10BC31F1BB79}" type="presParOf" srcId="{DC04AD06-B842-44B4-A0B2-A26E642735E3}" destId="{4EAD0AC2-5FE4-4460-A097-B465D82FECA2}" srcOrd="0" destOrd="0" presId="urn:microsoft.com/office/officeart/2024/3/layout/hArchList1"/>
    <dgm:cxn modelId="{3121C885-FBEE-4F2F-B07D-C4A06E378963}" type="presParOf" srcId="{4EAD0AC2-5FE4-4460-A097-B465D82FECA2}" destId="{D5DD511C-2219-4487-A54E-43C4DC6EE398}" srcOrd="0" destOrd="0" presId="urn:microsoft.com/office/officeart/2024/3/layout/hArchList1"/>
    <dgm:cxn modelId="{A61A1CCE-4585-4340-B343-B1A2BCB2E39C}" type="presParOf" srcId="{4EAD0AC2-5FE4-4460-A097-B465D82FECA2}" destId="{3C32254B-0FC2-479A-853D-5D6FB190B357}" srcOrd="1" destOrd="0" presId="urn:microsoft.com/office/officeart/2024/3/layout/hArchList1"/>
    <dgm:cxn modelId="{9960A65A-2857-45EE-A5CF-AB83D7D7B37A}" type="presParOf" srcId="{DC04AD06-B842-44B4-A0B2-A26E642735E3}" destId="{67672C4C-6686-4281-859B-C2A291C88B4E}" srcOrd="1" destOrd="0" presId="urn:microsoft.com/office/officeart/2024/3/layout/hArchList1"/>
    <dgm:cxn modelId="{505B486F-94A9-4876-B9A0-D1819295D70A}" type="presParOf" srcId="{DC04AD06-B842-44B4-A0B2-A26E642735E3}" destId="{51DD1C25-7283-419C-B9B3-79793F8D6447}" srcOrd="2" destOrd="0" presId="urn:microsoft.com/office/officeart/2024/3/layout/hArchList1"/>
    <dgm:cxn modelId="{EE21B92F-FAF3-424D-80A6-AFF7164F1663}" type="presParOf" srcId="{51DD1C25-7283-419C-B9B3-79793F8D6447}" destId="{C5241257-F550-4081-8ADD-21596E29611D}" srcOrd="0" destOrd="0" presId="urn:microsoft.com/office/officeart/2024/3/layout/hArchList1"/>
    <dgm:cxn modelId="{75E4E9B2-50A0-48A6-AA5C-7BAA3D4FC2AC}" type="presParOf" srcId="{51DD1C25-7283-419C-B9B3-79793F8D6447}" destId="{702AE840-713A-4A2B-BC09-FF3EDF591461}" srcOrd="1" destOrd="0" presId="urn:microsoft.com/office/officeart/2024/3/layout/hArchList1"/>
    <dgm:cxn modelId="{0521D42D-FB94-4B72-B54C-1B28E98C025F}" type="presParOf" srcId="{DC04AD06-B842-44B4-A0B2-A26E642735E3}" destId="{0DDFF26F-A690-4669-AC0D-2F026FC9509D}" srcOrd="3" destOrd="0" presId="urn:microsoft.com/office/officeart/2024/3/layout/hArchList1"/>
    <dgm:cxn modelId="{C7BEF34C-0C20-4F95-8B40-19EFF826485A}" type="presParOf" srcId="{DC04AD06-B842-44B4-A0B2-A26E642735E3}" destId="{240A56FC-B685-4E44-A568-FE67E44DFB7E}" srcOrd="4" destOrd="0" presId="urn:microsoft.com/office/officeart/2024/3/layout/hArchList1"/>
    <dgm:cxn modelId="{37B0C960-A9CF-4936-837D-AF6967E6F25D}" type="presParOf" srcId="{240A56FC-B685-4E44-A568-FE67E44DFB7E}" destId="{F206EB15-DA6F-4374-AC9C-67888BB7EA11}" srcOrd="0" destOrd="0" presId="urn:microsoft.com/office/officeart/2024/3/layout/hArchList1"/>
    <dgm:cxn modelId="{F3A8BD24-6ADD-46EE-A8C6-B6F375882B17}" type="presParOf" srcId="{240A56FC-B685-4E44-A568-FE67E44DFB7E}" destId="{106DA4D5-ADC1-4987-8838-479A5A6FF856}"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00E67-0456-45B7-ABB1-236CCF575447}">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693" r="17804" b="-6"/>
          <a:stretch/>
        </a:blipFill>
        <a:ln>
          <a:noFill/>
        </a:ln>
        <a:effectLst/>
      </dsp:spPr>
      <dsp:style>
        <a:lnRef idx="0">
          <a:scrgbClr r="0" g="0" b="0"/>
        </a:lnRef>
        <a:fillRef idx="3">
          <a:scrgbClr r="0" g="0" b="0"/>
        </a:fillRef>
        <a:effectRef idx="2">
          <a:scrgbClr r="0" g="0" b="0"/>
        </a:effectRef>
        <a:fontRef idx="minor">
          <a:schemeClr val="lt1"/>
        </a:fontRef>
      </dsp:style>
    </dsp:sp>
    <dsp:sp modelId="{5F4FCEC1-87B8-4496-840D-DE6BF341EC70}">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Eficiencia Operativa</a:t>
          </a:r>
        </a:p>
      </dsp:txBody>
      <dsp:txXfrm>
        <a:off x="1861599" y="0"/>
        <a:ext cx="5167674" cy="346182"/>
      </dsp:txXfrm>
    </dsp:sp>
    <dsp:sp modelId="{6CA73E7B-07FF-4813-98B5-1C52F8BB4F6E}">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automatización permite una gestión más eficiente de las mercancías, acelerando los procesos aduaneros.</a:t>
          </a:r>
        </a:p>
      </dsp:txBody>
      <dsp:txXfrm>
        <a:off x="1861599" y="346182"/>
        <a:ext cx="5167674" cy="1335417"/>
      </dsp:txXfrm>
    </dsp:sp>
    <dsp:sp modelId="{DD546FC2-AA0A-4AAB-BDCD-C27FDB9058E9}">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4250" r="7" b="8"/>
          <a:stretch/>
        </a:blipFill>
        <a:ln>
          <a:noFill/>
        </a:ln>
        <a:effectLst/>
      </dsp:spPr>
      <dsp:style>
        <a:lnRef idx="0">
          <a:scrgbClr r="0" g="0" b="0"/>
        </a:lnRef>
        <a:fillRef idx="3">
          <a:scrgbClr r="0" g="0" b="0"/>
        </a:fillRef>
        <a:effectRef idx="2">
          <a:scrgbClr r="0" g="0" b="0"/>
        </a:effectRef>
        <a:fontRef idx="minor">
          <a:schemeClr val="lt1"/>
        </a:fontRef>
      </dsp:style>
    </dsp:sp>
    <dsp:sp modelId="{024B1E63-BA2D-4613-8763-B2A27970C6DE}">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Reducción de Costos</a:t>
          </a:r>
        </a:p>
      </dsp:txBody>
      <dsp:txXfrm>
        <a:off x="1861599" y="1816127"/>
        <a:ext cx="5167674" cy="346182"/>
      </dsp:txXfrm>
    </dsp:sp>
    <dsp:sp modelId="{71B9D3ED-FE7E-4D32-B874-70A84FC0080C}">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optimización de procesos aduaneros ayuda a reducir costos operativos, beneficiando a las empresas y usuarios.</a:t>
          </a:r>
        </a:p>
      </dsp:txBody>
      <dsp:txXfrm>
        <a:off x="1861599" y="2162310"/>
        <a:ext cx="5167674" cy="1335417"/>
      </dsp:txXfrm>
    </dsp:sp>
    <dsp:sp modelId="{2E143829-F47A-44DE-94F6-42601AFAE6D0}">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0088" r="23161" b="-2"/>
          <a:stretch/>
        </a:blipFill>
        <a:ln>
          <a:noFill/>
        </a:ln>
        <a:effectLst/>
      </dsp:spPr>
      <dsp:style>
        <a:lnRef idx="0">
          <a:scrgbClr r="0" g="0" b="0"/>
        </a:lnRef>
        <a:fillRef idx="3">
          <a:scrgbClr r="0" g="0" b="0"/>
        </a:fillRef>
        <a:effectRef idx="2">
          <a:scrgbClr r="0" g="0" b="0"/>
        </a:effectRef>
        <a:fontRef idx="minor">
          <a:schemeClr val="lt1"/>
        </a:fontRef>
      </dsp:style>
    </dsp:sp>
    <dsp:sp modelId="{7C90C788-7DD5-47FF-9086-91A8CE6DAF24}">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Mejora de Experiencia del Usuario</a:t>
          </a:r>
        </a:p>
      </dsp:txBody>
      <dsp:txXfrm>
        <a:off x="1861599" y="3632255"/>
        <a:ext cx="5167674" cy="346182"/>
      </dsp:txXfrm>
    </dsp:sp>
    <dsp:sp modelId="{E3CEAB11-D6E3-479F-91F4-DB0083D04AD6}">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automatización mejora la experiencia de los usuarios en el comercio internacional al agilizar los procedimientos.</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D511C-2219-4487-A54E-43C4DC6EE398}">
      <dsp:nvSpPr>
        <dsp:cNvPr id="0" name=""/>
        <dsp:cNvSpPr/>
      </dsp:nvSpPr>
      <dsp:spPr>
        <a:xfrm>
          <a:off x="0"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Regulación del Comercio Internacional</a:t>
          </a:r>
          <a:endParaRPr lang="en-US" sz="1800" kern="1200"/>
        </a:p>
      </dsp:txBody>
      <dsp:txXfrm>
        <a:off x="0" y="0"/>
        <a:ext cx="3377565" cy="595074"/>
      </dsp:txXfrm>
    </dsp:sp>
    <dsp:sp modelId="{3C32254B-0FC2-479A-853D-5D6FB190B357}">
      <dsp:nvSpPr>
        <dsp:cNvPr id="0" name=""/>
        <dsp:cNvSpPr/>
      </dsp:nvSpPr>
      <dsp:spPr>
        <a:xfrm>
          <a:off x="0"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Servicio Nacional de Aduanas regula el comercio internacional, asegurando que las importaciones y exportaciones cumplan con las normativas vigentes.</a:t>
          </a:r>
          <a:endParaRPr lang="en-US" sz="1400" kern="1200"/>
        </a:p>
      </dsp:txBody>
      <dsp:txXfrm>
        <a:off x="0" y="595074"/>
        <a:ext cx="3377565" cy="1892815"/>
      </dsp:txXfrm>
    </dsp:sp>
    <dsp:sp modelId="{C5241257-F550-4081-8ADD-21596E29611D}">
      <dsp:nvSpPr>
        <dsp:cNvPr id="0" name=""/>
        <dsp:cNvSpPr/>
      </dsp:nvSpPr>
      <dsp:spPr>
        <a:xfrm>
          <a:off x="3715321"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Protección de la Economía Nacional</a:t>
          </a:r>
          <a:endParaRPr lang="en-US" sz="1800" kern="1200"/>
        </a:p>
      </dsp:txBody>
      <dsp:txXfrm>
        <a:off x="3715321" y="0"/>
        <a:ext cx="3377565" cy="595074"/>
      </dsp:txXfrm>
    </dsp:sp>
    <dsp:sp modelId="{702AE840-713A-4A2B-BC09-FF3EDF591461}">
      <dsp:nvSpPr>
        <dsp:cNvPr id="0" name=""/>
        <dsp:cNvSpPr/>
      </dsp:nvSpPr>
      <dsp:spPr>
        <a:xfrm>
          <a:off x="3715321"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Servicio de Aduanas protege la economía nacional de prácticas comerciales desleales y garantiza la recaudación de ingresos fiscales.</a:t>
          </a:r>
          <a:endParaRPr lang="en-US" sz="1400" kern="1200"/>
        </a:p>
      </dsp:txBody>
      <dsp:txXfrm>
        <a:off x="3715321" y="595074"/>
        <a:ext cx="3377565" cy="1892815"/>
      </dsp:txXfrm>
    </dsp:sp>
    <dsp:sp modelId="{F206EB15-DA6F-4374-AC9C-67888BB7EA11}">
      <dsp:nvSpPr>
        <dsp:cNvPr id="0" name=""/>
        <dsp:cNvSpPr/>
      </dsp:nvSpPr>
      <dsp:spPr>
        <a:xfrm>
          <a:off x="7430643"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Evolución y Modernización</a:t>
          </a:r>
          <a:endParaRPr lang="en-US" sz="1800" kern="1200"/>
        </a:p>
      </dsp:txBody>
      <dsp:txXfrm>
        <a:off x="7430643" y="0"/>
        <a:ext cx="3377565" cy="595074"/>
      </dsp:txXfrm>
    </dsp:sp>
    <dsp:sp modelId="{106DA4D5-ADC1-4987-8838-479A5A6FF856}">
      <dsp:nvSpPr>
        <dsp:cNvPr id="0" name=""/>
        <dsp:cNvSpPr/>
      </dsp:nvSpPr>
      <dsp:spPr>
        <a:xfrm>
          <a:off x="7430643"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 evolución y modernización de los servicios aduaneros son esenciales para adaptarse a los cambios en el comercio global y optimizar procesos.</a:t>
          </a:r>
          <a:endParaRPr lang="en-US" sz="1400" kern="1200"/>
        </a:p>
      </dsp:txBody>
      <dsp:txXfrm>
        <a:off x="7430643" y="595074"/>
        <a:ext cx="3377565" cy="189281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F6551-42E8-4723-8E9B-D9197350AC2F}" type="datetimeFigureOut">
              <a:rPr lang="es-CL" smtClean="0"/>
              <a:t>03-07-2025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1714F-E7BF-473F-8209-7D0D539A96F5}" type="slidenum">
              <a:rPr lang="es-CL" smtClean="0"/>
              <a:t>‹Nº›</a:t>
            </a:fld>
            <a:endParaRPr lang="es-CL"/>
          </a:p>
        </p:txBody>
      </p:sp>
    </p:spTree>
    <p:extLst>
      <p:ext uri="{BB962C8B-B14F-4D97-AF65-F5344CB8AC3E}">
        <p14:creationId xmlns:p14="http://schemas.microsoft.com/office/powerpoint/2010/main" val="401379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El Servicio Nacional de Aduanas juega un papel crucial en la regulación del comercio internacional y la protección de las economías nacionales. En esta presentación, exploraremos su definición, historia, funciones principales, procedimientos, modernización y su impacto en la economía y la sociedad.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a:t>
            </a:fld>
            <a:endParaRPr lang="es-CL"/>
          </a:p>
        </p:txBody>
      </p:sp>
    </p:spTree>
    <p:extLst>
      <p:ext uri="{BB962C8B-B14F-4D97-AF65-F5344CB8AC3E}">
        <p14:creationId xmlns:p14="http://schemas.microsoft.com/office/powerpoint/2010/main" val="83358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Uno de los roles más importantes del Servicio Nacional de Aduanas es la prevención del contrabando. Implementa medidas estrictas para detectar y desarticular redes de contrabando, asegurando que el comercio se realice de manera legítima y segura.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10</a:t>
            </a:fld>
            <a:endParaRPr lang="es-CL"/>
          </a:p>
        </p:txBody>
      </p:sp>
    </p:spTree>
    <p:extLst>
      <p:ext uri="{BB962C8B-B14F-4D97-AF65-F5344CB8AC3E}">
        <p14:creationId xmlns:p14="http://schemas.microsoft.com/office/powerpoint/2010/main" val="75804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procedimientos aduaneros son esenciales para el correcto funcionamiento del comercio internacional. En esta sección, examinaremos la declaración de mercancías, la inspección y valoración de bienes, y el cobro de derechos arancelarios.</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11</a:t>
            </a:fld>
            <a:endParaRPr lang="es-CL"/>
          </a:p>
        </p:txBody>
      </p:sp>
    </p:spTree>
    <p:extLst>
      <p:ext uri="{BB962C8B-B14F-4D97-AF65-F5344CB8AC3E}">
        <p14:creationId xmlns:p14="http://schemas.microsoft.com/office/powerpoint/2010/main" val="420238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declaración de mercancías es el primer paso en el proceso aduanero. Los importadores y exportadores deben proporcionar información detallada sobre sus productos, lo que permite al Servicio Nacional de Aduanas evaluar y aplicar las normativas correspondientes.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12</a:t>
            </a:fld>
            <a:endParaRPr lang="es-CL"/>
          </a:p>
        </p:txBody>
      </p:sp>
    </p:spTree>
    <p:extLst>
      <p:ext uri="{BB962C8B-B14F-4D97-AF65-F5344CB8AC3E}">
        <p14:creationId xmlns:p14="http://schemas.microsoft.com/office/powerpoint/2010/main" val="356599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inspección y valoración de bienes es crucial para determinar el valor correcto de las mercancías y asegurar que cumplan con las regulaciones. Este proceso ayuda a prevenir el fraude y garantizar que se cobren los aranceles adecuados.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13</a:t>
            </a:fld>
            <a:endParaRPr lang="es-CL"/>
          </a:p>
        </p:txBody>
      </p:sp>
    </p:spTree>
    <p:extLst>
      <p:ext uri="{BB962C8B-B14F-4D97-AF65-F5344CB8AC3E}">
        <p14:creationId xmlns:p14="http://schemas.microsoft.com/office/powerpoint/2010/main" val="2157508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cobro de derechos arancelarios es una función esencial del Servicio Nacional de Aduanas. Asegura que se recauden los impuestos correspondientes sobre las mercancías, lo que no solo protege la economía nacional, sino que también financia servicios públicos.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14</a:t>
            </a:fld>
            <a:endParaRPr lang="es-CL"/>
          </a:p>
        </p:txBody>
      </p:sp>
    </p:spTree>
    <p:extLst>
      <p:ext uri="{BB962C8B-B14F-4D97-AF65-F5344CB8AC3E}">
        <p14:creationId xmlns:p14="http://schemas.microsoft.com/office/powerpoint/2010/main" val="379735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modernización y la implementación de tecnologías en el Servicio Nacional de Aduanas han transformado la forma en que se gestionan los procesos aduaneros. Esta sección se centrará en las innovaciones tecnológicas que mejoran la eficiencia y la seguridad.</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15</a:t>
            </a:fld>
            <a:endParaRPr lang="es-CL"/>
          </a:p>
        </p:txBody>
      </p:sp>
    </p:spTree>
    <p:extLst>
      <p:ext uri="{BB962C8B-B14F-4D97-AF65-F5344CB8AC3E}">
        <p14:creationId xmlns:p14="http://schemas.microsoft.com/office/powerpoint/2010/main" val="28651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implementación de tecnologías de información ha permitido al Servicio Nacional de Aduanas mejorar la gestión de datos y la comunicación. Esto facilita el proceso de declaración y reduce el tiempo de espera para los importadores y exportadores.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16</a:t>
            </a:fld>
            <a:endParaRPr lang="es-CL"/>
          </a:p>
        </p:txBody>
      </p:sp>
    </p:spTree>
    <p:extLst>
      <p:ext uri="{BB962C8B-B14F-4D97-AF65-F5344CB8AC3E}">
        <p14:creationId xmlns:p14="http://schemas.microsoft.com/office/powerpoint/2010/main" val="37143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automatización de procesos aduaneros ha optimizado la eficiencia operativa, permitiendo un manejo más rápido y preciso de las mercancías. Esto reduce costos y mejora la experiencia de los usuarios en el comercio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17</a:t>
            </a:fld>
            <a:endParaRPr lang="es-CL"/>
          </a:p>
        </p:txBody>
      </p:sp>
    </p:spTree>
    <p:extLst>
      <p:ext uri="{BB962C8B-B14F-4D97-AF65-F5344CB8AC3E}">
        <p14:creationId xmlns:p14="http://schemas.microsoft.com/office/powerpoint/2010/main" val="232727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modernización no solo busca la eficiencia, sino también la seguridad en la gestión aduanera. Se implementan sistemas de seguridad avanzados para proteger la frontera y prevenir actividades ilegales, garantizando un comercio seguro.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18</a:t>
            </a:fld>
            <a:endParaRPr lang="es-CL"/>
          </a:p>
        </p:txBody>
      </p:sp>
    </p:spTree>
    <p:extLst>
      <p:ext uri="{BB962C8B-B14F-4D97-AF65-F5344CB8AC3E}">
        <p14:creationId xmlns:p14="http://schemas.microsoft.com/office/powerpoint/2010/main" val="1468376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Servicio Nacional de Aduanas no solo regula el comercio, sino que también tiene un impacto significativo en la economía y la sociedad. En esta sección, discutiremos cómo fomenta el comercio legítimo y protege la industria nacional.</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19</a:t>
            </a:fld>
            <a:endParaRPr lang="es-CL"/>
          </a:p>
        </p:txBody>
      </p:sp>
    </p:spTree>
    <p:extLst>
      <p:ext uri="{BB962C8B-B14F-4D97-AF65-F5344CB8AC3E}">
        <p14:creationId xmlns:p14="http://schemas.microsoft.com/office/powerpoint/2010/main" val="71409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Comenzaremos con una introducción al Servicio Nacional de Aduanas, abordando su definición, historia y organización. Luego, pasaremos a sus funciones principales, que incluyen la regulación del comercio y la prevención del contrabando. Después, discutiremos los procedimientos aduaneros y cómo la tecnología ha modernizado este servicio. Finalmente, veremos el impacto económico y social del Servicio Nacional de Aduanas.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2</a:t>
            </a:fld>
            <a:endParaRPr lang="es-CL"/>
          </a:p>
        </p:txBody>
      </p:sp>
    </p:spTree>
    <p:extLst>
      <p:ext uri="{BB962C8B-B14F-4D97-AF65-F5344CB8AC3E}">
        <p14:creationId xmlns:p14="http://schemas.microsoft.com/office/powerpoint/2010/main" val="2149513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Servicio Nacional de Aduanas promueve un entorno de comercio legítimo y competitivo al asegurar que se cumplan las normas y regulaciones. Esto ayuda a crear un mercado más justo para todos los actores económicos.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20</a:t>
            </a:fld>
            <a:endParaRPr lang="es-CL"/>
          </a:p>
        </p:txBody>
      </p:sp>
    </p:spTree>
    <p:extLst>
      <p:ext uri="{BB962C8B-B14F-4D97-AF65-F5344CB8AC3E}">
        <p14:creationId xmlns:p14="http://schemas.microsoft.com/office/powerpoint/2010/main" val="4090549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Protegiendo la industria nacional de prácticas desleales, el Servicio Nacional de Aduanas asegura que los productos importados cumplan con los estándares y regulaciones locales. Esto fortalece la economía nacional y apoya a las empresas locales.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21</a:t>
            </a:fld>
            <a:endParaRPr lang="es-CL"/>
          </a:p>
        </p:txBody>
      </p:sp>
    </p:spTree>
    <p:extLst>
      <p:ext uri="{BB962C8B-B14F-4D97-AF65-F5344CB8AC3E}">
        <p14:creationId xmlns:p14="http://schemas.microsoft.com/office/powerpoint/2010/main" val="3517142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Servicio Nacional de Aduanas contribuye significativamente a la economía nacional al recaudar impuestos y aranceles que financian servicios públicos. Su labor es vital para el desarrollo económico y la sostenibilidad del país.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22</a:t>
            </a:fld>
            <a:endParaRPr lang="es-CL"/>
          </a:p>
        </p:txBody>
      </p:sp>
    </p:spTree>
    <p:extLst>
      <p:ext uri="{BB962C8B-B14F-4D97-AF65-F5344CB8AC3E}">
        <p14:creationId xmlns:p14="http://schemas.microsoft.com/office/powerpoint/2010/main" val="352195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En conclusión, el Servicio Nacional de Aduanas desempeña un papel fundamental en la regulación del comercio internacional y la protección de la economía nacional. Su evolución, funciones y modernización son cruciales para garantizar un comercio seguro y eficiente.</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23</a:t>
            </a:fld>
            <a:endParaRPr lang="es-CL"/>
          </a:p>
        </p:txBody>
      </p:sp>
    </p:spTree>
    <p:extLst>
      <p:ext uri="{BB962C8B-B14F-4D97-AF65-F5344CB8AC3E}">
        <p14:creationId xmlns:p14="http://schemas.microsoft.com/office/powerpoint/2010/main" val="292743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Servicio Nacional de Aduanas es una entidad esencial que regula el comercio internacional y asegura el cumplimiento de las normativas aduaneras. En esta sección, exploraremos su definición, propósito, historia y evolución a lo largo del tiempo, así como su estructura organizativa.</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3</a:t>
            </a:fld>
            <a:endParaRPr lang="es-CL"/>
          </a:p>
        </p:txBody>
      </p:sp>
    </p:spTree>
    <p:extLst>
      <p:ext uri="{BB962C8B-B14F-4D97-AF65-F5344CB8AC3E}">
        <p14:creationId xmlns:p14="http://schemas.microsoft.com/office/powerpoint/2010/main" val="335933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Servicio Nacional de Aduanas se define como el organismo encargado de la regulación y control de las mercancías que entran y salen de un país. Su propósito es facilitar el comercio legítimo, proteger la economía nacional y garantizar el cumplimiento de las leyes aduaneras.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4</a:t>
            </a:fld>
            <a:endParaRPr lang="es-CL"/>
          </a:p>
        </p:txBody>
      </p:sp>
    </p:spTree>
    <p:extLst>
      <p:ext uri="{BB962C8B-B14F-4D97-AF65-F5344CB8AC3E}">
        <p14:creationId xmlns:p14="http://schemas.microsoft.com/office/powerpoint/2010/main" val="103875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Desde su creación, el Servicio Nacional de Aduanas ha evolucionado para adaptarse a las cambiantes dinámicas del comercio internacional. A lo largo de los años, ha enfrentado desafíos y ha implementado reformas para mejorar su eficacia en la gestión aduanera.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5</a:t>
            </a:fld>
            <a:endParaRPr lang="es-CL"/>
          </a:p>
        </p:txBody>
      </p:sp>
    </p:spTree>
    <p:extLst>
      <p:ext uri="{BB962C8B-B14F-4D97-AF65-F5344CB8AC3E}">
        <p14:creationId xmlns:p14="http://schemas.microsoft.com/office/powerpoint/2010/main" val="267922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Servicio Nacional de Aduanas está organizado en diversas áreas y departamentos, cada uno con funciones específicas. Esta estructura permite una gestión más eficiente y efectiva del control aduanero y la regulación del comercio.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6</a:t>
            </a:fld>
            <a:endParaRPr lang="es-CL"/>
          </a:p>
        </p:txBody>
      </p:sp>
    </p:spTree>
    <p:extLst>
      <p:ext uri="{BB962C8B-B14F-4D97-AF65-F5344CB8AC3E}">
        <p14:creationId xmlns:p14="http://schemas.microsoft.com/office/powerpoint/2010/main" val="187277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Las funciones del Servicio Nacional de Aduanas son diversas y críticas para el comercio internacional. En esta sección, profundizaremos en su papel en la regulación del comercio, el control de importaciones y exportaciones, así como la prevención de actividades ilícitas.</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7</a:t>
            </a:fld>
            <a:endParaRPr lang="es-CL"/>
          </a:p>
        </p:txBody>
      </p:sp>
    </p:spTree>
    <p:extLst>
      <p:ext uri="{BB962C8B-B14F-4D97-AF65-F5344CB8AC3E}">
        <p14:creationId xmlns:p14="http://schemas.microsoft.com/office/powerpoint/2010/main" val="172807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Servicio Nacional de Aduanas regula el comercio internacional mediante la implementación de normas y políticas que aseguran el cumplimiento de las leyes aduaneras. Esto incluye la supervisión de las transacciones comerciales y la aplicación de aranceles.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8</a:t>
            </a:fld>
            <a:endParaRPr lang="es-CL"/>
          </a:p>
        </p:txBody>
      </p:sp>
    </p:spTree>
    <p:extLst>
      <p:ext uri="{BB962C8B-B14F-4D97-AF65-F5344CB8AC3E}">
        <p14:creationId xmlns:p14="http://schemas.microsoft.com/office/powerpoint/2010/main" val="426721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control de importaciones y exportaciones es fundamental para prevenir el ingreso de mercancías ilegales y proteger la economía nacional. El Servicio Nacional de Aduanas realiza verificaciones y auditorías para asegurar que todas las mercancías cumplan con la normativa.
Origen de imagen: biblioteca de contenido de Microsoft 365
</a:t>
            </a:r>
          </a:p>
        </p:txBody>
      </p:sp>
      <p:sp>
        <p:nvSpPr>
          <p:cNvPr id="4" name="Marcador de número de diapositiva 3"/>
          <p:cNvSpPr>
            <a:spLocks noGrp="1"/>
          </p:cNvSpPr>
          <p:nvPr>
            <p:ph type="sldNum" sz="quarter" idx="5"/>
          </p:nvPr>
        </p:nvSpPr>
        <p:spPr/>
        <p:txBody>
          <a:bodyPr/>
          <a:lstStyle/>
          <a:p>
            <a:fld id="{9C3FA685-CBE7-48AA-A359-AB10F1C08D00}" type="slidenum">
              <a:rPr lang="es-CL" smtClean="0"/>
              <a:t>9</a:t>
            </a:fld>
            <a:endParaRPr lang="es-CL"/>
          </a:p>
        </p:txBody>
      </p:sp>
    </p:spTree>
    <p:extLst>
      <p:ext uri="{BB962C8B-B14F-4D97-AF65-F5344CB8AC3E}">
        <p14:creationId xmlns:p14="http://schemas.microsoft.com/office/powerpoint/2010/main" val="274705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7/3/2025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417873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7/3/2025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99447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7/3/2025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58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7/3/2025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13442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7/3/2025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4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7/3/2025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70377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7/3/2025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9582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7/3/2025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76362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7/3/2025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26353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7/3/2025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8191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7/3/2025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15565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7/3/2025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‹Nº›</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98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CB8129-EFA8-7905-97DC-D99890D5B316}"/>
              </a:ext>
            </a:extLst>
          </p:cNvPr>
          <p:cNvSpPr>
            <a:spLocks noGrp="1"/>
          </p:cNvSpPr>
          <p:nvPr>
            <p:ph type="ctrTitle"/>
          </p:nvPr>
        </p:nvSpPr>
        <p:spPr>
          <a:xfrm>
            <a:off x="7501083" y="1409700"/>
            <a:ext cx="4167042" cy="2875865"/>
          </a:xfrm>
        </p:spPr>
        <p:txBody>
          <a:bodyPr anchor="b">
            <a:normAutofit/>
          </a:bodyPr>
          <a:lstStyle/>
          <a:p>
            <a:pPr>
              <a:lnSpc>
                <a:spcPct val="90000"/>
              </a:lnSpc>
            </a:pPr>
            <a:r>
              <a:rPr lang="es-CL" sz="3900"/>
              <a:t>El Servicio Nacional de Aduanas: Funciones y su importancia</a:t>
            </a:r>
          </a:p>
        </p:txBody>
      </p:sp>
      <p:sp>
        <p:nvSpPr>
          <p:cNvPr id="3" name="Subtítulo 2">
            <a:extLst>
              <a:ext uri="{FF2B5EF4-FFF2-40B4-BE49-F238E27FC236}">
                <a16:creationId xmlns:a16="http://schemas.microsoft.com/office/drawing/2014/main" id="{39ACF992-7D89-5403-A35C-61D5BFEA1E1E}"/>
              </a:ext>
            </a:extLst>
          </p:cNvPr>
          <p:cNvSpPr>
            <a:spLocks noGrp="1"/>
          </p:cNvSpPr>
          <p:nvPr>
            <p:ph type="subTitle" idx="1"/>
          </p:nvPr>
        </p:nvSpPr>
        <p:spPr>
          <a:xfrm>
            <a:off x="7509191" y="4431107"/>
            <a:ext cx="3972865" cy="1344426"/>
          </a:xfrm>
        </p:spPr>
        <p:txBody>
          <a:bodyPr anchor="t">
            <a:normAutofit/>
          </a:bodyPr>
          <a:lstStyle/>
          <a:p>
            <a:r>
              <a:rPr lang="es-CL"/>
              <a:t>Regulación del comercio y protección económica nacional</a:t>
            </a:r>
          </a:p>
        </p:txBody>
      </p:sp>
      <p:pic>
        <p:nvPicPr>
          <p:cNvPr id="4" name="Imagen 3" descr="Almacén al aire libre">
            <a:extLst>
              <a:ext uri="{FF2B5EF4-FFF2-40B4-BE49-F238E27FC236}">
                <a16:creationId xmlns:a16="http://schemas.microsoft.com/office/drawing/2014/main" id="{F119118E-F15F-4E73-8697-4720B02A1B30}"/>
              </a:ext>
            </a:extLst>
          </p:cNvPr>
          <p:cNvPicPr>
            <a:picLocks noChangeAspect="1"/>
          </p:cNvPicPr>
          <p:nvPr/>
        </p:nvPicPr>
        <p:blipFill>
          <a:blip r:embed="rId3"/>
          <a:srcRect l="3924" r="16835" b="2"/>
          <a:stretch>
            <a:fillRect/>
          </a:stretch>
        </p:blipFill>
        <p:spPr>
          <a:xfrm>
            <a:off x="20" y="609600"/>
            <a:ext cx="6778327" cy="5688323"/>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48400"/>
            <a:ext cx="6778350" cy="4900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2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F83369-20CE-E25B-A80E-F3E62A696738}"/>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500"/>
              <a:t>Prevención del contrabando y actividades ilícitas</a:t>
            </a:r>
          </a:p>
        </p:txBody>
      </p:sp>
      <p:sp>
        <p:nvSpPr>
          <p:cNvPr id="4" name="Marcador de contenido 3">
            <a:extLst>
              <a:ext uri="{FF2B5EF4-FFF2-40B4-BE49-F238E27FC236}">
                <a16:creationId xmlns:a16="http://schemas.microsoft.com/office/drawing/2014/main" id="{A8AD5139-653F-07A8-2E83-BD1D09CDE4F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s-MX" sz="1400" b="1"/>
              <a:t>Rol del Servicio Nacional de Aduanas</a:t>
            </a:r>
          </a:p>
          <a:p>
            <a:pPr marL="0" lvl="1" indent="0">
              <a:buNone/>
            </a:pPr>
            <a:r>
              <a:rPr lang="es-MX" sz="1400"/>
              <a:t>El Servicio Nacional de Aduanas es fundamental en la prevención del contrabando, asegurando un comercio legítimo y seguro.</a:t>
            </a:r>
          </a:p>
          <a:p>
            <a:pPr marL="0" indent="0">
              <a:spcBef>
                <a:spcPts val="2500"/>
              </a:spcBef>
              <a:buNone/>
            </a:pPr>
            <a:r>
              <a:rPr lang="es-MX" sz="1400" b="1"/>
              <a:t>Medidas de Prevención</a:t>
            </a:r>
          </a:p>
          <a:p>
            <a:pPr marL="0" lvl="1" indent="0">
              <a:buNone/>
            </a:pPr>
            <a:r>
              <a:rPr lang="es-MX" sz="1400"/>
              <a:t>Se implementan medidas estrictas para detectar y desarticular redes de contrabando, garantizando la seguridad en el comercio.</a:t>
            </a:r>
            <a:endParaRPr lang="es-CL" sz="1400"/>
          </a:p>
        </p:txBody>
      </p:sp>
      <p:pic>
        <p:nvPicPr>
          <p:cNvPr id="5" name="Marcador de contenido 4" descr="Hombres trabajando en el puerto">
            <a:extLst>
              <a:ext uri="{FF2B5EF4-FFF2-40B4-BE49-F238E27FC236}">
                <a16:creationId xmlns:a16="http://schemas.microsoft.com/office/drawing/2014/main" id="{21485B12-1330-4EC4-8D00-BD2C30D613D2}"/>
              </a:ext>
            </a:extLst>
          </p:cNvPr>
          <p:cNvPicPr>
            <a:picLocks noGrp="1" noChangeAspect="1"/>
          </p:cNvPicPr>
          <p:nvPr>
            <p:ph sz="half" idx="1"/>
          </p:nvPr>
        </p:nvPicPr>
        <p:blipFill>
          <a:blip r:embed="rId3"/>
          <a:srcRect l="18695" r="2" b="2"/>
          <a:stretch>
            <a:fillRect/>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086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53670678-DDE4-6074-2589-38EB9FA450CE}"/>
              </a:ext>
            </a:extLst>
          </p:cNvPr>
          <p:cNvSpPr>
            <a:spLocks noGrp="1"/>
          </p:cNvSpPr>
          <p:nvPr>
            <p:ph type="ctrTitle"/>
          </p:nvPr>
        </p:nvSpPr>
        <p:spPr>
          <a:xfrm>
            <a:off x="559219" y="1115844"/>
            <a:ext cx="7680960" cy="4631911"/>
          </a:xfrm>
        </p:spPr>
        <p:txBody>
          <a:bodyPr anchor="b">
            <a:normAutofit/>
          </a:bodyPr>
          <a:lstStyle/>
          <a:p>
            <a:r>
              <a:rPr lang="es-CL" sz="6500"/>
              <a:t>Procedimientos y procesos aduaneros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328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EE2938-9640-2E13-2A7F-5C0DE638CEC0}"/>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Declaración de mercancías</a:t>
            </a:r>
          </a:p>
        </p:txBody>
      </p:sp>
      <p:pic>
        <p:nvPicPr>
          <p:cNvPr id="5" name="Marcador de contenido 4" descr="La crisis financiera, la pérdida de empleo y la bancarrota causaron">
            <a:extLst>
              <a:ext uri="{FF2B5EF4-FFF2-40B4-BE49-F238E27FC236}">
                <a16:creationId xmlns:a16="http://schemas.microsoft.com/office/drawing/2014/main" id="{0E92F7E4-56C7-43EF-A428-7E6CF92B4D8A}"/>
              </a:ext>
            </a:extLst>
          </p:cNvPr>
          <p:cNvPicPr>
            <a:picLocks noGrp="1" noChangeAspect="1"/>
          </p:cNvPicPr>
          <p:nvPr>
            <p:ph sz="half" idx="1"/>
          </p:nvPr>
        </p:nvPicPr>
        <p:blipFill>
          <a:blip r:embed="rId3"/>
          <a:srcRect l="14108" r="30825"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BF6566F6-B26B-7104-DE7A-26AC7115812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Proceso Aduanero</a:t>
            </a:r>
          </a:p>
          <a:p>
            <a:pPr marL="0" lvl="1" indent="0">
              <a:buNone/>
            </a:pPr>
            <a:r>
              <a:rPr lang="es-MX" sz="1400"/>
              <a:t>La declaración de mercancías inicia el proceso aduanero y es esencial para el comercio internacional, asegurando el cumplimiento de las normativas.</a:t>
            </a:r>
          </a:p>
          <a:p>
            <a:pPr marL="0" indent="0">
              <a:spcBef>
                <a:spcPts val="2500"/>
              </a:spcBef>
              <a:buNone/>
            </a:pPr>
            <a:r>
              <a:rPr lang="es-MX" sz="1400" b="1"/>
              <a:t>Información Detallada</a:t>
            </a:r>
          </a:p>
          <a:p>
            <a:pPr marL="0" lvl="1" indent="0">
              <a:buNone/>
            </a:pPr>
            <a:r>
              <a:rPr lang="es-MX" sz="1400"/>
              <a:t>Los importadores y exportadores deben proporcionar detalles precisos sobre sus productos, incluyendo descripción, cantidad y valor.</a:t>
            </a:r>
          </a:p>
          <a:p>
            <a:pPr marL="0" indent="0">
              <a:spcBef>
                <a:spcPts val="2500"/>
              </a:spcBef>
              <a:buNone/>
            </a:pPr>
            <a:r>
              <a:rPr lang="es-MX" sz="1400" b="1"/>
              <a:t>Evaluación Aduanera</a:t>
            </a:r>
          </a:p>
          <a:p>
            <a:pPr marL="0" lvl="1" indent="0">
              <a:buNone/>
            </a:pPr>
            <a:r>
              <a:rPr lang="es-MX" sz="1400"/>
              <a:t>El Servicio Nacional de Aduanas evalúa la declaración para aplicar las normativas correspondientes y asegurar el correcto procedimiento aduanero.</a:t>
            </a:r>
            <a:endParaRPr lang="es-CL" sz="1400"/>
          </a:p>
        </p:txBody>
      </p:sp>
    </p:spTree>
    <p:extLst>
      <p:ext uri="{BB962C8B-B14F-4D97-AF65-F5344CB8AC3E}">
        <p14:creationId xmlns:p14="http://schemas.microsoft.com/office/powerpoint/2010/main" val="417419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BE4601D-9853-FCDA-4F05-76EFD244E1EC}"/>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Inspección y valoración de bienes</a:t>
            </a:r>
          </a:p>
        </p:txBody>
      </p:sp>
      <p:pic>
        <p:nvPicPr>
          <p:cNvPr id="5" name="Marcador de contenido 4" descr="Hombre de negocios que verifica los resultados de un negocio de almacén en un documento de estadísticas">
            <a:extLst>
              <a:ext uri="{FF2B5EF4-FFF2-40B4-BE49-F238E27FC236}">
                <a16:creationId xmlns:a16="http://schemas.microsoft.com/office/drawing/2014/main" id="{C7B82E11-FE55-4E9C-A04A-D3A690147C8D}"/>
              </a:ext>
            </a:extLst>
          </p:cNvPr>
          <p:cNvPicPr>
            <a:picLocks noGrp="1" noChangeAspect="1"/>
          </p:cNvPicPr>
          <p:nvPr>
            <p:ph sz="half" idx="1"/>
          </p:nvPr>
        </p:nvPicPr>
        <p:blipFill>
          <a:blip r:embed="rId3"/>
          <a:srcRect l="11446" r="33488"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5711ED84-8DAB-7191-8F59-FFA70DD4F1F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Determinación del Valor</a:t>
            </a:r>
          </a:p>
          <a:p>
            <a:pPr marL="0" lvl="1" indent="0">
              <a:buNone/>
            </a:pPr>
            <a:r>
              <a:rPr lang="es-MX" sz="1400"/>
              <a:t>La inspección permite evaluar correctamente el valor de las mercancías, asegurando transparencia en el comercio.</a:t>
            </a:r>
          </a:p>
          <a:p>
            <a:pPr marL="0" indent="0">
              <a:spcBef>
                <a:spcPts val="2500"/>
              </a:spcBef>
              <a:buNone/>
            </a:pPr>
            <a:r>
              <a:rPr lang="es-MX" sz="1400" b="1"/>
              <a:t>Cumplimiento de Regulaciones</a:t>
            </a:r>
          </a:p>
          <a:p>
            <a:pPr marL="0" lvl="1" indent="0">
              <a:buNone/>
            </a:pPr>
            <a:r>
              <a:rPr lang="es-MX" sz="1400"/>
              <a:t>Es esencial que las mercancías cumplan con las regulaciones para evitar sanciones y facilitar el comercio internacional.</a:t>
            </a:r>
          </a:p>
          <a:p>
            <a:pPr marL="0" indent="0">
              <a:spcBef>
                <a:spcPts val="2500"/>
              </a:spcBef>
              <a:buNone/>
            </a:pPr>
            <a:r>
              <a:rPr lang="es-MX" sz="1400" b="1"/>
              <a:t>Prevención de Fraude</a:t>
            </a:r>
          </a:p>
          <a:p>
            <a:pPr marL="0" lvl="1" indent="0">
              <a:buNone/>
            </a:pPr>
            <a:r>
              <a:rPr lang="es-MX" sz="1400"/>
              <a:t>La valoración adecuada de bienes ayuda a prevenir el fraude, protegiendo a los consumidores y empresas.</a:t>
            </a:r>
            <a:endParaRPr lang="es-CL" sz="1400"/>
          </a:p>
        </p:txBody>
      </p:sp>
    </p:spTree>
    <p:extLst>
      <p:ext uri="{BB962C8B-B14F-4D97-AF65-F5344CB8AC3E}">
        <p14:creationId xmlns:p14="http://schemas.microsoft.com/office/powerpoint/2010/main" val="2565042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38E9D2-3A4A-7976-F7B7-E972BAE5B138}"/>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Cobro de derechos arancelarios</a:t>
            </a:r>
          </a:p>
        </p:txBody>
      </p:sp>
      <p:pic>
        <p:nvPicPr>
          <p:cNvPr id="5" name="Marcador de contenido 4" descr="Un hombre toca una interfaz de usuario digital para autenticarse con datos biométricos y huellas dactilares. Concepto de servicios digitales en línea.">
            <a:extLst>
              <a:ext uri="{FF2B5EF4-FFF2-40B4-BE49-F238E27FC236}">
                <a16:creationId xmlns:a16="http://schemas.microsoft.com/office/drawing/2014/main" id="{CD8CAF7F-8601-4178-9CDE-4672FB1084A1}"/>
              </a:ext>
            </a:extLst>
          </p:cNvPr>
          <p:cNvPicPr>
            <a:picLocks noGrp="1" noChangeAspect="1"/>
          </p:cNvPicPr>
          <p:nvPr>
            <p:ph sz="half" idx="1"/>
          </p:nvPr>
        </p:nvPicPr>
        <p:blipFill>
          <a:blip r:embed="rId3"/>
          <a:srcRect l="4689" r="1112"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C307949D-1AA8-7EFB-65CE-398E352DFC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s-MX" sz="1400" b="1"/>
              <a:t>Función del Servicio Nacional de Aduanas</a:t>
            </a:r>
          </a:p>
          <a:p>
            <a:pPr marL="0" lvl="1" indent="0">
              <a:buNone/>
            </a:pPr>
            <a:r>
              <a:rPr lang="es-MX" sz="1400"/>
              <a:t>El Servicio Nacional de Aduanas es responsable de recaudar derechos arancelarios, asegurando el cumplimiento de las regulaciones fiscales.</a:t>
            </a:r>
          </a:p>
          <a:p>
            <a:pPr marL="0" indent="0">
              <a:spcBef>
                <a:spcPts val="2500"/>
              </a:spcBef>
              <a:buNone/>
            </a:pPr>
            <a:r>
              <a:rPr lang="es-MX" sz="1400" b="1"/>
              <a:t>Protección de la economía nacional</a:t>
            </a:r>
          </a:p>
          <a:p>
            <a:pPr marL="0" lvl="1" indent="0">
              <a:buNone/>
            </a:pPr>
            <a:r>
              <a:rPr lang="es-MX" sz="1400"/>
              <a:t>El cobro de derechos arancelarios protege la economía nacional al garantizar que las mercancías importadas cumplan con las leyes fiscales.</a:t>
            </a:r>
          </a:p>
          <a:p>
            <a:pPr marL="0" indent="0">
              <a:spcBef>
                <a:spcPts val="2500"/>
              </a:spcBef>
              <a:buNone/>
            </a:pPr>
            <a:r>
              <a:rPr lang="es-MX" sz="1400" b="1"/>
              <a:t>Financiamiento de servicios públicos</a:t>
            </a:r>
          </a:p>
          <a:p>
            <a:pPr marL="0" lvl="1" indent="0">
              <a:buNone/>
            </a:pPr>
            <a:r>
              <a:rPr lang="es-MX" sz="1400"/>
              <a:t>Los impuestos recaudados a través de derechos arancelarios ayudan a financiar servicios públicos esenciales, beneficiando a la sociedad en general.</a:t>
            </a:r>
            <a:endParaRPr lang="es-CL" sz="1400"/>
          </a:p>
        </p:txBody>
      </p:sp>
    </p:spTree>
    <p:extLst>
      <p:ext uri="{BB962C8B-B14F-4D97-AF65-F5344CB8AC3E}">
        <p14:creationId xmlns:p14="http://schemas.microsoft.com/office/powerpoint/2010/main" val="548245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0534DFCA-53CD-35BA-E9C9-642E8B71A4D8}"/>
              </a:ext>
            </a:extLst>
          </p:cNvPr>
          <p:cNvSpPr>
            <a:spLocks noGrp="1"/>
          </p:cNvSpPr>
          <p:nvPr>
            <p:ph type="ctrTitle"/>
          </p:nvPr>
        </p:nvSpPr>
        <p:spPr>
          <a:xfrm>
            <a:off x="559219" y="1115844"/>
            <a:ext cx="7680960" cy="4631911"/>
          </a:xfrm>
        </p:spPr>
        <p:txBody>
          <a:bodyPr anchor="b">
            <a:normAutofit/>
          </a:bodyPr>
          <a:lstStyle/>
          <a:p>
            <a:r>
              <a:rPr lang="es-CL" sz="6500"/>
              <a:t>Tecnología y modernización en el Servicio Nacional de Aduanas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588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3D02D9-C186-4700-D338-776F19698EDE}"/>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Implementación de tecnologías de información</a:t>
            </a:r>
          </a:p>
        </p:txBody>
      </p:sp>
      <p:sp>
        <p:nvSpPr>
          <p:cNvPr id="4" name="Marcador de contenido 3">
            <a:extLst>
              <a:ext uri="{FF2B5EF4-FFF2-40B4-BE49-F238E27FC236}">
                <a16:creationId xmlns:a16="http://schemas.microsoft.com/office/drawing/2014/main" id="{9DCB298F-EFFC-C8C5-2FC8-C9A0611BFA6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Mejora en la gestión de datos</a:t>
            </a:r>
          </a:p>
          <a:p>
            <a:pPr marL="0" lvl="1" indent="0">
              <a:buNone/>
            </a:pPr>
            <a:r>
              <a:rPr lang="es-MX" sz="1400"/>
              <a:t>La implementación de tecnologías de información ha optimizado la gestión de datos en el Servicio Nacional de Aduanas, aumentando la eficiencia.</a:t>
            </a:r>
          </a:p>
          <a:p>
            <a:pPr marL="0" indent="0">
              <a:spcBef>
                <a:spcPts val="2500"/>
              </a:spcBef>
              <a:buNone/>
            </a:pPr>
            <a:r>
              <a:rPr lang="es-MX" sz="1400" b="1"/>
              <a:t>Facilitación del proceso de declaración</a:t>
            </a:r>
          </a:p>
          <a:p>
            <a:pPr marL="0" lvl="1" indent="0">
              <a:buNone/>
            </a:pPr>
            <a:r>
              <a:rPr lang="es-MX" sz="1400"/>
              <a:t>Las nuevas tecnologías facilitan el proceso de declaración, lo que permite a los importadores presentar sus documentos de manera más rápida y fácil.</a:t>
            </a:r>
          </a:p>
          <a:p>
            <a:pPr marL="0" indent="0">
              <a:spcBef>
                <a:spcPts val="2500"/>
              </a:spcBef>
              <a:buNone/>
            </a:pPr>
            <a:r>
              <a:rPr lang="es-MX" sz="1400" b="1"/>
              <a:t>Reducción del tiempo de espera</a:t>
            </a:r>
          </a:p>
          <a:p>
            <a:pPr marL="0" lvl="1" indent="0">
              <a:buNone/>
            </a:pPr>
            <a:r>
              <a:rPr lang="es-MX" sz="1400"/>
              <a:t>La implementación de tecnología reduce el tiempo de espera para importadores y exportadores, mejorando la experiencia del usuario.</a:t>
            </a:r>
            <a:endParaRPr lang="es-CL" sz="1400"/>
          </a:p>
        </p:txBody>
      </p:sp>
      <p:pic>
        <p:nvPicPr>
          <p:cNvPr id="5" name="Marcador de contenido 4" descr="El empresario está tocando la gráfica tecnológica">
            <a:extLst>
              <a:ext uri="{FF2B5EF4-FFF2-40B4-BE49-F238E27FC236}">
                <a16:creationId xmlns:a16="http://schemas.microsoft.com/office/drawing/2014/main" id="{B2FB13E7-CA16-4C85-91D0-5E6B7D21D79F}"/>
              </a:ext>
            </a:extLst>
          </p:cNvPr>
          <p:cNvPicPr>
            <a:picLocks noGrp="1" noChangeAspect="1"/>
          </p:cNvPicPr>
          <p:nvPr>
            <p:ph sz="half" idx="1"/>
          </p:nvPr>
        </p:nvPicPr>
        <p:blipFill>
          <a:blip r:embed="rId3"/>
          <a:srcRect l="4010" r="52109" b="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304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EC8ECD9E-E459-A8C0-49A4-EA52B3F3A488}"/>
              </a:ext>
            </a:extLst>
          </p:cNvPr>
          <p:cNvSpPr>
            <a:spLocks noGrp="1"/>
          </p:cNvSpPr>
          <p:nvPr>
            <p:ph type="title"/>
          </p:nvPr>
        </p:nvSpPr>
        <p:spPr>
          <a:xfrm>
            <a:off x="640080" y="914400"/>
            <a:ext cx="3412998" cy="1839433"/>
          </a:xfrm>
        </p:spPr>
        <p:txBody>
          <a:bodyPr>
            <a:normAutofit/>
          </a:bodyPr>
          <a:lstStyle/>
          <a:p>
            <a:r>
              <a:rPr lang="es-CL" sz="3600"/>
              <a:t>Automatización de procesos aduaneros</a:t>
            </a:r>
          </a:p>
        </p:txBody>
      </p:sp>
      <p:graphicFrame>
        <p:nvGraphicFramePr>
          <p:cNvPr id="4" name="Marcador de contenido 4">
            <a:extLst>
              <a:ext uri="{FF2B5EF4-FFF2-40B4-BE49-F238E27FC236}">
                <a16:creationId xmlns:a16="http://schemas.microsoft.com/office/drawing/2014/main" id="{A2793EFA-E648-4CCC-BC47-B20A608A520B}"/>
              </a:ext>
            </a:extLst>
          </p:cNvPr>
          <p:cNvGraphicFramePr>
            <a:graphicFrameLocks noGrp="1"/>
          </p:cNvGraphicFramePr>
          <p:nvPr>
            <p:ph idx="1"/>
            <p:extLst>
              <p:ext uri="{D42A27DB-BD31-4B8C-83A1-F6EECF244321}">
                <p14:modId xmlns:p14="http://schemas.microsoft.com/office/powerpoint/2010/main" val="21103708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3597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48781EA-2604-7C30-C20E-5847B22E1AA0}"/>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Seguridad y eficiencia en la gestión aduanera</a:t>
            </a:r>
          </a:p>
        </p:txBody>
      </p:sp>
      <p:sp>
        <p:nvSpPr>
          <p:cNvPr id="4" name="Marcador de contenido 3">
            <a:extLst>
              <a:ext uri="{FF2B5EF4-FFF2-40B4-BE49-F238E27FC236}">
                <a16:creationId xmlns:a16="http://schemas.microsoft.com/office/drawing/2014/main" id="{B721BCDC-06E7-0EB5-B7BE-CFC98A03687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Modernización de la gestión aduanera</a:t>
            </a:r>
          </a:p>
          <a:p>
            <a:pPr marL="0" lvl="1" indent="0">
              <a:buNone/>
            </a:pPr>
            <a:r>
              <a:rPr lang="es-MX" sz="1400"/>
              <a:t>La modernización de la gestión aduanera se centra en optimizar procesos para lograr una mayor eficiencia y seguridad en las operaciones aduaneras.</a:t>
            </a:r>
          </a:p>
          <a:p>
            <a:pPr marL="0" indent="0">
              <a:spcBef>
                <a:spcPts val="2500"/>
              </a:spcBef>
              <a:buNone/>
            </a:pPr>
            <a:r>
              <a:rPr lang="es-MX" sz="1400" b="1"/>
              <a:t>Sistemas de seguridad avanzados</a:t>
            </a:r>
          </a:p>
          <a:p>
            <a:pPr marL="0" lvl="1" indent="0">
              <a:buNone/>
            </a:pPr>
            <a:r>
              <a:rPr lang="es-MX" sz="1400"/>
              <a:t>Se implementan sistemas de seguridad avanzados para proteger las fronteras y prevenir actividades ilegales, garantizando la seguridad del comercio.</a:t>
            </a:r>
          </a:p>
          <a:p>
            <a:pPr marL="0" indent="0">
              <a:spcBef>
                <a:spcPts val="2500"/>
              </a:spcBef>
              <a:buNone/>
            </a:pPr>
            <a:r>
              <a:rPr lang="es-MX" sz="1400" b="1"/>
              <a:t>Comercio seguro</a:t>
            </a:r>
          </a:p>
          <a:p>
            <a:pPr marL="0" lvl="1" indent="0">
              <a:buNone/>
            </a:pPr>
            <a:r>
              <a:rPr lang="es-MX" sz="1400"/>
              <a:t>La seguridad en la gestión aduanera es crucial para garantizar un comercio seguro y eficiente entre países.</a:t>
            </a:r>
            <a:endParaRPr lang="es-CL" sz="1400"/>
          </a:p>
        </p:txBody>
      </p:sp>
      <p:pic>
        <p:nvPicPr>
          <p:cNvPr id="5" name="Marcador de contenido 4" descr="Nuevo y moderno almacén/fábrica en el interior">
            <a:extLst>
              <a:ext uri="{FF2B5EF4-FFF2-40B4-BE49-F238E27FC236}">
                <a16:creationId xmlns:a16="http://schemas.microsoft.com/office/drawing/2014/main" id="{867AC72D-D79D-45DD-8B61-F80C33EECBB2}"/>
              </a:ext>
            </a:extLst>
          </p:cNvPr>
          <p:cNvPicPr>
            <a:picLocks noGrp="1" noChangeAspect="1"/>
          </p:cNvPicPr>
          <p:nvPr>
            <p:ph sz="half" idx="1"/>
          </p:nvPr>
        </p:nvPicPr>
        <p:blipFill>
          <a:blip r:embed="rId3"/>
          <a:srcRect l="15993" r="30236"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83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877051EF-6CF2-D8C7-7D7B-3B7BF748D873}"/>
              </a:ext>
            </a:extLst>
          </p:cNvPr>
          <p:cNvSpPr>
            <a:spLocks noGrp="1"/>
          </p:cNvSpPr>
          <p:nvPr>
            <p:ph type="ctrTitle"/>
          </p:nvPr>
        </p:nvSpPr>
        <p:spPr>
          <a:xfrm>
            <a:off x="559219" y="1115844"/>
            <a:ext cx="7680960" cy="4631911"/>
          </a:xfrm>
        </p:spPr>
        <p:txBody>
          <a:bodyPr anchor="b">
            <a:normAutofit/>
          </a:bodyPr>
          <a:lstStyle/>
          <a:p>
            <a:r>
              <a:rPr lang="es-CL" sz="6500"/>
              <a:t>Impacto económico y social del Servicio Nacional de Aduanas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50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71451F-C4F3-C609-5203-3C8192FB98B2}"/>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a:t>Puntos a Tratar</a:t>
            </a:r>
          </a:p>
        </p:txBody>
      </p:sp>
      <p:pic>
        <p:nvPicPr>
          <p:cNvPr id="5" name="Marcador de contenido 4" descr="Paquetes de cronómetro y contenedor de carga sobre fondo blanco">
            <a:extLst>
              <a:ext uri="{FF2B5EF4-FFF2-40B4-BE49-F238E27FC236}">
                <a16:creationId xmlns:a16="http://schemas.microsoft.com/office/drawing/2014/main" id="{7F62F8C8-9484-49B0-A6C7-5116EFEE8CE7}"/>
              </a:ext>
            </a:extLst>
          </p:cNvPr>
          <p:cNvPicPr>
            <a:picLocks noGrp="1" noChangeAspect="1"/>
          </p:cNvPicPr>
          <p:nvPr>
            <p:ph sz="half" idx="1"/>
          </p:nvPr>
        </p:nvPicPr>
        <p:blipFill>
          <a:blip r:embed="rId3"/>
          <a:srcRect l="3643" r="13353"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763A2FDD-9EFD-CC72-AB17-62FCCF6FA637}"/>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ormAutofit/>
          </a:bodyPr>
          <a:lstStyle/>
          <a:p>
            <a:pPr>
              <a:lnSpc>
                <a:spcPct val="110000"/>
              </a:lnSpc>
            </a:pPr>
            <a:r>
              <a:rPr lang="en-US"/>
              <a:t>Introducción al Servicio Nacional de Aduanas</a:t>
            </a:r>
          </a:p>
          <a:p>
            <a:pPr>
              <a:lnSpc>
                <a:spcPct val="110000"/>
              </a:lnSpc>
            </a:pPr>
            <a:r>
              <a:rPr lang="en-US"/>
              <a:t>Funciones principales del Servicio Nacional de Aduanas</a:t>
            </a:r>
          </a:p>
          <a:p>
            <a:pPr>
              <a:lnSpc>
                <a:spcPct val="110000"/>
              </a:lnSpc>
            </a:pPr>
            <a:r>
              <a:rPr lang="en-US"/>
              <a:t>Procedimientos y procesos aduaneros</a:t>
            </a:r>
          </a:p>
          <a:p>
            <a:pPr>
              <a:lnSpc>
                <a:spcPct val="110000"/>
              </a:lnSpc>
            </a:pPr>
            <a:r>
              <a:rPr lang="en-US"/>
              <a:t>Tecnología y modernización en el Servicio Nacional de Aduanas</a:t>
            </a:r>
          </a:p>
          <a:p>
            <a:pPr>
              <a:lnSpc>
                <a:spcPct val="110000"/>
              </a:lnSpc>
            </a:pPr>
            <a:r>
              <a:rPr lang="en-US"/>
              <a:t>Impacto económico y social del Servicio Nacional de Aduanas</a:t>
            </a:r>
          </a:p>
        </p:txBody>
      </p:sp>
    </p:spTree>
    <p:extLst>
      <p:ext uri="{BB962C8B-B14F-4D97-AF65-F5344CB8AC3E}">
        <p14:creationId xmlns:p14="http://schemas.microsoft.com/office/powerpoint/2010/main" val="1763735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1C5739-8A15-687F-007D-C2F8858109A4}"/>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Fomento del comercio legítimo y competitivo</a:t>
            </a:r>
          </a:p>
        </p:txBody>
      </p:sp>
      <p:sp>
        <p:nvSpPr>
          <p:cNvPr id="4" name="Marcador de contenido 3">
            <a:extLst>
              <a:ext uri="{FF2B5EF4-FFF2-40B4-BE49-F238E27FC236}">
                <a16:creationId xmlns:a16="http://schemas.microsoft.com/office/drawing/2014/main" id="{957A87D3-8B69-389D-E8F2-1A78159E2F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Cumplimiento de Normas</a:t>
            </a:r>
          </a:p>
          <a:p>
            <a:pPr marL="0" lvl="1" indent="0">
              <a:buNone/>
            </a:pPr>
            <a:r>
              <a:rPr lang="es-MX" sz="1400"/>
              <a:t>El Servicio Nacional de Aduanas se asegura de que se cumplan todas las normas y regulaciones del comercio, promoviendo la legalidad.</a:t>
            </a:r>
          </a:p>
          <a:p>
            <a:pPr marL="0" indent="0">
              <a:spcBef>
                <a:spcPts val="2500"/>
              </a:spcBef>
              <a:buNone/>
            </a:pPr>
            <a:r>
              <a:rPr lang="es-MX" sz="1400" b="1"/>
              <a:t>Entorno Competitivo</a:t>
            </a:r>
          </a:p>
          <a:p>
            <a:pPr marL="0" lvl="1" indent="0">
              <a:buNone/>
            </a:pPr>
            <a:r>
              <a:rPr lang="es-MX" sz="1400"/>
              <a:t>Al fomentar un entorno competitivo, se asegura que todos los actores económicos tengan igualdad de oportunidades para participar en el mercado.</a:t>
            </a:r>
          </a:p>
          <a:p>
            <a:pPr marL="0" indent="0">
              <a:spcBef>
                <a:spcPts val="2500"/>
              </a:spcBef>
              <a:buNone/>
            </a:pPr>
            <a:r>
              <a:rPr lang="es-MX" sz="1400" b="1"/>
              <a:t>Mercado Justo</a:t>
            </a:r>
          </a:p>
          <a:p>
            <a:pPr marL="0" lvl="1" indent="0">
              <a:buNone/>
            </a:pPr>
            <a:r>
              <a:rPr lang="es-MX" sz="1400"/>
              <a:t>El objetivo es crear un mercado más justo y equilibrado, beneficiando a todos los participantes en el comercio.</a:t>
            </a:r>
            <a:endParaRPr lang="es-CL" sz="1400"/>
          </a:p>
        </p:txBody>
      </p:sp>
      <p:pic>
        <p:nvPicPr>
          <p:cNvPr id="5" name="Marcador de contenido 4" descr="Trabajador de remolcador en la playa">
            <a:extLst>
              <a:ext uri="{FF2B5EF4-FFF2-40B4-BE49-F238E27FC236}">
                <a16:creationId xmlns:a16="http://schemas.microsoft.com/office/drawing/2014/main" id="{7AF24C2C-E136-413B-9B4F-20324C140025}"/>
              </a:ext>
            </a:extLst>
          </p:cNvPr>
          <p:cNvPicPr>
            <a:picLocks noGrp="1" noChangeAspect="1"/>
          </p:cNvPicPr>
          <p:nvPr>
            <p:ph sz="half" idx="1"/>
          </p:nvPr>
        </p:nvPicPr>
        <p:blipFill>
          <a:blip r:embed="rId3"/>
          <a:srcRect l="29698" r="15296"/>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629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798CF1-5439-6F6C-4D7E-9A694E5545B7}"/>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Protección de la industria nacional</a:t>
            </a:r>
          </a:p>
        </p:txBody>
      </p:sp>
      <p:sp>
        <p:nvSpPr>
          <p:cNvPr id="4" name="Marcador de contenido 3">
            <a:extLst>
              <a:ext uri="{FF2B5EF4-FFF2-40B4-BE49-F238E27FC236}">
                <a16:creationId xmlns:a16="http://schemas.microsoft.com/office/drawing/2014/main" id="{AABB6547-2EC0-F9C3-80DE-55060958C3B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Regulaciones Aduaneras</a:t>
            </a:r>
          </a:p>
          <a:p>
            <a:pPr marL="0" lvl="1" indent="0">
              <a:buNone/>
            </a:pPr>
            <a:r>
              <a:rPr lang="es-MX" sz="1400"/>
              <a:t>El Servicio Nacional de Aduanas se encarga de asegurar que los productos importados cumplan con los estándares locales y regulaciones necesarias.</a:t>
            </a:r>
          </a:p>
          <a:p>
            <a:pPr marL="0" indent="0">
              <a:spcBef>
                <a:spcPts val="2500"/>
              </a:spcBef>
              <a:buNone/>
            </a:pPr>
            <a:r>
              <a:rPr lang="es-MX" sz="1400" b="1"/>
              <a:t>Fortalecimiento de la Economía</a:t>
            </a:r>
          </a:p>
          <a:p>
            <a:pPr marL="0" lvl="1" indent="0">
              <a:buNone/>
            </a:pPr>
            <a:r>
              <a:rPr lang="es-MX" sz="1400"/>
              <a:t>Al proteger la industria nacional, se fortalece la economía local, promoviendo un desarrollo sostenible para las empresas del país.</a:t>
            </a:r>
          </a:p>
          <a:p>
            <a:pPr marL="0" indent="0">
              <a:spcBef>
                <a:spcPts val="2500"/>
              </a:spcBef>
              <a:buNone/>
            </a:pPr>
            <a:r>
              <a:rPr lang="es-MX" sz="1400" b="1"/>
              <a:t>Apoyo a Empresas Locales</a:t>
            </a:r>
          </a:p>
          <a:p>
            <a:pPr marL="0" lvl="1" indent="0">
              <a:buNone/>
            </a:pPr>
            <a:r>
              <a:rPr lang="es-MX" sz="1400"/>
              <a:t>Las regulaciones aduaneras ayudan a crear un entorno justo para que las empresas locales puedan competir y prosperar.</a:t>
            </a:r>
            <a:endParaRPr lang="es-CL" sz="1400"/>
          </a:p>
        </p:txBody>
      </p:sp>
      <p:pic>
        <p:nvPicPr>
          <p:cNvPr id="5" name="Marcador de contenido 4" descr="Lluvia de ideas del equipo de negocios">
            <a:extLst>
              <a:ext uri="{FF2B5EF4-FFF2-40B4-BE49-F238E27FC236}">
                <a16:creationId xmlns:a16="http://schemas.microsoft.com/office/drawing/2014/main" id="{810C514E-843B-4EB1-A815-66529364528B}"/>
              </a:ext>
            </a:extLst>
          </p:cNvPr>
          <p:cNvPicPr>
            <a:picLocks noGrp="1" noChangeAspect="1"/>
          </p:cNvPicPr>
          <p:nvPr>
            <p:ph sz="half" idx="1"/>
          </p:nvPr>
        </p:nvPicPr>
        <p:blipFill>
          <a:blip r:embed="rId3"/>
          <a:srcRect l="29998" r="14996"/>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745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877C3AD-5B16-6F9D-F86D-877D2536BE80}"/>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Contribución a la economía nacional</a:t>
            </a:r>
          </a:p>
        </p:txBody>
      </p:sp>
      <p:sp>
        <p:nvSpPr>
          <p:cNvPr id="4" name="Marcador de contenido 3">
            <a:extLst>
              <a:ext uri="{FF2B5EF4-FFF2-40B4-BE49-F238E27FC236}">
                <a16:creationId xmlns:a16="http://schemas.microsoft.com/office/drawing/2014/main" id="{D6BAD8C5-6656-76EA-E35B-5AD0B5501C9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Recaudación de Impuestos</a:t>
            </a:r>
          </a:p>
          <a:p>
            <a:pPr marL="0" lvl="1" indent="0">
              <a:buNone/>
            </a:pPr>
            <a:r>
              <a:rPr lang="es-MX" sz="1400"/>
              <a:t>El Servicio Nacional de Aduanas es clave para la recaudación de impuestos y aranceles que sostienen la economía nacional.</a:t>
            </a:r>
          </a:p>
          <a:p>
            <a:pPr marL="0" indent="0">
              <a:spcBef>
                <a:spcPts val="2500"/>
              </a:spcBef>
              <a:buNone/>
            </a:pPr>
            <a:r>
              <a:rPr lang="es-MX" sz="1400" b="1"/>
              <a:t>Financiamiento de Servicios Públicos</a:t>
            </a:r>
          </a:p>
          <a:p>
            <a:pPr marL="0" lvl="1" indent="0">
              <a:buNone/>
            </a:pPr>
            <a:r>
              <a:rPr lang="es-MX" sz="1400"/>
              <a:t>Los ingresos generados por las aduanas son fundamentales para financiar servicios públicos esenciales como salud y educación.</a:t>
            </a:r>
          </a:p>
          <a:p>
            <a:pPr marL="0" indent="0">
              <a:spcBef>
                <a:spcPts val="2500"/>
              </a:spcBef>
              <a:buNone/>
            </a:pPr>
            <a:r>
              <a:rPr lang="es-MX" sz="1400" b="1"/>
              <a:t>Desarrollo Económico</a:t>
            </a:r>
          </a:p>
          <a:p>
            <a:pPr marL="0" lvl="1" indent="0">
              <a:buNone/>
            </a:pPr>
            <a:r>
              <a:rPr lang="es-MX" sz="1400"/>
              <a:t>La labor de las aduanas es vital para el desarrollo y la sostenibilidad económica del país a largo plazo.</a:t>
            </a:r>
            <a:endParaRPr lang="es-CL" sz="1400"/>
          </a:p>
        </p:txBody>
      </p:sp>
      <p:pic>
        <p:nvPicPr>
          <p:cNvPr id="5" name="Marcador de contenido 4" descr="Concepto 3D de los trabajadores del almacén que distribuyen los paquetes.">
            <a:extLst>
              <a:ext uri="{FF2B5EF4-FFF2-40B4-BE49-F238E27FC236}">
                <a16:creationId xmlns:a16="http://schemas.microsoft.com/office/drawing/2014/main" id="{90D7A3CF-7BBF-40B8-B7C7-6AE3C6A398F5}"/>
              </a:ext>
            </a:extLst>
          </p:cNvPr>
          <p:cNvPicPr>
            <a:picLocks noGrp="1" noChangeAspect="1"/>
          </p:cNvPicPr>
          <p:nvPr>
            <p:ph sz="half" idx="1"/>
          </p:nvPr>
        </p:nvPicPr>
        <p:blipFill>
          <a:blip r:embed="rId3"/>
          <a:srcRect l="19121" r="23196" b="3"/>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68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B9EE625C-1E7B-0306-EAE7-5ED5F60CB9CB}"/>
              </a:ext>
            </a:extLst>
          </p:cNvPr>
          <p:cNvSpPr>
            <a:spLocks noGrp="1"/>
          </p:cNvSpPr>
          <p:nvPr>
            <p:ph type="title"/>
          </p:nvPr>
        </p:nvSpPr>
        <p:spPr>
          <a:xfrm>
            <a:off x="640079" y="1572768"/>
            <a:ext cx="8162176" cy="1406993"/>
          </a:xfrm>
        </p:spPr>
        <p:txBody>
          <a:bodyPr anchor="b">
            <a:normAutofit/>
          </a:bodyPr>
          <a:lstStyle/>
          <a:p>
            <a:r>
              <a:rPr lang="es-CL" sz="6000"/>
              <a:t>Conclusión</a:t>
            </a:r>
          </a:p>
        </p:txBody>
      </p:sp>
      <p:graphicFrame>
        <p:nvGraphicFramePr>
          <p:cNvPr id="11" name="Marcador de contenido 2">
            <a:extLst>
              <a:ext uri="{FF2B5EF4-FFF2-40B4-BE49-F238E27FC236}">
                <a16:creationId xmlns:a16="http://schemas.microsoft.com/office/drawing/2014/main" id="{F94624F7-0B51-ED08-BAB0-6C41891C708E}"/>
              </a:ext>
            </a:extLst>
          </p:cNvPr>
          <p:cNvGraphicFramePr>
            <a:graphicFrameLocks noGrp="1"/>
          </p:cNvGraphicFramePr>
          <p:nvPr>
            <p:ph idx="1"/>
            <p:extLst>
              <p:ext uri="{D42A27DB-BD31-4B8C-83A1-F6EECF244321}">
                <p14:modId xmlns:p14="http://schemas.microsoft.com/office/powerpoint/2010/main" val="358538824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465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CDDEF34F-8ED9-B75A-5804-0710E302687A}"/>
              </a:ext>
            </a:extLst>
          </p:cNvPr>
          <p:cNvSpPr>
            <a:spLocks noGrp="1"/>
          </p:cNvSpPr>
          <p:nvPr>
            <p:ph type="ctrTitle"/>
          </p:nvPr>
        </p:nvSpPr>
        <p:spPr>
          <a:xfrm>
            <a:off x="559219" y="1115844"/>
            <a:ext cx="7680960" cy="4631911"/>
          </a:xfrm>
        </p:spPr>
        <p:txBody>
          <a:bodyPr anchor="b">
            <a:normAutofit/>
          </a:bodyPr>
          <a:lstStyle/>
          <a:p>
            <a:r>
              <a:rPr lang="es-CL" sz="6500"/>
              <a:t>Introducción al Servicio Nacional de Aduanas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76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F4C97B-6B29-5376-9906-5D56600ACC52}"/>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Definición y propósito del Servicio Nacional de Aduanas</a:t>
            </a:r>
          </a:p>
        </p:txBody>
      </p:sp>
      <p:sp>
        <p:nvSpPr>
          <p:cNvPr id="4" name="Marcador de contenido 3">
            <a:extLst>
              <a:ext uri="{FF2B5EF4-FFF2-40B4-BE49-F238E27FC236}">
                <a16:creationId xmlns:a16="http://schemas.microsoft.com/office/drawing/2014/main" id="{912A3026-0929-B026-FDF4-6998DB70C69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Regulación de Mercancías</a:t>
            </a:r>
          </a:p>
          <a:p>
            <a:pPr marL="0" lvl="1" indent="0">
              <a:buNone/>
            </a:pPr>
            <a:r>
              <a:rPr lang="es-MX" sz="1400"/>
              <a:t>El Servicio Nacional de Aduanas regula y controla todas las mercancías que entran y salen del país, asegurando un comercio ordenado.</a:t>
            </a:r>
          </a:p>
          <a:p>
            <a:pPr marL="0" indent="0">
              <a:spcBef>
                <a:spcPts val="2500"/>
              </a:spcBef>
              <a:buNone/>
            </a:pPr>
            <a:r>
              <a:rPr lang="es-MX" sz="1400" b="1"/>
              <a:t>Facilitación del Comercio</a:t>
            </a:r>
          </a:p>
          <a:p>
            <a:pPr marL="0" lvl="1" indent="0">
              <a:buNone/>
            </a:pPr>
            <a:r>
              <a:rPr lang="es-MX" sz="1400"/>
              <a:t>Su propósito principal es facilitar el comercio legítimo, promoviendo el intercambio seguro de bienes entre países.</a:t>
            </a:r>
          </a:p>
          <a:p>
            <a:pPr marL="0" indent="0">
              <a:spcBef>
                <a:spcPts val="2500"/>
              </a:spcBef>
              <a:buNone/>
            </a:pPr>
            <a:r>
              <a:rPr lang="es-MX" sz="1400" b="1"/>
              <a:t>Protección Económica</a:t>
            </a:r>
          </a:p>
          <a:p>
            <a:pPr marL="0" lvl="1" indent="0">
              <a:buNone/>
            </a:pPr>
            <a:r>
              <a:rPr lang="es-MX" sz="1400"/>
              <a:t>El Servicio protege la economía nacional mediante el cumplimiento de las leyes aduaneras y la prevención del contrabando.</a:t>
            </a:r>
            <a:endParaRPr lang="es-CL" sz="1400"/>
          </a:p>
        </p:txBody>
      </p:sp>
      <p:pic>
        <p:nvPicPr>
          <p:cNvPr id="5" name="Marcador de contenido 4" descr="Contenedores de transporte de carga en una pila y en un semirremolque en un puerto">
            <a:extLst>
              <a:ext uri="{FF2B5EF4-FFF2-40B4-BE49-F238E27FC236}">
                <a16:creationId xmlns:a16="http://schemas.microsoft.com/office/drawing/2014/main" id="{41F443CE-0FE8-4CE4-A158-686CDAC13F1F}"/>
              </a:ext>
            </a:extLst>
          </p:cNvPr>
          <p:cNvPicPr>
            <a:picLocks noGrp="1" noChangeAspect="1"/>
          </p:cNvPicPr>
          <p:nvPr>
            <p:ph sz="half" idx="1"/>
          </p:nvPr>
        </p:nvPicPr>
        <p:blipFill>
          <a:blip r:embed="rId3"/>
          <a:srcRect l="29183" r="901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844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3BED4E-6F17-3EDF-EF27-6CA08B3A6F25}"/>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600"/>
              <a:t>Historia y evolución del organismo</a:t>
            </a:r>
          </a:p>
        </p:txBody>
      </p:sp>
      <p:pic>
        <p:nvPicPr>
          <p:cNvPr id="5" name="Marcador de contenido 4" descr="Concepto de envío y logística, caja de carga">
            <a:extLst>
              <a:ext uri="{FF2B5EF4-FFF2-40B4-BE49-F238E27FC236}">
                <a16:creationId xmlns:a16="http://schemas.microsoft.com/office/drawing/2014/main" id="{2089FCD5-ECE0-49EC-A35B-39D48A647202}"/>
              </a:ext>
            </a:extLst>
          </p:cNvPr>
          <p:cNvPicPr>
            <a:picLocks noGrp="1" noChangeAspect="1"/>
          </p:cNvPicPr>
          <p:nvPr>
            <p:ph sz="half" idx="1"/>
          </p:nvPr>
        </p:nvPicPr>
        <p:blipFill>
          <a:blip r:embed="rId3"/>
          <a:srcRect t="732"/>
          <a:stretch>
            <a:fillRect/>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790BC944-44CB-3377-E38F-29D8DAAB43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lnSpc>
                <a:spcPct val="110000"/>
              </a:lnSpc>
              <a:spcBef>
                <a:spcPts val="2500"/>
              </a:spcBef>
              <a:buNone/>
            </a:pPr>
            <a:r>
              <a:rPr lang="es-MX" sz="1000" b="1"/>
              <a:t>Adaptación al Comercio Internacional</a:t>
            </a:r>
          </a:p>
          <a:p>
            <a:pPr marL="0" lvl="1" indent="0">
              <a:lnSpc>
                <a:spcPct val="110000"/>
              </a:lnSpc>
              <a:buNone/>
            </a:pPr>
            <a:r>
              <a:rPr lang="es-MX" sz="1000"/>
              <a:t>El Servicio Nacional de Aduanas ha evolucionado para adaptarse constantemente a las dinámicas cambiantes del comercio internacional.</a:t>
            </a:r>
          </a:p>
          <a:p>
            <a:pPr marL="0" indent="0">
              <a:lnSpc>
                <a:spcPct val="110000"/>
              </a:lnSpc>
              <a:spcBef>
                <a:spcPts val="2500"/>
              </a:spcBef>
              <a:buNone/>
            </a:pPr>
            <a:r>
              <a:rPr lang="es-MX" sz="1000" b="1"/>
              <a:t>Desafíos Enfrentados</a:t>
            </a:r>
          </a:p>
          <a:p>
            <a:pPr marL="0" lvl="1" indent="0">
              <a:lnSpc>
                <a:spcPct val="110000"/>
              </a:lnSpc>
              <a:buNone/>
            </a:pPr>
            <a:r>
              <a:rPr lang="es-MX" sz="1000"/>
              <a:t>A lo largo de los años, el organismo ha enfrentado diversos desafíos que han moldeado su desarrollo y funcionamiento.</a:t>
            </a:r>
          </a:p>
          <a:p>
            <a:pPr marL="0" indent="0">
              <a:lnSpc>
                <a:spcPct val="110000"/>
              </a:lnSpc>
              <a:spcBef>
                <a:spcPts val="2500"/>
              </a:spcBef>
              <a:buNone/>
            </a:pPr>
            <a:r>
              <a:rPr lang="es-MX" sz="1000" b="1"/>
              <a:t>Implementación de Reformas</a:t>
            </a:r>
          </a:p>
          <a:p>
            <a:pPr marL="0" lvl="1" indent="0">
              <a:lnSpc>
                <a:spcPct val="110000"/>
              </a:lnSpc>
              <a:buNone/>
            </a:pPr>
            <a:r>
              <a:rPr lang="es-MX" sz="1000"/>
              <a:t>Para mejorar su eficacia, el Servicio Nacional de Aduanas ha implementado reformas significativas en su gestión aduanera.</a:t>
            </a:r>
            <a:endParaRPr lang="es-CL" sz="1000"/>
          </a:p>
        </p:txBody>
      </p:sp>
    </p:spTree>
    <p:extLst>
      <p:ext uri="{BB962C8B-B14F-4D97-AF65-F5344CB8AC3E}">
        <p14:creationId xmlns:p14="http://schemas.microsoft.com/office/powerpoint/2010/main" val="1211942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288BF1-B002-4759-62A2-7C6E19AAFE6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Estructura y organización interna</a:t>
            </a:r>
          </a:p>
        </p:txBody>
      </p:sp>
      <p:pic>
        <p:nvPicPr>
          <p:cNvPr id="5" name="Marcador de contenido 4" descr="Diagrama de flujo de dibujo femenino">
            <a:extLst>
              <a:ext uri="{FF2B5EF4-FFF2-40B4-BE49-F238E27FC236}">
                <a16:creationId xmlns:a16="http://schemas.microsoft.com/office/drawing/2014/main" id="{A4B732D7-B657-4DF4-9FF0-74278964C7ED}"/>
              </a:ext>
            </a:extLst>
          </p:cNvPr>
          <p:cNvPicPr>
            <a:picLocks noGrp="1" noChangeAspect="1"/>
          </p:cNvPicPr>
          <p:nvPr>
            <p:ph sz="half" idx="1"/>
          </p:nvPr>
        </p:nvPicPr>
        <p:blipFill>
          <a:blip r:embed="rId3"/>
          <a:srcRect l="21301" r="24663" b="-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8A417A85-C75E-7553-D510-C48276ED577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Áreas y Departamentos</a:t>
            </a:r>
          </a:p>
          <a:p>
            <a:pPr marL="0" lvl="1" indent="0">
              <a:buNone/>
            </a:pPr>
            <a:r>
              <a:rPr lang="es-MX" sz="1400"/>
              <a:t>El Servicio Nacional de Aduanas se organiza en diferentes áreas y departamentos, cada uno encargado de funciones específicas que contribuyen a su misión.</a:t>
            </a:r>
          </a:p>
          <a:p>
            <a:pPr marL="0" indent="0">
              <a:spcBef>
                <a:spcPts val="2500"/>
              </a:spcBef>
              <a:buNone/>
            </a:pPr>
            <a:r>
              <a:rPr lang="es-MX" sz="1400" b="1"/>
              <a:t>Gestión Eficiente</a:t>
            </a:r>
          </a:p>
          <a:p>
            <a:pPr marL="0" lvl="1" indent="0">
              <a:buNone/>
            </a:pPr>
            <a:r>
              <a:rPr lang="es-MX" sz="1400"/>
              <a:t>La estructura organizativa permite una gestión más eficiente del control aduanero, mejorando así la regulación del comercio.</a:t>
            </a:r>
          </a:p>
          <a:p>
            <a:pPr marL="0" indent="0">
              <a:spcBef>
                <a:spcPts val="2500"/>
              </a:spcBef>
              <a:buNone/>
            </a:pPr>
            <a:r>
              <a:rPr lang="es-MX" sz="1400" b="1"/>
              <a:t>Control Aduanero</a:t>
            </a:r>
          </a:p>
          <a:p>
            <a:pPr marL="0" lvl="1" indent="0">
              <a:buNone/>
            </a:pPr>
            <a:r>
              <a:rPr lang="es-MX" sz="1400"/>
              <a:t>Una organización clara ayuda en el control aduanero, asegurando el cumplimiento de las regulaciones del comercio internacional.</a:t>
            </a:r>
            <a:endParaRPr lang="es-CL" sz="1400"/>
          </a:p>
        </p:txBody>
      </p:sp>
    </p:spTree>
    <p:extLst>
      <p:ext uri="{BB962C8B-B14F-4D97-AF65-F5344CB8AC3E}">
        <p14:creationId xmlns:p14="http://schemas.microsoft.com/office/powerpoint/2010/main" val="1322042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F7EB4B94-D1FB-91D7-064E-7CBDFC046B94}"/>
              </a:ext>
            </a:extLst>
          </p:cNvPr>
          <p:cNvSpPr>
            <a:spLocks noGrp="1"/>
          </p:cNvSpPr>
          <p:nvPr>
            <p:ph type="ctrTitle"/>
          </p:nvPr>
        </p:nvSpPr>
        <p:spPr>
          <a:xfrm>
            <a:off x="559219" y="1115844"/>
            <a:ext cx="7680960" cy="4631911"/>
          </a:xfrm>
        </p:spPr>
        <p:txBody>
          <a:bodyPr anchor="b">
            <a:normAutofit/>
          </a:bodyPr>
          <a:lstStyle/>
          <a:p>
            <a:r>
              <a:rPr lang="es-CL" sz="6500"/>
              <a:t>Funciones principales del Servicio Nacional de Aduanas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119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3645ED-42FE-32E7-B402-D3ED3EE4A339}"/>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Regulación del comercio internacional</a:t>
            </a:r>
          </a:p>
        </p:txBody>
      </p:sp>
      <p:sp>
        <p:nvSpPr>
          <p:cNvPr id="4" name="Marcador de contenido 3">
            <a:extLst>
              <a:ext uri="{FF2B5EF4-FFF2-40B4-BE49-F238E27FC236}">
                <a16:creationId xmlns:a16="http://schemas.microsoft.com/office/drawing/2014/main" id="{F9B82EEB-B3EA-651A-4A0A-B164322041B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Normas y Políticas Aduaneras</a:t>
            </a:r>
          </a:p>
          <a:p>
            <a:pPr marL="0" lvl="1" indent="0">
              <a:buNone/>
            </a:pPr>
            <a:r>
              <a:rPr lang="es-MX" sz="1400"/>
              <a:t>Las normas y políticas aduaneras son fundamentales para asegurar el cumplimiento de la ley en el comercio internacional, regulando las importaciones y exportaciones.</a:t>
            </a:r>
          </a:p>
          <a:p>
            <a:pPr marL="0" indent="0">
              <a:spcBef>
                <a:spcPts val="2500"/>
              </a:spcBef>
              <a:buNone/>
            </a:pPr>
            <a:r>
              <a:rPr lang="es-MX" sz="1400" b="1"/>
              <a:t>Supervisión de Transacciones Comerciales</a:t>
            </a:r>
          </a:p>
          <a:p>
            <a:pPr marL="0" lvl="1" indent="0">
              <a:buNone/>
            </a:pPr>
            <a:r>
              <a:rPr lang="es-MX" sz="1400"/>
              <a:t>La supervisión de las transacciones comerciales es esencial para evitar fraudes y asegurar la legalidad de los intercambios comerciales internacionales.</a:t>
            </a:r>
          </a:p>
          <a:p>
            <a:pPr marL="0" indent="0">
              <a:spcBef>
                <a:spcPts val="2500"/>
              </a:spcBef>
              <a:buNone/>
            </a:pPr>
            <a:r>
              <a:rPr lang="es-MX" sz="1400" b="1"/>
              <a:t>Aplicación de Aranceles</a:t>
            </a:r>
          </a:p>
          <a:p>
            <a:pPr marL="0" lvl="1" indent="0">
              <a:buNone/>
            </a:pPr>
            <a:r>
              <a:rPr lang="es-MX" sz="1400"/>
              <a:t>La aplicación de aranceles es una herramienta clave utilizada por el Servicio Nacional de Aduanas para regular el comercio y proteger la economía local.</a:t>
            </a:r>
            <a:endParaRPr lang="es-CL" sz="1400"/>
          </a:p>
        </p:txBody>
      </p:sp>
      <p:pic>
        <p:nvPicPr>
          <p:cNvPr id="5" name="Marcador de contenido 4" descr="Portapapeles de emoji de comentarios de encuestas de clientes">
            <a:extLst>
              <a:ext uri="{FF2B5EF4-FFF2-40B4-BE49-F238E27FC236}">
                <a16:creationId xmlns:a16="http://schemas.microsoft.com/office/drawing/2014/main" id="{ECDB21BD-CA18-44AA-8122-E308B0800152}"/>
              </a:ext>
            </a:extLst>
          </p:cNvPr>
          <p:cNvPicPr>
            <a:picLocks noGrp="1" noChangeAspect="1"/>
          </p:cNvPicPr>
          <p:nvPr>
            <p:ph sz="half" idx="1"/>
          </p:nvPr>
        </p:nvPicPr>
        <p:blipFill>
          <a:blip r:embed="rId3"/>
          <a:srcRect l="4782" r="12813"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321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CDB4D6-4B89-6DB8-692C-BF7B60D37FAC}"/>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Control de importaciones y exportaciones</a:t>
            </a:r>
          </a:p>
        </p:txBody>
      </p:sp>
      <p:sp>
        <p:nvSpPr>
          <p:cNvPr id="4" name="Marcador de contenido 3">
            <a:extLst>
              <a:ext uri="{FF2B5EF4-FFF2-40B4-BE49-F238E27FC236}">
                <a16:creationId xmlns:a16="http://schemas.microsoft.com/office/drawing/2014/main" id="{72A8D104-EC03-C861-C3E7-1EFE043D8B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Prevención de Mercancías Ilegales</a:t>
            </a:r>
          </a:p>
          <a:p>
            <a:pPr marL="0" lvl="1" indent="0">
              <a:buNone/>
            </a:pPr>
            <a:r>
              <a:rPr lang="es-MX" sz="1400"/>
              <a:t>El control de importaciones es esencial para prevenir el ingreso de mercancías ilegales que podrían afectar la seguridad nacional.</a:t>
            </a:r>
          </a:p>
          <a:p>
            <a:pPr marL="0" indent="0">
              <a:spcBef>
                <a:spcPts val="2500"/>
              </a:spcBef>
              <a:buNone/>
            </a:pPr>
            <a:r>
              <a:rPr lang="es-MX" sz="1400" b="1"/>
              <a:t>Protección de la Economía Nacional</a:t>
            </a:r>
          </a:p>
          <a:p>
            <a:pPr marL="0" lvl="1" indent="0">
              <a:buNone/>
            </a:pPr>
            <a:r>
              <a:rPr lang="es-MX" sz="1400"/>
              <a:t>El control efectivo de importaciones y exportaciones ayuda a proteger la economía nacional de prácticas desleales y competencia desleal.</a:t>
            </a:r>
          </a:p>
          <a:p>
            <a:pPr marL="0" indent="0">
              <a:spcBef>
                <a:spcPts val="2500"/>
              </a:spcBef>
              <a:buNone/>
            </a:pPr>
            <a:r>
              <a:rPr lang="es-MX" sz="1400" b="1"/>
              <a:t>Verificaciones y Auditorías</a:t>
            </a:r>
          </a:p>
          <a:p>
            <a:pPr marL="0" lvl="1" indent="0">
              <a:buNone/>
            </a:pPr>
            <a:r>
              <a:rPr lang="es-MX" sz="1400"/>
              <a:t>El Servicio Nacional de Aduanas lleva a cabo auditorías para asegurar que las mercancías cumplan con las normativas vigentes.</a:t>
            </a:r>
            <a:endParaRPr lang="es-CL" sz="1400"/>
          </a:p>
        </p:txBody>
      </p:sp>
      <p:pic>
        <p:nvPicPr>
          <p:cNvPr id="5" name="Marcador de contenido 4" descr="Hombre frente a cajas de almacenamiento">
            <a:extLst>
              <a:ext uri="{FF2B5EF4-FFF2-40B4-BE49-F238E27FC236}">
                <a16:creationId xmlns:a16="http://schemas.microsoft.com/office/drawing/2014/main" id="{97C648B1-B4E9-4D00-9354-ED603017446F}"/>
              </a:ext>
            </a:extLst>
          </p:cNvPr>
          <p:cNvPicPr>
            <a:picLocks noGrp="1" noChangeAspect="1"/>
          </p:cNvPicPr>
          <p:nvPr>
            <p:ph sz="half" idx="1"/>
          </p:nvPr>
        </p:nvPicPr>
        <p:blipFill>
          <a:blip r:embed="rId3"/>
          <a:srcRect l="20443" r="24550"/>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077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2577</Words>
  <Application>Microsoft Office PowerPoint</Application>
  <PresentationFormat>Panorámica</PresentationFormat>
  <Paragraphs>169</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Aptos</vt:lpstr>
      <vt:lpstr>Arial</vt:lpstr>
      <vt:lpstr>Bierstadt</vt:lpstr>
      <vt:lpstr>Grandview Display</vt:lpstr>
      <vt:lpstr>DashVTI</vt:lpstr>
      <vt:lpstr>El Servicio Nacional de Aduanas: Funciones y su importancia</vt:lpstr>
      <vt:lpstr>Puntos a Tratar</vt:lpstr>
      <vt:lpstr>Introducción al Servicio Nacional de Aduanas</vt:lpstr>
      <vt:lpstr>Definición y propósito del Servicio Nacional de Aduanas</vt:lpstr>
      <vt:lpstr>Historia y evolución del organismo</vt:lpstr>
      <vt:lpstr>Estructura y organización interna</vt:lpstr>
      <vt:lpstr>Funciones principales del Servicio Nacional de Aduanas</vt:lpstr>
      <vt:lpstr>Regulación del comercio internacional</vt:lpstr>
      <vt:lpstr>Control de importaciones y exportaciones</vt:lpstr>
      <vt:lpstr>Prevención del contrabando y actividades ilícitas</vt:lpstr>
      <vt:lpstr>Procedimientos y procesos aduaneros</vt:lpstr>
      <vt:lpstr>Declaración de mercancías</vt:lpstr>
      <vt:lpstr>Inspección y valoración de bienes</vt:lpstr>
      <vt:lpstr>Cobro de derechos arancelarios</vt:lpstr>
      <vt:lpstr>Tecnología y modernización en el Servicio Nacional de Aduanas</vt:lpstr>
      <vt:lpstr>Implementación de tecnologías de información</vt:lpstr>
      <vt:lpstr>Automatización de procesos aduaneros</vt:lpstr>
      <vt:lpstr>Seguridad y eficiencia en la gestión aduanera</vt:lpstr>
      <vt:lpstr>Impacto económico y social del Servicio Nacional de Aduanas</vt:lpstr>
      <vt:lpstr>Fomento del comercio legítimo y competitivo</vt:lpstr>
      <vt:lpstr>Protección de la industria nacional</vt:lpstr>
      <vt:lpstr>Contribución a la economía nacional</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2025-07-03T14:07:17Z</dcterms:created>
  <dcterms:modified xsi:type="dcterms:W3CDTF">2025-07-03T14:11:45Z</dcterms:modified>
</cp:coreProperties>
</file>