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iscalización del Servicio Nacional de Aduanas en Chile" id="{5B98B402-E2D7-4D54-BC29-0DC9CC73E164}">
          <p14:sldIdLst>
            <p14:sldId id="2561"/>
            <p14:sldId id="2562"/>
          </p14:sldIdLst>
        </p14:section>
        <p14:section name="Introducción al Servicio Nacional de Aduanas" id="{D13956AE-BD6B-48FF-AE96-F668BDCEAA50}">
          <p14:sldIdLst>
            <p14:sldId id="2563"/>
            <p14:sldId id="2564"/>
            <p14:sldId id="2565"/>
          </p14:sldIdLst>
        </p14:section>
        <p14:section name="Funciones principales de fiscalización" id="{7BFF9318-EA94-4FBB-9046-3A7D0B8F46DB}">
          <p14:sldIdLst>
            <p14:sldId id="2566"/>
            <p14:sldId id="2567"/>
            <p14:sldId id="2568"/>
            <p14:sldId id="2569"/>
          </p14:sldIdLst>
        </p14:section>
        <p14:section name="Procedimientos y métodos de fiscalización" id="{70FFC8E5-B194-4E59-860E-F174F6D49AEF}">
          <p14:sldIdLst>
            <p14:sldId id="2570"/>
            <p14:sldId id="2571"/>
            <p14:sldId id="2572"/>
            <p14:sldId id="2573"/>
          </p14:sldIdLst>
        </p14:section>
        <p14:section name="Áreas específicas de control y regulación" id="{D07C3591-713C-4B75-9B67-84706C0F1029}">
          <p14:sldIdLst>
            <p14:sldId id="2574"/>
            <p14:sldId id="2575"/>
            <p14:sldId id="2576"/>
            <p14:sldId id="2577"/>
          </p14:sldIdLst>
        </p14:section>
        <p14:section name="Impacto de la fiscalización en la economía y la seguridad" id="{089390C9-F1F8-4ADE-9FDB-36C1FCAEBCE2}">
          <p14:sldIdLst>
            <p14:sldId id="2578"/>
            <p14:sldId id="2579"/>
            <p14:sldId id="2580"/>
            <p14:sldId id="2581"/>
          </p14:sldIdLst>
        </p14:section>
        <p14:section name="Conclusión" id="{5E6C47F0-12AB-4455-8CEF-E07B104E7B53}">
          <p14:sldIdLst>
            <p14:sldId id="258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1" d="100"/>
          <a:sy n="51" d="100"/>
        </p:scale>
        <p:origin x="1256" y="26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B1F0DC-8522-42A9-8E2F-26FA3943D63C}"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DF83891E-1F61-4143-80DE-D99177D9BF6C}">
      <dgm:prSet/>
      <dgm:spPr/>
      <dgm:t>
        <a:bodyPr/>
        <a:lstStyle/>
        <a:p>
          <a:pPr>
            <a:lnSpc>
              <a:spcPct val="100000"/>
            </a:lnSpc>
            <a:defRPr b="1"/>
          </a:pPr>
          <a:r>
            <a:rPr lang="es-MX"/>
            <a:t>Rol del Servicio Nacional de Aduanas</a:t>
          </a:r>
          <a:endParaRPr lang="en-US"/>
        </a:p>
      </dgm:t>
    </dgm:pt>
    <dgm:pt modelId="{1AC644E7-4F9B-4258-A732-E0EABE9D781D}" type="parTrans" cxnId="{04E5F0EB-439E-4C22-A1A9-9863895A0F56}">
      <dgm:prSet/>
      <dgm:spPr/>
      <dgm:t>
        <a:bodyPr/>
        <a:lstStyle/>
        <a:p>
          <a:endParaRPr lang="en-US"/>
        </a:p>
      </dgm:t>
    </dgm:pt>
    <dgm:pt modelId="{8B2CA1A6-E48B-45D2-B5C8-598C275AF8A4}" type="sibTrans" cxnId="{04E5F0EB-439E-4C22-A1A9-9863895A0F56}">
      <dgm:prSet/>
      <dgm:spPr/>
      <dgm:t>
        <a:bodyPr/>
        <a:lstStyle/>
        <a:p>
          <a:pPr>
            <a:lnSpc>
              <a:spcPct val="100000"/>
            </a:lnSpc>
            <a:defRPr b="1"/>
          </a:pPr>
          <a:endParaRPr lang="en-US"/>
        </a:p>
      </dgm:t>
    </dgm:pt>
    <dgm:pt modelId="{7FE9C4C3-2A4B-43CD-81F5-357F2F2B0A38}">
      <dgm:prSet/>
      <dgm:spPr/>
      <dgm:t>
        <a:bodyPr/>
        <a:lstStyle/>
        <a:p>
          <a:pPr>
            <a:lnSpc>
              <a:spcPct val="100000"/>
            </a:lnSpc>
          </a:pPr>
          <a:r>
            <a:rPr lang="es-MX"/>
            <a:t>El Servicio Nacional de Aduanas en Chile supervisa el comercio exterior y garantiza el cumplimiento de las regulaciones.</a:t>
          </a:r>
          <a:endParaRPr lang="en-US"/>
        </a:p>
      </dgm:t>
    </dgm:pt>
    <dgm:pt modelId="{46621EBF-05EC-4EFD-95BF-46C0E9F9794F}" type="parTrans" cxnId="{43511B53-3221-487C-9E10-A91AA8CAEA38}">
      <dgm:prSet/>
      <dgm:spPr/>
      <dgm:t>
        <a:bodyPr/>
        <a:lstStyle/>
        <a:p>
          <a:endParaRPr lang="en-US"/>
        </a:p>
      </dgm:t>
    </dgm:pt>
    <dgm:pt modelId="{3AC6D891-A418-4708-BF92-BE8766AD505B}" type="sibTrans" cxnId="{43511B53-3221-487C-9E10-A91AA8CAEA38}">
      <dgm:prSet/>
      <dgm:spPr/>
      <dgm:t>
        <a:bodyPr/>
        <a:lstStyle/>
        <a:p>
          <a:endParaRPr lang="en-US"/>
        </a:p>
      </dgm:t>
    </dgm:pt>
    <dgm:pt modelId="{0F077B8D-96ED-473A-ABF1-D2598AA70DDB}">
      <dgm:prSet/>
      <dgm:spPr/>
      <dgm:t>
        <a:bodyPr/>
        <a:lstStyle/>
        <a:p>
          <a:pPr>
            <a:lnSpc>
              <a:spcPct val="100000"/>
            </a:lnSpc>
            <a:defRPr b="1"/>
          </a:pPr>
          <a:r>
            <a:rPr lang="es-MX"/>
            <a:t>Protección de la Economía</a:t>
          </a:r>
          <a:endParaRPr lang="en-US"/>
        </a:p>
      </dgm:t>
    </dgm:pt>
    <dgm:pt modelId="{BE660DAF-D94F-46A0-AC70-67D9C0A0A49D}" type="parTrans" cxnId="{24A9EC19-5F40-4697-8902-698072B085F1}">
      <dgm:prSet/>
      <dgm:spPr/>
      <dgm:t>
        <a:bodyPr/>
        <a:lstStyle/>
        <a:p>
          <a:endParaRPr lang="en-US"/>
        </a:p>
      </dgm:t>
    </dgm:pt>
    <dgm:pt modelId="{4C393B88-C040-44C9-A7ED-915796435B41}" type="sibTrans" cxnId="{24A9EC19-5F40-4697-8902-698072B085F1}">
      <dgm:prSet/>
      <dgm:spPr/>
      <dgm:t>
        <a:bodyPr/>
        <a:lstStyle/>
        <a:p>
          <a:pPr>
            <a:lnSpc>
              <a:spcPct val="100000"/>
            </a:lnSpc>
            <a:defRPr b="1"/>
          </a:pPr>
          <a:endParaRPr lang="en-US"/>
        </a:p>
      </dgm:t>
    </dgm:pt>
    <dgm:pt modelId="{88476296-BCDD-40B6-B80D-3C783990DD59}">
      <dgm:prSet/>
      <dgm:spPr/>
      <dgm:t>
        <a:bodyPr/>
        <a:lstStyle/>
        <a:p>
          <a:pPr>
            <a:lnSpc>
              <a:spcPct val="100000"/>
            </a:lnSpc>
          </a:pPr>
          <a:r>
            <a:rPr lang="es-MX"/>
            <a:t>La fiscalización del comercio exterior protege la economía nacional ante prácticas desleales y contrabando.</a:t>
          </a:r>
          <a:endParaRPr lang="en-US"/>
        </a:p>
      </dgm:t>
    </dgm:pt>
    <dgm:pt modelId="{8B49A658-3A07-4B0A-8BE6-1FC930CB0E3B}" type="parTrans" cxnId="{EB092D16-AF56-48F4-9D7D-C5CC653DCFA6}">
      <dgm:prSet/>
      <dgm:spPr/>
      <dgm:t>
        <a:bodyPr/>
        <a:lstStyle/>
        <a:p>
          <a:endParaRPr lang="en-US"/>
        </a:p>
      </dgm:t>
    </dgm:pt>
    <dgm:pt modelId="{6758FFCB-E62C-40AD-87AD-08A1DE1D78DE}" type="sibTrans" cxnId="{EB092D16-AF56-48F4-9D7D-C5CC653DCFA6}">
      <dgm:prSet/>
      <dgm:spPr/>
      <dgm:t>
        <a:bodyPr/>
        <a:lstStyle/>
        <a:p>
          <a:endParaRPr lang="en-US"/>
        </a:p>
      </dgm:t>
    </dgm:pt>
    <dgm:pt modelId="{D56D47CB-65A5-407F-B8D3-0364D20C35B7}">
      <dgm:prSet/>
      <dgm:spPr/>
      <dgm:t>
        <a:bodyPr/>
        <a:lstStyle/>
        <a:p>
          <a:pPr>
            <a:lnSpc>
              <a:spcPct val="100000"/>
            </a:lnSpc>
            <a:defRPr b="1"/>
          </a:pPr>
          <a:r>
            <a:rPr lang="es-MX"/>
            <a:t>Salud Pública y Seguridad</a:t>
          </a:r>
          <a:endParaRPr lang="en-US"/>
        </a:p>
      </dgm:t>
    </dgm:pt>
    <dgm:pt modelId="{D5F263DA-D4C9-492C-890C-DA7B9C9498FF}" type="parTrans" cxnId="{9EEC54F6-1AF5-4110-A6DE-D93570C8C771}">
      <dgm:prSet/>
      <dgm:spPr/>
      <dgm:t>
        <a:bodyPr/>
        <a:lstStyle/>
        <a:p>
          <a:endParaRPr lang="en-US"/>
        </a:p>
      </dgm:t>
    </dgm:pt>
    <dgm:pt modelId="{5B402D29-8F28-4755-9D90-65A6E413776C}" type="sibTrans" cxnId="{9EEC54F6-1AF5-4110-A6DE-D93570C8C771}">
      <dgm:prSet/>
      <dgm:spPr/>
      <dgm:t>
        <a:bodyPr/>
        <a:lstStyle/>
        <a:p>
          <a:endParaRPr lang="en-US"/>
        </a:p>
      </dgm:t>
    </dgm:pt>
    <dgm:pt modelId="{F269F7DE-AB9E-4B21-95F0-A090166A61FC}">
      <dgm:prSet/>
      <dgm:spPr/>
      <dgm:t>
        <a:bodyPr/>
        <a:lstStyle/>
        <a:p>
          <a:pPr>
            <a:lnSpc>
              <a:spcPct val="100000"/>
            </a:lnSpc>
          </a:pPr>
          <a:r>
            <a:rPr lang="es-MX"/>
            <a:t>El control aduanero también asegura la entrada de productos saludables y seguros en el país, protegiendo a la población.</a:t>
          </a:r>
          <a:endParaRPr lang="en-US"/>
        </a:p>
      </dgm:t>
    </dgm:pt>
    <dgm:pt modelId="{45133F9B-1917-45B3-B85D-2A7F07FE664C}" type="parTrans" cxnId="{BC78C3DA-C8B1-49B2-A557-4696B5BF1D31}">
      <dgm:prSet/>
      <dgm:spPr/>
      <dgm:t>
        <a:bodyPr/>
        <a:lstStyle/>
        <a:p>
          <a:endParaRPr lang="en-US"/>
        </a:p>
      </dgm:t>
    </dgm:pt>
    <dgm:pt modelId="{CF7FBD2F-0009-4B03-B9A2-7A81C6BBA3AF}" type="sibTrans" cxnId="{BC78C3DA-C8B1-49B2-A557-4696B5BF1D31}">
      <dgm:prSet/>
      <dgm:spPr/>
      <dgm:t>
        <a:bodyPr/>
        <a:lstStyle/>
        <a:p>
          <a:endParaRPr lang="en-US"/>
        </a:p>
      </dgm:t>
    </dgm:pt>
    <dgm:pt modelId="{53765AF7-B117-4280-A676-7E6FEF6D99FE}" type="pres">
      <dgm:prSet presAssocID="{ADB1F0DC-8522-42A9-8E2F-26FA3943D63C}" presName="Name0" presStyleCnt="0">
        <dgm:presLayoutVars>
          <dgm:dir/>
          <dgm:resizeHandles val="exact"/>
        </dgm:presLayoutVars>
      </dgm:prSet>
      <dgm:spPr/>
    </dgm:pt>
    <dgm:pt modelId="{5C6F1EA9-24F6-45BF-BEEC-F29FA4EDA5C0}" type="pres">
      <dgm:prSet presAssocID="{DF83891E-1F61-4143-80DE-D99177D9BF6C}" presName="compNode" presStyleCnt="0"/>
      <dgm:spPr/>
    </dgm:pt>
    <dgm:pt modelId="{2D1FC5B2-BA2C-4FAD-BC25-0EB2FD989611}" type="pres">
      <dgm:prSet presAssocID="{DF83891E-1F61-4143-80DE-D99177D9BF6C}" presName="pictRect" presStyleLbl="revTx" presStyleIdx="0" presStyleCnt="6">
        <dgm:presLayoutVars>
          <dgm:chMax val="0"/>
          <dgm:bulletEnabled/>
        </dgm:presLayoutVars>
      </dgm:prSet>
      <dgm:spPr/>
    </dgm:pt>
    <dgm:pt modelId="{1BCED3E5-82B9-470F-92FC-F6BE1DBAE2A1}" type="pres">
      <dgm:prSet presAssocID="{DF83891E-1F61-4143-80DE-D99177D9BF6C}" presName="textRect" presStyleLbl="revTx" presStyleIdx="1" presStyleCnt="6">
        <dgm:presLayoutVars>
          <dgm:bulletEnabled/>
        </dgm:presLayoutVars>
      </dgm:prSet>
      <dgm:spPr/>
    </dgm:pt>
    <dgm:pt modelId="{3A021C0B-F0A8-4408-80F3-475B2FC24C1E}" type="pres">
      <dgm:prSet presAssocID="{8B2CA1A6-E48B-45D2-B5C8-598C275AF8A4}" presName="sibTrans" presStyleLbl="sibTrans2D1" presStyleIdx="0" presStyleCnt="0"/>
      <dgm:spPr/>
    </dgm:pt>
    <dgm:pt modelId="{77AB8DDB-7E58-4E81-B810-C08D80C3E324}" type="pres">
      <dgm:prSet presAssocID="{0F077B8D-96ED-473A-ABF1-D2598AA70DDB}" presName="compNode" presStyleCnt="0"/>
      <dgm:spPr/>
    </dgm:pt>
    <dgm:pt modelId="{7F15432C-49EF-4F62-8EF6-C3FC73F8BF3C}" type="pres">
      <dgm:prSet presAssocID="{0F077B8D-96ED-473A-ABF1-D2598AA70DDB}" presName="pictRect" presStyleLbl="revTx" presStyleIdx="2" presStyleCnt="6">
        <dgm:presLayoutVars>
          <dgm:chMax val="0"/>
          <dgm:bulletEnabled/>
        </dgm:presLayoutVars>
      </dgm:prSet>
      <dgm:spPr/>
    </dgm:pt>
    <dgm:pt modelId="{4A1B940E-2F82-4D5D-96CE-484418EA9B31}" type="pres">
      <dgm:prSet presAssocID="{0F077B8D-96ED-473A-ABF1-D2598AA70DDB}" presName="textRect" presStyleLbl="revTx" presStyleIdx="3" presStyleCnt="6">
        <dgm:presLayoutVars>
          <dgm:bulletEnabled/>
        </dgm:presLayoutVars>
      </dgm:prSet>
      <dgm:spPr/>
    </dgm:pt>
    <dgm:pt modelId="{38B2BABC-E6D4-44A8-9BA1-2A5E6D44AD0F}" type="pres">
      <dgm:prSet presAssocID="{4C393B88-C040-44C9-A7ED-915796435B41}" presName="sibTrans" presStyleLbl="sibTrans2D1" presStyleIdx="0" presStyleCnt="0"/>
      <dgm:spPr/>
    </dgm:pt>
    <dgm:pt modelId="{94595A4B-F0AF-432D-8EF6-151B3166922B}" type="pres">
      <dgm:prSet presAssocID="{D56D47CB-65A5-407F-B8D3-0364D20C35B7}" presName="compNode" presStyleCnt="0"/>
      <dgm:spPr/>
    </dgm:pt>
    <dgm:pt modelId="{9C9D74C8-B229-462A-A3BB-48A2936D0097}" type="pres">
      <dgm:prSet presAssocID="{D56D47CB-65A5-407F-B8D3-0364D20C35B7}" presName="pictRect" presStyleLbl="revTx" presStyleIdx="4" presStyleCnt="6">
        <dgm:presLayoutVars>
          <dgm:chMax val="0"/>
          <dgm:bulletEnabled/>
        </dgm:presLayoutVars>
      </dgm:prSet>
      <dgm:spPr/>
    </dgm:pt>
    <dgm:pt modelId="{2A9E4C8D-D911-4CA2-9E0E-AD6EBABEB59C}" type="pres">
      <dgm:prSet presAssocID="{D56D47CB-65A5-407F-B8D3-0364D20C35B7}" presName="textRect" presStyleLbl="revTx" presStyleIdx="5" presStyleCnt="6">
        <dgm:presLayoutVars>
          <dgm:bulletEnabled/>
        </dgm:presLayoutVars>
      </dgm:prSet>
      <dgm:spPr/>
    </dgm:pt>
  </dgm:ptLst>
  <dgm:cxnLst>
    <dgm:cxn modelId="{EB092D16-AF56-48F4-9D7D-C5CC653DCFA6}" srcId="{0F077B8D-96ED-473A-ABF1-D2598AA70DDB}" destId="{88476296-BCDD-40B6-B80D-3C783990DD59}" srcOrd="0" destOrd="0" parTransId="{8B49A658-3A07-4B0A-8BE6-1FC930CB0E3B}" sibTransId="{6758FFCB-E62C-40AD-87AD-08A1DE1D78DE}"/>
    <dgm:cxn modelId="{24A9EC19-5F40-4697-8902-698072B085F1}" srcId="{ADB1F0DC-8522-42A9-8E2F-26FA3943D63C}" destId="{0F077B8D-96ED-473A-ABF1-D2598AA70DDB}" srcOrd="1" destOrd="0" parTransId="{BE660DAF-D94F-46A0-AC70-67D9C0A0A49D}" sibTransId="{4C393B88-C040-44C9-A7ED-915796435B41}"/>
    <dgm:cxn modelId="{02B7FA34-6310-4E3D-9448-DFCF9F2313EA}" type="presOf" srcId="{0F077B8D-96ED-473A-ABF1-D2598AA70DDB}" destId="{7F15432C-49EF-4F62-8EF6-C3FC73F8BF3C}" srcOrd="0" destOrd="0" presId="urn:microsoft.com/office/officeart/2024/3/layout/hArchList1"/>
    <dgm:cxn modelId="{254D5335-926D-429B-BD3E-B066F34CC84A}" type="presOf" srcId="{F269F7DE-AB9E-4B21-95F0-A090166A61FC}" destId="{2A9E4C8D-D911-4CA2-9E0E-AD6EBABEB59C}" srcOrd="0" destOrd="0" presId="urn:microsoft.com/office/officeart/2024/3/layout/hArchList1"/>
    <dgm:cxn modelId="{0A48423F-AB9F-439B-AFF3-92DBD5281A32}" type="presOf" srcId="{ADB1F0DC-8522-42A9-8E2F-26FA3943D63C}" destId="{53765AF7-B117-4280-A676-7E6FEF6D99FE}" srcOrd="0" destOrd="0" presId="urn:microsoft.com/office/officeart/2024/3/layout/hArchList1"/>
    <dgm:cxn modelId="{16B3CC68-C271-43D6-859B-BA885CF1D2D6}" type="presOf" srcId="{7FE9C4C3-2A4B-43CD-81F5-357F2F2B0A38}" destId="{1BCED3E5-82B9-470F-92FC-F6BE1DBAE2A1}" srcOrd="0" destOrd="0" presId="urn:microsoft.com/office/officeart/2024/3/layout/hArchList1"/>
    <dgm:cxn modelId="{43511B53-3221-487C-9E10-A91AA8CAEA38}" srcId="{DF83891E-1F61-4143-80DE-D99177D9BF6C}" destId="{7FE9C4C3-2A4B-43CD-81F5-357F2F2B0A38}" srcOrd="0" destOrd="0" parTransId="{46621EBF-05EC-4EFD-95BF-46C0E9F9794F}" sibTransId="{3AC6D891-A418-4708-BF92-BE8766AD505B}"/>
    <dgm:cxn modelId="{63EF238D-E132-481F-ABC8-30478A2928DD}" type="presOf" srcId="{D56D47CB-65A5-407F-B8D3-0364D20C35B7}" destId="{9C9D74C8-B229-462A-A3BB-48A2936D0097}" srcOrd="0" destOrd="0" presId="urn:microsoft.com/office/officeart/2024/3/layout/hArchList1"/>
    <dgm:cxn modelId="{1EEF77AA-0DBA-4995-BFD7-2463850916A9}" type="presOf" srcId="{8B2CA1A6-E48B-45D2-B5C8-598C275AF8A4}" destId="{3A021C0B-F0A8-4408-80F3-475B2FC24C1E}" srcOrd="0" destOrd="0" presId="urn:microsoft.com/office/officeart/2024/3/layout/hArchList1"/>
    <dgm:cxn modelId="{C0DE53B6-404D-4ACA-8FF2-3A99857E0A68}" type="presOf" srcId="{DF83891E-1F61-4143-80DE-D99177D9BF6C}" destId="{2D1FC5B2-BA2C-4FAD-BC25-0EB2FD989611}" srcOrd="0" destOrd="0" presId="urn:microsoft.com/office/officeart/2024/3/layout/hArchList1"/>
    <dgm:cxn modelId="{B4B279C1-7A6D-4B5A-9194-D91266268A50}" type="presOf" srcId="{4C393B88-C040-44C9-A7ED-915796435B41}" destId="{38B2BABC-E6D4-44A8-9BA1-2A5E6D44AD0F}" srcOrd="0" destOrd="0" presId="urn:microsoft.com/office/officeart/2024/3/layout/hArchList1"/>
    <dgm:cxn modelId="{844718C7-EC10-4AA7-96C3-4EC90CCED0E2}" type="presOf" srcId="{88476296-BCDD-40B6-B80D-3C783990DD59}" destId="{4A1B940E-2F82-4D5D-96CE-484418EA9B31}" srcOrd="0" destOrd="0" presId="urn:microsoft.com/office/officeart/2024/3/layout/hArchList1"/>
    <dgm:cxn modelId="{BC78C3DA-C8B1-49B2-A557-4696B5BF1D31}" srcId="{D56D47CB-65A5-407F-B8D3-0364D20C35B7}" destId="{F269F7DE-AB9E-4B21-95F0-A090166A61FC}" srcOrd="0" destOrd="0" parTransId="{45133F9B-1917-45B3-B85D-2A7F07FE664C}" sibTransId="{CF7FBD2F-0009-4B03-B9A2-7A81C6BBA3AF}"/>
    <dgm:cxn modelId="{04E5F0EB-439E-4C22-A1A9-9863895A0F56}" srcId="{ADB1F0DC-8522-42A9-8E2F-26FA3943D63C}" destId="{DF83891E-1F61-4143-80DE-D99177D9BF6C}" srcOrd="0" destOrd="0" parTransId="{1AC644E7-4F9B-4258-A732-E0EABE9D781D}" sibTransId="{8B2CA1A6-E48B-45D2-B5C8-598C275AF8A4}"/>
    <dgm:cxn modelId="{9EEC54F6-1AF5-4110-A6DE-D93570C8C771}" srcId="{ADB1F0DC-8522-42A9-8E2F-26FA3943D63C}" destId="{D56D47CB-65A5-407F-B8D3-0364D20C35B7}" srcOrd="2" destOrd="0" parTransId="{D5F263DA-D4C9-492C-890C-DA7B9C9498FF}" sibTransId="{5B402D29-8F28-4755-9D90-65A6E413776C}"/>
    <dgm:cxn modelId="{FEDA28F6-FF30-4A56-ADC6-CC12A48CEF49}" type="presParOf" srcId="{53765AF7-B117-4280-A676-7E6FEF6D99FE}" destId="{5C6F1EA9-24F6-45BF-BEEC-F29FA4EDA5C0}" srcOrd="0" destOrd="0" presId="urn:microsoft.com/office/officeart/2024/3/layout/hArchList1"/>
    <dgm:cxn modelId="{C316AF1F-9C81-404E-8BDF-11B9E801314C}" type="presParOf" srcId="{5C6F1EA9-24F6-45BF-BEEC-F29FA4EDA5C0}" destId="{2D1FC5B2-BA2C-4FAD-BC25-0EB2FD989611}" srcOrd="0" destOrd="0" presId="urn:microsoft.com/office/officeart/2024/3/layout/hArchList1"/>
    <dgm:cxn modelId="{327BD21C-1FF3-45C5-A08A-678C617D14E7}" type="presParOf" srcId="{5C6F1EA9-24F6-45BF-BEEC-F29FA4EDA5C0}" destId="{1BCED3E5-82B9-470F-92FC-F6BE1DBAE2A1}" srcOrd="1" destOrd="0" presId="urn:microsoft.com/office/officeart/2024/3/layout/hArchList1"/>
    <dgm:cxn modelId="{C0DC6B78-D97C-4695-BF61-F910F9512884}" type="presParOf" srcId="{53765AF7-B117-4280-A676-7E6FEF6D99FE}" destId="{3A021C0B-F0A8-4408-80F3-475B2FC24C1E}" srcOrd="1" destOrd="0" presId="urn:microsoft.com/office/officeart/2024/3/layout/hArchList1"/>
    <dgm:cxn modelId="{31C04A2F-86C6-49B0-8211-D5FDACD50DDF}" type="presParOf" srcId="{53765AF7-B117-4280-A676-7E6FEF6D99FE}" destId="{77AB8DDB-7E58-4E81-B810-C08D80C3E324}" srcOrd="2" destOrd="0" presId="urn:microsoft.com/office/officeart/2024/3/layout/hArchList1"/>
    <dgm:cxn modelId="{BC7DEC9F-A195-431D-BB51-F69A019A6083}" type="presParOf" srcId="{77AB8DDB-7E58-4E81-B810-C08D80C3E324}" destId="{7F15432C-49EF-4F62-8EF6-C3FC73F8BF3C}" srcOrd="0" destOrd="0" presId="urn:microsoft.com/office/officeart/2024/3/layout/hArchList1"/>
    <dgm:cxn modelId="{F26E9885-9B8B-422E-B382-26E4B4222526}" type="presParOf" srcId="{77AB8DDB-7E58-4E81-B810-C08D80C3E324}" destId="{4A1B940E-2F82-4D5D-96CE-484418EA9B31}" srcOrd="1" destOrd="0" presId="urn:microsoft.com/office/officeart/2024/3/layout/hArchList1"/>
    <dgm:cxn modelId="{2EDA855D-B32B-4213-B81B-D2BAABEE7A5D}" type="presParOf" srcId="{53765AF7-B117-4280-A676-7E6FEF6D99FE}" destId="{38B2BABC-E6D4-44A8-9BA1-2A5E6D44AD0F}" srcOrd="3" destOrd="0" presId="urn:microsoft.com/office/officeart/2024/3/layout/hArchList1"/>
    <dgm:cxn modelId="{E8272503-A15B-4A91-8B19-DA61DF2E983A}" type="presParOf" srcId="{53765AF7-B117-4280-A676-7E6FEF6D99FE}" destId="{94595A4B-F0AF-432D-8EF6-151B3166922B}" srcOrd="4" destOrd="0" presId="urn:microsoft.com/office/officeart/2024/3/layout/hArchList1"/>
    <dgm:cxn modelId="{859321FB-08C1-4EDD-B74C-EF65AD3AFFE9}" type="presParOf" srcId="{94595A4B-F0AF-432D-8EF6-151B3166922B}" destId="{9C9D74C8-B229-462A-A3BB-48A2936D0097}" srcOrd="0" destOrd="0" presId="urn:microsoft.com/office/officeart/2024/3/layout/hArchList1"/>
    <dgm:cxn modelId="{46FD4797-C839-400F-BC1D-7DDAE775531D}" type="presParOf" srcId="{94595A4B-F0AF-432D-8EF6-151B3166922B}" destId="{2A9E4C8D-D911-4CA2-9E0E-AD6EBABEB59C}"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FC5B2-BA2C-4FAD-BC25-0EB2FD989611}">
      <dsp:nvSpPr>
        <dsp:cNvPr id="0" name=""/>
        <dsp:cNvSpPr/>
      </dsp:nvSpPr>
      <dsp:spPr>
        <a:xfrm>
          <a:off x="0" y="0"/>
          <a:ext cx="3377565" cy="595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s-MX" sz="1800" kern="1200"/>
            <a:t>Rol del Servicio Nacional de Aduanas</a:t>
          </a:r>
          <a:endParaRPr lang="en-US" sz="1800" kern="1200"/>
        </a:p>
      </dsp:txBody>
      <dsp:txXfrm>
        <a:off x="0" y="0"/>
        <a:ext cx="3377565" cy="595074"/>
      </dsp:txXfrm>
    </dsp:sp>
    <dsp:sp modelId="{1BCED3E5-82B9-470F-92FC-F6BE1DBAE2A1}">
      <dsp:nvSpPr>
        <dsp:cNvPr id="0" name=""/>
        <dsp:cNvSpPr/>
      </dsp:nvSpPr>
      <dsp:spPr>
        <a:xfrm>
          <a:off x="0" y="595074"/>
          <a:ext cx="3377565" cy="1892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s-MX" sz="1400" kern="1200"/>
            <a:t>El Servicio Nacional de Aduanas en Chile supervisa el comercio exterior y garantiza el cumplimiento de las regulaciones.</a:t>
          </a:r>
          <a:endParaRPr lang="en-US" sz="1400" kern="1200"/>
        </a:p>
      </dsp:txBody>
      <dsp:txXfrm>
        <a:off x="0" y="595074"/>
        <a:ext cx="3377565" cy="1892815"/>
      </dsp:txXfrm>
    </dsp:sp>
    <dsp:sp modelId="{7F15432C-49EF-4F62-8EF6-C3FC73F8BF3C}">
      <dsp:nvSpPr>
        <dsp:cNvPr id="0" name=""/>
        <dsp:cNvSpPr/>
      </dsp:nvSpPr>
      <dsp:spPr>
        <a:xfrm>
          <a:off x="3715321" y="0"/>
          <a:ext cx="3377565" cy="595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s-MX" sz="1800" kern="1200"/>
            <a:t>Protección de la Economía</a:t>
          </a:r>
          <a:endParaRPr lang="en-US" sz="1800" kern="1200"/>
        </a:p>
      </dsp:txBody>
      <dsp:txXfrm>
        <a:off x="3715321" y="0"/>
        <a:ext cx="3377565" cy="595074"/>
      </dsp:txXfrm>
    </dsp:sp>
    <dsp:sp modelId="{4A1B940E-2F82-4D5D-96CE-484418EA9B31}">
      <dsp:nvSpPr>
        <dsp:cNvPr id="0" name=""/>
        <dsp:cNvSpPr/>
      </dsp:nvSpPr>
      <dsp:spPr>
        <a:xfrm>
          <a:off x="3715321" y="595074"/>
          <a:ext cx="3377565" cy="1892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s-MX" sz="1400" kern="1200"/>
            <a:t>La fiscalización del comercio exterior protege la economía nacional ante prácticas desleales y contrabando.</a:t>
          </a:r>
          <a:endParaRPr lang="en-US" sz="1400" kern="1200"/>
        </a:p>
      </dsp:txBody>
      <dsp:txXfrm>
        <a:off x="3715321" y="595074"/>
        <a:ext cx="3377565" cy="1892815"/>
      </dsp:txXfrm>
    </dsp:sp>
    <dsp:sp modelId="{9C9D74C8-B229-462A-A3BB-48A2936D0097}">
      <dsp:nvSpPr>
        <dsp:cNvPr id="0" name=""/>
        <dsp:cNvSpPr/>
      </dsp:nvSpPr>
      <dsp:spPr>
        <a:xfrm>
          <a:off x="7430643" y="0"/>
          <a:ext cx="3377565" cy="595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s-MX" sz="1800" kern="1200"/>
            <a:t>Salud Pública y Seguridad</a:t>
          </a:r>
          <a:endParaRPr lang="en-US" sz="1800" kern="1200"/>
        </a:p>
      </dsp:txBody>
      <dsp:txXfrm>
        <a:off x="7430643" y="0"/>
        <a:ext cx="3377565" cy="595074"/>
      </dsp:txXfrm>
    </dsp:sp>
    <dsp:sp modelId="{2A9E4C8D-D911-4CA2-9E0E-AD6EBABEB59C}">
      <dsp:nvSpPr>
        <dsp:cNvPr id="0" name=""/>
        <dsp:cNvSpPr/>
      </dsp:nvSpPr>
      <dsp:spPr>
        <a:xfrm>
          <a:off x="7430643" y="595074"/>
          <a:ext cx="3377565" cy="1892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s-MX" sz="1400" kern="1200"/>
            <a:t>El control aduanero también asegura la entrada de productos saludables y seguros en el país, protegiendo a la población.</a:t>
          </a:r>
          <a:endParaRPr lang="en-US" sz="1400" kern="1200"/>
        </a:p>
      </dsp:txBody>
      <dsp:txXfrm>
        <a:off x="7430643" y="595074"/>
        <a:ext cx="3377565" cy="1892815"/>
      </dsp:txXfrm>
    </dsp:sp>
  </dsp:spTree>
</dsp:drawing>
</file>

<file path=ppt/diagrams/layout1.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F5AEA0-1759-4E48-888D-5186AA62C670}" type="datetimeFigureOut">
              <a:rPr lang="es-CL" smtClean="0"/>
              <a:t>03-07-2025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A40A3B-2C81-4A09-832C-911F246D6B7A}" type="slidenum">
              <a:rPr lang="es-CL" smtClean="0"/>
              <a:t>‹Nº›</a:t>
            </a:fld>
            <a:endParaRPr lang="es-CL"/>
          </a:p>
        </p:txBody>
      </p:sp>
    </p:spTree>
    <p:extLst>
      <p:ext uri="{BB962C8B-B14F-4D97-AF65-F5344CB8AC3E}">
        <p14:creationId xmlns:p14="http://schemas.microsoft.com/office/powerpoint/2010/main" val="752616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El contenido generado por IA puede ser incorrecto.
---
El Servicio Nacional de Aduanas en Chile juega un papel crucial en la regulación del comercio internacional. Esta presentación abordará sus funciones de fiscalización, procedimientos, áreas específicas de control y el impacto en la economía y la seguridad del país.
Origen de imagen: biblioteca de contenido de Microsoft 365
</a:t>
            </a:r>
          </a:p>
        </p:txBody>
      </p:sp>
      <p:sp>
        <p:nvSpPr>
          <p:cNvPr id="4" name="Marcador de número de diapositiva 3"/>
          <p:cNvSpPr>
            <a:spLocks noGrp="1"/>
          </p:cNvSpPr>
          <p:nvPr>
            <p:ph type="sldNum" sz="quarter" idx="5"/>
          </p:nvPr>
        </p:nvSpPr>
        <p:spPr/>
        <p:txBody>
          <a:bodyPr/>
          <a:lstStyle/>
          <a:p>
            <a:fld id="{73544C2D-BB9A-40D9-87C2-810285F45AE5}" type="slidenum">
              <a:rPr lang="es-CL" smtClean="0"/>
              <a:t>1</a:t>
            </a:fld>
            <a:endParaRPr lang="es-CL"/>
          </a:p>
        </p:txBody>
      </p:sp>
    </p:spTree>
    <p:extLst>
      <p:ext uri="{BB962C8B-B14F-4D97-AF65-F5344CB8AC3E}">
        <p14:creationId xmlns:p14="http://schemas.microsoft.com/office/powerpoint/2010/main" val="1554997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Para llevar a cabo su misión, el Servicio Nacional de Aduanas utiliza diversos procedimientos y métodos de fiscalización. Esto incluye la inspección física de mercancías, el uso de tecnología avanzada y la colaboración con otras entidades y organismos internacionales.</a:t>
            </a:r>
          </a:p>
        </p:txBody>
      </p:sp>
      <p:sp>
        <p:nvSpPr>
          <p:cNvPr id="4" name="Marcador de número de diapositiva 3"/>
          <p:cNvSpPr>
            <a:spLocks noGrp="1"/>
          </p:cNvSpPr>
          <p:nvPr>
            <p:ph type="sldNum" sz="quarter" idx="5"/>
          </p:nvPr>
        </p:nvSpPr>
        <p:spPr/>
        <p:txBody>
          <a:bodyPr/>
          <a:lstStyle/>
          <a:p>
            <a:fld id="{73544C2D-BB9A-40D9-87C2-810285F45AE5}" type="slidenum">
              <a:rPr lang="es-CL" smtClean="0"/>
              <a:t>10</a:t>
            </a:fld>
            <a:endParaRPr lang="es-CL"/>
          </a:p>
        </p:txBody>
      </p:sp>
    </p:spTree>
    <p:extLst>
      <p:ext uri="{BB962C8B-B14F-4D97-AF65-F5344CB8AC3E}">
        <p14:creationId xmlns:p14="http://schemas.microsoft.com/office/powerpoint/2010/main" val="1884578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 inspección física de mercancías es un procedimiento esencial para garantizar que los productos cumplan con las regulaciones aduaneras. Este proceso incluye revisiones aleatorias y planeadas de contenedores y cargas en puertos y aeropuertos.
Origen de imagen: biblioteca de contenido de Microsoft 365
</a:t>
            </a:r>
          </a:p>
        </p:txBody>
      </p:sp>
      <p:sp>
        <p:nvSpPr>
          <p:cNvPr id="4" name="Marcador de número de diapositiva 3"/>
          <p:cNvSpPr>
            <a:spLocks noGrp="1"/>
          </p:cNvSpPr>
          <p:nvPr>
            <p:ph type="sldNum" sz="quarter" idx="5"/>
          </p:nvPr>
        </p:nvSpPr>
        <p:spPr/>
        <p:txBody>
          <a:bodyPr/>
          <a:lstStyle/>
          <a:p>
            <a:fld id="{73544C2D-BB9A-40D9-87C2-810285F45AE5}" type="slidenum">
              <a:rPr lang="es-CL" smtClean="0"/>
              <a:t>11</a:t>
            </a:fld>
            <a:endParaRPr lang="es-CL"/>
          </a:p>
        </p:txBody>
      </p:sp>
    </p:spTree>
    <p:extLst>
      <p:ext uri="{BB962C8B-B14F-4D97-AF65-F5344CB8AC3E}">
        <p14:creationId xmlns:p14="http://schemas.microsoft.com/office/powerpoint/2010/main" val="3147134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El uso de tecnología, como escáneres y sistemas informáticos, ha mejorado significativamente la eficiencia de los procedimientos de fiscalización. Estos sistemas ayudan a identificar riesgos y a realizar controles más efectivos de las mercancías que ingresan y salen del país.
Origen de imagen: biblioteca de contenido de Microsoft 365
</a:t>
            </a:r>
          </a:p>
        </p:txBody>
      </p:sp>
      <p:sp>
        <p:nvSpPr>
          <p:cNvPr id="4" name="Marcador de número de diapositiva 3"/>
          <p:cNvSpPr>
            <a:spLocks noGrp="1"/>
          </p:cNvSpPr>
          <p:nvPr>
            <p:ph type="sldNum" sz="quarter" idx="5"/>
          </p:nvPr>
        </p:nvSpPr>
        <p:spPr/>
        <p:txBody>
          <a:bodyPr/>
          <a:lstStyle/>
          <a:p>
            <a:fld id="{73544C2D-BB9A-40D9-87C2-810285F45AE5}" type="slidenum">
              <a:rPr lang="es-CL" smtClean="0"/>
              <a:t>12</a:t>
            </a:fld>
            <a:endParaRPr lang="es-CL"/>
          </a:p>
        </p:txBody>
      </p:sp>
    </p:spTree>
    <p:extLst>
      <p:ext uri="{BB962C8B-B14F-4D97-AF65-F5344CB8AC3E}">
        <p14:creationId xmlns:p14="http://schemas.microsoft.com/office/powerpoint/2010/main" val="1876973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El Servicio Nacional de Aduanas colabora con diversas entidades y organismos internacionales para fortalecer la fiscalización y el control. Esta cooperación es fundamental para combatir el contrabando y el comercio ilícito a nivel global, mejorando la seguridad y el cumplimiento de las normativas.
Origen de imagen: biblioteca de contenido de Microsoft 365
</a:t>
            </a:r>
          </a:p>
        </p:txBody>
      </p:sp>
      <p:sp>
        <p:nvSpPr>
          <p:cNvPr id="4" name="Marcador de número de diapositiva 3"/>
          <p:cNvSpPr>
            <a:spLocks noGrp="1"/>
          </p:cNvSpPr>
          <p:nvPr>
            <p:ph type="sldNum" sz="quarter" idx="5"/>
          </p:nvPr>
        </p:nvSpPr>
        <p:spPr/>
        <p:txBody>
          <a:bodyPr/>
          <a:lstStyle/>
          <a:p>
            <a:fld id="{73544C2D-BB9A-40D9-87C2-810285F45AE5}" type="slidenum">
              <a:rPr lang="es-CL" smtClean="0"/>
              <a:t>13</a:t>
            </a:fld>
            <a:endParaRPr lang="es-CL"/>
          </a:p>
        </p:txBody>
      </p:sp>
    </p:spTree>
    <p:extLst>
      <p:ext uri="{BB962C8B-B14F-4D97-AF65-F5344CB8AC3E}">
        <p14:creationId xmlns:p14="http://schemas.microsoft.com/office/powerpoint/2010/main" val="2793386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Existen áreas específicas que requieren un control y regulación más estrictos por parte del Servicio Nacional de Aduanas. Estas incluyen vehículos y transporte, productos agrícolas y alimentarios, así como mercancías sensibles y peligrosas. Vamos a explorar cada una de estas áreas.</a:t>
            </a:r>
          </a:p>
        </p:txBody>
      </p:sp>
      <p:sp>
        <p:nvSpPr>
          <p:cNvPr id="4" name="Marcador de número de diapositiva 3"/>
          <p:cNvSpPr>
            <a:spLocks noGrp="1"/>
          </p:cNvSpPr>
          <p:nvPr>
            <p:ph type="sldNum" sz="quarter" idx="5"/>
          </p:nvPr>
        </p:nvSpPr>
        <p:spPr/>
        <p:txBody>
          <a:bodyPr/>
          <a:lstStyle/>
          <a:p>
            <a:fld id="{73544C2D-BB9A-40D9-87C2-810285F45AE5}" type="slidenum">
              <a:rPr lang="es-CL" smtClean="0"/>
              <a:t>14</a:t>
            </a:fld>
            <a:endParaRPr lang="es-CL"/>
          </a:p>
        </p:txBody>
      </p:sp>
    </p:spTree>
    <p:extLst>
      <p:ext uri="{BB962C8B-B14F-4D97-AF65-F5344CB8AC3E}">
        <p14:creationId xmlns:p14="http://schemas.microsoft.com/office/powerpoint/2010/main" val="1966517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 regulación de vehículos y transporte es crucial para asegurar que los automóviles y otros medios de transporte que ingresan al país cumplan con las normativas de seguridad y emisiones. Esto incluye la verificación de documentos y la inspección física de los vehículos.
Origen de imagen: biblioteca de contenido de Microsoft 365
</a:t>
            </a:r>
          </a:p>
        </p:txBody>
      </p:sp>
      <p:sp>
        <p:nvSpPr>
          <p:cNvPr id="4" name="Marcador de número de diapositiva 3"/>
          <p:cNvSpPr>
            <a:spLocks noGrp="1"/>
          </p:cNvSpPr>
          <p:nvPr>
            <p:ph type="sldNum" sz="quarter" idx="5"/>
          </p:nvPr>
        </p:nvSpPr>
        <p:spPr/>
        <p:txBody>
          <a:bodyPr/>
          <a:lstStyle/>
          <a:p>
            <a:fld id="{73544C2D-BB9A-40D9-87C2-810285F45AE5}" type="slidenum">
              <a:rPr lang="es-CL" smtClean="0"/>
              <a:t>15</a:t>
            </a:fld>
            <a:endParaRPr lang="es-CL"/>
          </a:p>
        </p:txBody>
      </p:sp>
    </p:spTree>
    <p:extLst>
      <p:ext uri="{BB962C8B-B14F-4D97-AF65-F5344CB8AC3E}">
        <p14:creationId xmlns:p14="http://schemas.microsoft.com/office/powerpoint/2010/main" val="4277524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Los productos agrícolas y alimentarios están sujetos a un control riguroso para proteger la salud pública. Esto implica la verificación de la calidad, el cumplimiento de estándares fitosanitarios y la trazabilidad de los productos.
Origen de imagen: biblioteca de contenido de Microsoft 365
</a:t>
            </a:r>
          </a:p>
        </p:txBody>
      </p:sp>
      <p:sp>
        <p:nvSpPr>
          <p:cNvPr id="4" name="Marcador de número de diapositiva 3"/>
          <p:cNvSpPr>
            <a:spLocks noGrp="1"/>
          </p:cNvSpPr>
          <p:nvPr>
            <p:ph type="sldNum" sz="quarter" idx="5"/>
          </p:nvPr>
        </p:nvSpPr>
        <p:spPr/>
        <p:txBody>
          <a:bodyPr/>
          <a:lstStyle/>
          <a:p>
            <a:fld id="{73544C2D-BB9A-40D9-87C2-810285F45AE5}" type="slidenum">
              <a:rPr lang="es-CL" smtClean="0"/>
              <a:t>16</a:t>
            </a:fld>
            <a:endParaRPr lang="es-CL"/>
          </a:p>
        </p:txBody>
      </p:sp>
    </p:spTree>
    <p:extLst>
      <p:ext uri="{BB962C8B-B14F-4D97-AF65-F5344CB8AC3E}">
        <p14:creationId xmlns:p14="http://schemas.microsoft.com/office/powerpoint/2010/main" val="3016382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Las mercancías sensibles y peligrosas requieren procedimientos de fiscalización especiales para prevenir riesgos a la seguridad y la salud. Esto incluye la regulación de sustancias químicas, explosivos, y otros materiales peligrosos.
Origen de imagen: biblioteca de contenido de Microsoft 365
</a:t>
            </a:r>
          </a:p>
        </p:txBody>
      </p:sp>
      <p:sp>
        <p:nvSpPr>
          <p:cNvPr id="4" name="Marcador de número de diapositiva 3"/>
          <p:cNvSpPr>
            <a:spLocks noGrp="1"/>
          </p:cNvSpPr>
          <p:nvPr>
            <p:ph type="sldNum" sz="quarter" idx="5"/>
          </p:nvPr>
        </p:nvSpPr>
        <p:spPr/>
        <p:txBody>
          <a:bodyPr/>
          <a:lstStyle/>
          <a:p>
            <a:fld id="{73544C2D-BB9A-40D9-87C2-810285F45AE5}" type="slidenum">
              <a:rPr lang="es-CL" smtClean="0"/>
              <a:t>17</a:t>
            </a:fld>
            <a:endParaRPr lang="es-CL"/>
          </a:p>
        </p:txBody>
      </p:sp>
    </p:spTree>
    <p:extLst>
      <p:ext uri="{BB962C8B-B14F-4D97-AF65-F5344CB8AC3E}">
        <p14:creationId xmlns:p14="http://schemas.microsoft.com/office/powerpoint/2010/main" val="3368567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La fiscalización del Servicio Nacional de Aduanas tiene un impacto significativo en la economía y la seguridad nacional. A continuación, analizaremos cómo contribuye a la protección de la economía, la seguridad y salud pública, y la facilitación del comercio internacional.</a:t>
            </a:r>
          </a:p>
        </p:txBody>
      </p:sp>
      <p:sp>
        <p:nvSpPr>
          <p:cNvPr id="4" name="Marcador de número de diapositiva 3"/>
          <p:cNvSpPr>
            <a:spLocks noGrp="1"/>
          </p:cNvSpPr>
          <p:nvPr>
            <p:ph type="sldNum" sz="quarter" idx="5"/>
          </p:nvPr>
        </p:nvSpPr>
        <p:spPr/>
        <p:txBody>
          <a:bodyPr/>
          <a:lstStyle/>
          <a:p>
            <a:fld id="{73544C2D-BB9A-40D9-87C2-810285F45AE5}" type="slidenum">
              <a:rPr lang="es-CL" smtClean="0"/>
              <a:t>18</a:t>
            </a:fld>
            <a:endParaRPr lang="es-CL"/>
          </a:p>
        </p:txBody>
      </p:sp>
    </p:spTree>
    <p:extLst>
      <p:ext uri="{BB962C8B-B14F-4D97-AF65-F5344CB8AC3E}">
        <p14:creationId xmlns:p14="http://schemas.microsoft.com/office/powerpoint/2010/main" val="3755885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 fiscalización ayuda a proteger la economía nacional al asegurar que las importaciones y exportaciones se realicen de manera legal y regulada. Esto contribuye a la estabilidad económica y al desarrollo de la industria local.
Origen de imagen: biblioteca de contenido de Microsoft 365
</a:t>
            </a:r>
          </a:p>
        </p:txBody>
      </p:sp>
      <p:sp>
        <p:nvSpPr>
          <p:cNvPr id="4" name="Marcador de número de diapositiva 3"/>
          <p:cNvSpPr>
            <a:spLocks noGrp="1"/>
          </p:cNvSpPr>
          <p:nvPr>
            <p:ph type="sldNum" sz="quarter" idx="5"/>
          </p:nvPr>
        </p:nvSpPr>
        <p:spPr/>
        <p:txBody>
          <a:bodyPr/>
          <a:lstStyle/>
          <a:p>
            <a:fld id="{73544C2D-BB9A-40D9-87C2-810285F45AE5}" type="slidenum">
              <a:rPr lang="es-CL" smtClean="0"/>
              <a:t>19</a:t>
            </a:fld>
            <a:endParaRPr lang="es-CL"/>
          </a:p>
        </p:txBody>
      </p:sp>
    </p:spTree>
    <p:extLst>
      <p:ext uri="{BB962C8B-B14F-4D97-AF65-F5344CB8AC3E}">
        <p14:creationId xmlns:p14="http://schemas.microsoft.com/office/powerpoint/2010/main" val="583032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En esta presentación, comenzaremos con una introducción al Servicio Nacional de Aduanas, incluyendo su historia, misión y visión. Después, discutiremos las funciones principales de fiscalización, los procedimientos y métodos utilizados, así como las áreas específicas de control. Finalmente, examinaremos el impacto de la fiscalización en la economía y la seguridad en Chile.
Origen de imagen: biblioteca de contenido de Microsoft 365
</a:t>
            </a:r>
          </a:p>
        </p:txBody>
      </p:sp>
      <p:sp>
        <p:nvSpPr>
          <p:cNvPr id="4" name="Marcador de número de diapositiva 3"/>
          <p:cNvSpPr>
            <a:spLocks noGrp="1"/>
          </p:cNvSpPr>
          <p:nvPr>
            <p:ph type="sldNum" sz="quarter" idx="5"/>
          </p:nvPr>
        </p:nvSpPr>
        <p:spPr/>
        <p:txBody>
          <a:bodyPr/>
          <a:lstStyle/>
          <a:p>
            <a:fld id="{73544C2D-BB9A-40D9-87C2-810285F45AE5}" type="slidenum">
              <a:rPr lang="es-CL" smtClean="0"/>
              <a:t>2</a:t>
            </a:fld>
            <a:endParaRPr lang="es-CL"/>
          </a:p>
        </p:txBody>
      </p:sp>
    </p:spTree>
    <p:extLst>
      <p:ext uri="{BB962C8B-B14F-4D97-AF65-F5344CB8AC3E}">
        <p14:creationId xmlns:p14="http://schemas.microsoft.com/office/powerpoint/2010/main" val="3591030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 labor de fiscalización es fundamental para garantizar la seguridad y la salud pública. Al controlar la entrada de mercancías peligrosas o no reguladas, se previenen riesgos que pueden afectar a la población.
Origen de imagen: biblioteca de contenido de Microsoft 365
</a:t>
            </a:r>
          </a:p>
        </p:txBody>
      </p:sp>
      <p:sp>
        <p:nvSpPr>
          <p:cNvPr id="4" name="Marcador de número de diapositiva 3"/>
          <p:cNvSpPr>
            <a:spLocks noGrp="1"/>
          </p:cNvSpPr>
          <p:nvPr>
            <p:ph type="sldNum" sz="quarter" idx="5"/>
          </p:nvPr>
        </p:nvSpPr>
        <p:spPr/>
        <p:txBody>
          <a:bodyPr/>
          <a:lstStyle/>
          <a:p>
            <a:fld id="{73544C2D-BB9A-40D9-87C2-810285F45AE5}" type="slidenum">
              <a:rPr lang="es-CL" smtClean="0"/>
              <a:t>20</a:t>
            </a:fld>
            <a:endParaRPr lang="es-CL"/>
          </a:p>
        </p:txBody>
      </p:sp>
    </p:spTree>
    <p:extLst>
      <p:ext uri="{BB962C8B-B14F-4D97-AF65-F5344CB8AC3E}">
        <p14:creationId xmlns:p14="http://schemas.microsoft.com/office/powerpoint/2010/main" val="2179123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A través de una fiscalización eficiente, el Servicio Nacional de Aduanas contribuye a la facilitación del comercio internacional. Esto se traduce en procesos más ágiles y seguros, lo que fomenta el intercambio comercial y el crecimiento económico.
Origen de imagen: biblioteca de contenido de Microsoft 365
</a:t>
            </a:r>
          </a:p>
        </p:txBody>
      </p:sp>
      <p:sp>
        <p:nvSpPr>
          <p:cNvPr id="4" name="Marcador de número de diapositiva 3"/>
          <p:cNvSpPr>
            <a:spLocks noGrp="1"/>
          </p:cNvSpPr>
          <p:nvPr>
            <p:ph type="sldNum" sz="quarter" idx="5"/>
          </p:nvPr>
        </p:nvSpPr>
        <p:spPr/>
        <p:txBody>
          <a:bodyPr/>
          <a:lstStyle/>
          <a:p>
            <a:fld id="{73544C2D-BB9A-40D9-87C2-810285F45AE5}" type="slidenum">
              <a:rPr lang="es-CL" smtClean="0"/>
              <a:t>21</a:t>
            </a:fld>
            <a:endParaRPr lang="es-CL"/>
          </a:p>
        </p:txBody>
      </p:sp>
    </p:spTree>
    <p:extLst>
      <p:ext uri="{BB962C8B-B14F-4D97-AF65-F5344CB8AC3E}">
        <p14:creationId xmlns:p14="http://schemas.microsoft.com/office/powerpoint/2010/main" val="4124164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El Servicio Nacional de Aduanas en Chile juega un rol esencial en la fiscalización del comercio exterior, protegiendo la economía, la seguridad y la salud pública. Su labor contribuye a un comercio internacional más seguro y eficiente, beneficiando a todo el país.</a:t>
            </a:r>
          </a:p>
        </p:txBody>
      </p:sp>
      <p:sp>
        <p:nvSpPr>
          <p:cNvPr id="4" name="Marcador de número de diapositiva 3"/>
          <p:cNvSpPr>
            <a:spLocks noGrp="1"/>
          </p:cNvSpPr>
          <p:nvPr>
            <p:ph type="sldNum" sz="quarter" idx="5"/>
          </p:nvPr>
        </p:nvSpPr>
        <p:spPr/>
        <p:txBody>
          <a:bodyPr/>
          <a:lstStyle/>
          <a:p>
            <a:fld id="{73544C2D-BB9A-40D9-87C2-810285F45AE5}" type="slidenum">
              <a:rPr lang="es-CL" smtClean="0"/>
              <a:t>22</a:t>
            </a:fld>
            <a:endParaRPr lang="es-CL"/>
          </a:p>
        </p:txBody>
      </p:sp>
    </p:spTree>
    <p:extLst>
      <p:ext uri="{BB962C8B-B14F-4D97-AF65-F5344CB8AC3E}">
        <p14:creationId xmlns:p14="http://schemas.microsoft.com/office/powerpoint/2010/main" val="2252222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El Servicio Nacional de Aduanas es un organismo fundamental en la gestión del comercio exterior de Chile. Desde su creación, ha evolucionado para adaptarse a los cambios en el comercio global y las necesidades del país. A continuación, revisaremos su historia y evolución, así como su misión y visión.</a:t>
            </a:r>
          </a:p>
        </p:txBody>
      </p:sp>
      <p:sp>
        <p:nvSpPr>
          <p:cNvPr id="4" name="Marcador de número de diapositiva 3"/>
          <p:cNvSpPr>
            <a:spLocks noGrp="1"/>
          </p:cNvSpPr>
          <p:nvPr>
            <p:ph type="sldNum" sz="quarter" idx="5"/>
          </p:nvPr>
        </p:nvSpPr>
        <p:spPr/>
        <p:txBody>
          <a:bodyPr/>
          <a:lstStyle/>
          <a:p>
            <a:fld id="{73544C2D-BB9A-40D9-87C2-810285F45AE5}" type="slidenum">
              <a:rPr lang="es-CL" smtClean="0"/>
              <a:t>3</a:t>
            </a:fld>
            <a:endParaRPr lang="es-CL"/>
          </a:p>
        </p:txBody>
      </p:sp>
    </p:spTree>
    <p:extLst>
      <p:ext uri="{BB962C8B-B14F-4D97-AF65-F5344CB8AC3E}">
        <p14:creationId xmlns:p14="http://schemas.microsoft.com/office/powerpoint/2010/main" val="371542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Fundado en 1843, el Servicio Nacional de Aduanas ha pasado por diversas transformaciones a lo largo de los años. Su evolución refleja los cambios en las políticas comerciales y la creciente importancia del comercio internacional en la economía chilena. Vamos a explorar estos hitos históricos.
Origen de imagen: biblioteca de contenido de Microsoft 365
</a:t>
            </a:r>
          </a:p>
        </p:txBody>
      </p:sp>
      <p:sp>
        <p:nvSpPr>
          <p:cNvPr id="4" name="Marcador de número de diapositiva 3"/>
          <p:cNvSpPr>
            <a:spLocks noGrp="1"/>
          </p:cNvSpPr>
          <p:nvPr>
            <p:ph type="sldNum" sz="quarter" idx="5"/>
          </p:nvPr>
        </p:nvSpPr>
        <p:spPr/>
        <p:txBody>
          <a:bodyPr/>
          <a:lstStyle/>
          <a:p>
            <a:fld id="{73544C2D-BB9A-40D9-87C2-810285F45AE5}" type="slidenum">
              <a:rPr lang="es-CL" smtClean="0"/>
              <a:t>4</a:t>
            </a:fld>
            <a:endParaRPr lang="es-CL"/>
          </a:p>
        </p:txBody>
      </p:sp>
    </p:spTree>
    <p:extLst>
      <p:ext uri="{BB962C8B-B14F-4D97-AF65-F5344CB8AC3E}">
        <p14:creationId xmlns:p14="http://schemas.microsoft.com/office/powerpoint/2010/main" val="112157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 misión del Servicio Nacional de Aduanas es facilitar el comercio exterior, proteger la economía nacional y asegurar el cumplimiento de la legislación aduanera. Su visión es ser un organismo eficiente y moderno, alineado con las mejores prácticas internacionales en fiscalización y control aduanero.
Origen de imagen: biblioteca de contenido de Microsoft 365
</a:t>
            </a:r>
          </a:p>
        </p:txBody>
      </p:sp>
      <p:sp>
        <p:nvSpPr>
          <p:cNvPr id="4" name="Marcador de número de diapositiva 3"/>
          <p:cNvSpPr>
            <a:spLocks noGrp="1"/>
          </p:cNvSpPr>
          <p:nvPr>
            <p:ph type="sldNum" sz="quarter" idx="5"/>
          </p:nvPr>
        </p:nvSpPr>
        <p:spPr/>
        <p:txBody>
          <a:bodyPr/>
          <a:lstStyle/>
          <a:p>
            <a:fld id="{73544C2D-BB9A-40D9-87C2-810285F45AE5}" type="slidenum">
              <a:rPr lang="es-CL" smtClean="0"/>
              <a:t>5</a:t>
            </a:fld>
            <a:endParaRPr lang="es-CL"/>
          </a:p>
        </p:txBody>
      </p:sp>
    </p:spTree>
    <p:extLst>
      <p:ext uri="{BB962C8B-B14F-4D97-AF65-F5344CB8AC3E}">
        <p14:creationId xmlns:p14="http://schemas.microsoft.com/office/powerpoint/2010/main" val="1279003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El Servicio Nacional de Aduanas cumple funciones vitales en la fiscalización del comercio internacional. Estas funciones incluyen el control de importaciones y exportaciones, la regulación y verificación de mercancías y la prevención del contrabando y el comercio ilícito. Vamos a profundizar en cada una de estas funciones.</a:t>
            </a:r>
          </a:p>
        </p:txBody>
      </p:sp>
      <p:sp>
        <p:nvSpPr>
          <p:cNvPr id="4" name="Marcador de número de diapositiva 3"/>
          <p:cNvSpPr>
            <a:spLocks noGrp="1"/>
          </p:cNvSpPr>
          <p:nvPr>
            <p:ph type="sldNum" sz="quarter" idx="5"/>
          </p:nvPr>
        </p:nvSpPr>
        <p:spPr/>
        <p:txBody>
          <a:bodyPr/>
          <a:lstStyle/>
          <a:p>
            <a:fld id="{73544C2D-BB9A-40D9-87C2-810285F45AE5}" type="slidenum">
              <a:rPr lang="es-CL" smtClean="0"/>
              <a:t>6</a:t>
            </a:fld>
            <a:endParaRPr lang="es-CL"/>
          </a:p>
        </p:txBody>
      </p:sp>
    </p:spTree>
    <p:extLst>
      <p:ext uri="{BB962C8B-B14F-4D97-AF65-F5344CB8AC3E}">
        <p14:creationId xmlns:p14="http://schemas.microsoft.com/office/powerpoint/2010/main" val="3145196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El control de importaciones y exportaciones es fundamental para asegurar que las mercancías cumplan con las regulaciones nacionales. Esto incluye verificar documentación y asegurarse de que las tarifas e impuestos se abonen correctamente.
Origen de imagen: biblioteca de contenido de Microsoft 365
</a:t>
            </a:r>
          </a:p>
        </p:txBody>
      </p:sp>
      <p:sp>
        <p:nvSpPr>
          <p:cNvPr id="4" name="Marcador de número de diapositiva 3"/>
          <p:cNvSpPr>
            <a:spLocks noGrp="1"/>
          </p:cNvSpPr>
          <p:nvPr>
            <p:ph type="sldNum" sz="quarter" idx="5"/>
          </p:nvPr>
        </p:nvSpPr>
        <p:spPr/>
        <p:txBody>
          <a:bodyPr/>
          <a:lstStyle/>
          <a:p>
            <a:fld id="{73544C2D-BB9A-40D9-87C2-810285F45AE5}" type="slidenum">
              <a:rPr lang="es-CL" smtClean="0"/>
              <a:t>7</a:t>
            </a:fld>
            <a:endParaRPr lang="es-CL"/>
          </a:p>
        </p:txBody>
      </p:sp>
    </p:spTree>
    <p:extLst>
      <p:ext uri="{BB962C8B-B14F-4D97-AF65-F5344CB8AC3E}">
        <p14:creationId xmlns:p14="http://schemas.microsoft.com/office/powerpoint/2010/main" val="1778873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 regulación y verificación de mercancías garantizan que todos los productos que ingresan o salen del país cumplan con los estándares de seguridad y calidad. Esto es esencial para proteger la salud pública y el medio ambiente.
Origen de imagen: biblioteca de contenido de Microsoft 365
</a:t>
            </a:r>
          </a:p>
        </p:txBody>
      </p:sp>
      <p:sp>
        <p:nvSpPr>
          <p:cNvPr id="4" name="Marcador de número de diapositiva 3"/>
          <p:cNvSpPr>
            <a:spLocks noGrp="1"/>
          </p:cNvSpPr>
          <p:nvPr>
            <p:ph type="sldNum" sz="quarter" idx="5"/>
          </p:nvPr>
        </p:nvSpPr>
        <p:spPr/>
        <p:txBody>
          <a:bodyPr/>
          <a:lstStyle/>
          <a:p>
            <a:fld id="{73544C2D-BB9A-40D9-87C2-810285F45AE5}" type="slidenum">
              <a:rPr lang="es-CL" smtClean="0"/>
              <a:t>8</a:t>
            </a:fld>
            <a:endParaRPr lang="es-CL"/>
          </a:p>
        </p:txBody>
      </p:sp>
    </p:spTree>
    <p:extLst>
      <p:ext uri="{BB962C8B-B14F-4D97-AF65-F5344CB8AC3E}">
        <p14:creationId xmlns:p14="http://schemas.microsoft.com/office/powerpoint/2010/main" val="2186820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 prevención del contrabando y el comercio ilícito es una de las funciones más críticas del Servicio Nacional de Aduanas. Esto implica la implementación de estrategias y operaciones para detectar y desarticular redes de contrabando, contribuyendo así a la seguridad nacional.
Origen de imagen: biblioteca de contenido de Microsoft 365
</a:t>
            </a:r>
          </a:p>
        </p:txBody>
      </p:sp>
      <p:sp>
        <p:nvSpPr>
          <p:cNvPr id="4" name="Marcador de número de diapositiva 3"/>
          <p:cNvSpPr>
            <a:spLocks noGrp="1"/>
          </p:cNvSpPr>
          <p:nvPr>
            <p:ph type="sldNum" sz="quarter" idx="5"/>
          </p:nvPr>
        </p:nvSpPr>
        <p:spPr/>
        <p:txBody>
          <a:bodyPr/>
          <a:lstStyle/>
          <a:p>
            <a:fld id="{73544C2D-BB9A-40D9-87C2-810285F45AE5}" type="slidenum">
              <a:rPr lang="es-CL" smtClean="0"/>
              <a:t>9</a:t>
            </a:fld>
            <a:endParaRPr lang="es-CL"/>
          </a:p>
        </p:txBody>
      </p:sp>
    </p:spTree>
    <p:extLst>
      <p:ext uri="{BB962C8B-B14F-4D97-AF65-F5344CB8AC3E}">
        <p14:creationId xmlns:p14="http://schemas.microsoft.com/office/powerpoint/2010/main" val="1418538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7/3/2025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944231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7/3/2025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191250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7/3/2025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‹Nº›</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19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7/3/2025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754577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7/3/2025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‹Nº›</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354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7/3/2025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2962287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7/3/2025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3076374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7/3/2025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2515400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7/3/2025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3869835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7/3/2025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1675376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7/3/2025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‹Nº›</a:t>
            </a:fld>
            <a:endParaRPr lang="en-US"/>
          </a:p>
        </p:txBody>
      </p:sp>
    </p:spTree>
    <p:extLst>
      <p:ext uri="{BB962C8B-B14F-4D97-AF65-F5344CB8AC3E}">
        <p14:creationId xmlns:p14="http://schemas.microsoft.com/office/powerpoint/2010/main" val="1663128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7/3/2025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‹Nº›</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3134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ítulo 1">
            <a:extLst>
              <a:ext uri="{FF2B5EF4-FFF2-40B4-BE49-F238E27FC236}">
                <a16:creationId xmlns:a16="http://schemas.microsoft.com/office/drawing/2014/main" id="{F419A734-B68C-2A9C-B21C-749D9E71C05F}"/>
              </a:ext>
            </a:extLst>
          </p:cNvPr>
          <p:cNvSpPr>
            <a:spLocks noGrp="1"/>
          </p:cNvSpPr>
          <p:nvPr>
            <p:ph type="ctrTitle"/>
          </p:nvPr>
        </p:nvSpPr>
        <p:spPr>
          <a:xfrm>
            <a:off x="574400" y="997527"/>
            <a:ext cx="4053018" cy="3505057"/>
          </a:xfrm>
        </p:spPr>
        <p:txBody>
          <a:bodyPr anchor="t">
            <a:normAutofit/>
          </a:bodyPr>
          <a:lstStyle/>
          <a:p>
            <a:pPr>
              <a:lnSpc>
                <a:spcPct val="90000"/>
              </a:lnSpc>
            </a:pPr>
            <a:r>
              <a:rPr lang="es-CL" sz="4800"/>
              <a:t>Fiscalización del Servicio Nacional de Aduanas en Chile</a:t>
            </a:r>
          </a:p>
        </p:txBody>
      </p:sp>
      <p:sp>
        <p:nvSpPr>
          <p:cNvPr id="3" name="Subtítulo 2">
            <a:extLst>
              <a:ext uri="{FF2B5EF4-FFF2-40B4-BE49-F238E27FC236}">
                <a16:creationId xmlns:a16="http://schemas.microsoft.com/office/drawing/2014/main" id="{02C30465-9231-92E4-B9BF-EDAEDC09F905}"/>
              </a:ext>
            </a:extLst>
          </p:cNvPr>
          <p:cNvSpPr>
            <a:spLocks noGrp="1"/>
          </p:cNvSpPr>
          <p:nvPr>
            <p:ph type="subTitle" idx="1"/>
          </p:nvPr>
        </p:nvSpPr>
        <p:spPr>
          <a:xfrm>
            <a:off x="574399" y="4608945"/>
            <a:ext cx="3919961" cy="1334655"/>
          </a:xfrm>
        </p:spPr>
        <p:txBody>
          <a:bodyPr anchor="b">
            <a:normAutofit/>
          </a:bodyPr>
          <a:lstStyle/>
          <a:p>
            <a:pPr>
              <a:lnSpc>
                <a:spcPct val="120000"/>
              </a:lnSpc>
            </a:pPr>
            <a:r>
              <a:rPr lang="es-CL" sz="1700"/>
              <a:t>Funciones y regulaciones del comercio internacional en Chile</a:t>
            </a:r>
          </a:p>
        </p:txBody>
      </p:sp>
      <p:pic>
        <p:nvPicPr>
          <p:cNvPr id="4" name="Imagen 3" descr="Contenedores de transporte de carga en una pila y en un semirremolque en un puerto">
            <a:extLst>
              <a:ext uri="{FF2B5EF4-FFF2-40B4-BE49-F238E27FC236}">
                <a16:creationId xmlns:a16="http://schemas.microsoft.com/office/drawing/2014/main" id="{E8B9870F-AF87-45AB-A158-52922892FF9D}"/>
              </a:ext>
            </a:extLst>
          </p:cNvPr>
          <p:cNvPicPr>
            <a:picLocks noChangeAspect="1"/>
          </p:cNvPicPr>
          <p:nvPr/>
        </p:nvPicPr>
        <p:blipFill>
          <a:blip r:embed="rId3"/>
          <a:srcRect l="6547" r="1" b="1"/>
          <a:stretch>
            <a:fillRect/>
          </a:stretch>
        </p:blipFill>
        <p:spPr>
          <a:xfrm>
            <a:off x="5218980" y="672912"/>
            <a:ext cx="6973019" cy="5596128"/>
          </a:xfrm>
          <a:prstGeom prst="rect">
            <a:avLst/>
          </a:prstGeom>
        </p:spPr>
      </p:pic>
      <p:cxnSp>
        <p:nvCxnSpPr>
          <p:cNvPr id="11" name="Straight Connector 10">
            <a:extLst>
              <a:ext uri="{FF2B5EF4-FFF2-40B4-BE49-F238E27FC236}">
                <a16:creationId xmlns:a16="http://schemas.microsoft.com/office/drawing/2014/main" id="{7CC73A33-65FF-41A9-A3B0-006753CD10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215128" y="6274446"/>
            <a:ext cx="697687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043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42"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ítulo 1">
            <a:extLst>
              <a:ext uri="{FF2B5EF4-FFF2-40B4-BE49-F238E27FC236}">
                <a16:creationId xmlns:a16="http://schemas.microsoft.com/office/drawing/2014/main" id="{78F7557C-6425-ED2E-3F6A-8045609A3237}"/>
              </a:ext>
            </a:extLst>
          </p:cNvPr>
          <p:cNvSpPr>
            <a:spLocks noGrp="1"/>
          </p:cNvSpPr>
          <p:nvPr>
            <p:ph type="ctrTitle"/>
          </p:nvPr>
        </p:nvSpPr>
        <p:spPr>
          <a:xfrm>
            <a:off x="559219" y="1115844"/>
            <a:ext cx="7680960" cy="4631911"/>
          </a:xfrm>
        </p:spPr>
        <p:txBody>
          <a:bodyPr anchor="b">
            <a:normAutofit/>
          </a:bodyPr>
          <a:lstStyle/>
          <a:p>
            <a:r>
              <a:rPr lang="es-CL" sz="6500"/>
              <a:t>Procedimientos y métodos de fiscalización</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53708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8BE6D5A-FA8A-1F55-F142-B6B6CA599B98}"/>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Inspección física de mercancías</a:t>
            </a:r>
          </a:p>
        </p:txBody>
      </p:sp>
      <p:pic>
        <p:nvPicPr>
          <p:cNvPr id="5" name="Marcador de contenido 4" descr="Carretilla elevadora que eleva un contenedor en el patio">
            <a:extLst>
              <a:ext uri="{FF2B5EF4-FFF2-40B4-BE49-F238E27FC236}">
                <a16:creationId xmlns:a16="http://schemas.microsoft.com/office/drawing/2014/main" id="{C10BE84D-45F1-448A-9F28-8186568A52E6}"/>
              </a:ext>
            </a:extLst>
          </p:cNvPr>
          <p:cNvPicPr>
            <a:picLocks noGrp="1" noChangeAspect="1"/>
          </p:cNvPicPr>
          <p:nvPr>
            <p:ph sz="half" idx="1"/>
          </p:nvPr>
        </p:nvPicPr>
        <p:blipFill>
          <a:blip r:embed="rId3"/>
          <a:srcRect l="13187" r="31747" b="2"/>
          <a:stretch>
            <a:fillRect/>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967C88AE-4C0F-ECAB-80CA-6ADCC8515A8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s-MX" sz="1400" b="1"/>
              <a:t>Importancia de la Inspección</a:t>
            </a:r>
          </a:p>
          <a:p>
            <a:pPr marL="0" lvl="1" indent="0">
              <a:buNone/>
            </a:pPr>
            <a:r>
              <a:rPr lang="es-MX" sz="1400"/>
              <a:t>La inspección física asegura que las mercancías cumplan con las regulaciones y estándares aduaneros, protegiendo la seguridad nacional.</a:t>
            </a:r>
          </a:p>
          <a:p>
            <a:pPr marL="0" indent="0">
              <a:spcBef>
                <a:spcPts val="2500"/>
              </a:spcBef>
              <a:buNone/>
            </a:pPr>
            <a:r>
              <a:rPr lang="es-MX" sz="1400" b="1"/>
              <a:t>Revisiones Aleatorias</a:t>
            </a:r>
          </a:p>
          <a:p>
            <a:pPr marL="0" lvl="1" indent="0">
              <a:buNone/>
            </a:pPr>
            <a:r>
              <a:rPr lang="es-MX" sz="1400"/>
              <a:t>Se realizan revisiones aleatorias de contenedores para detectar irregularidades y asegurar el cumplimiento de las normas comerciales.</a:t>
            </a:r>
          </a:p>
          <a:p>
            <a:pPr marL="0" indent="0">
              <a:spcBef>
                <a:spcPts val="2500"/>
              </a:spcBef>
              <a:buNone/>
            </a:pPr>
            <a:r>
              <a:rPr lang="es-MX" sz="1400" b="1"/>
              <a:t>Proceso Efectivo</a:t>
            </a:r>
          </a:p>
          <a:p>
            <a:pPr marL="0" lvl="1" indent="0">
              <a:buNone/>
            </a:pPr>
            <a:r>
              <a:rPr lang="es-MX" sz="1400"/>
              <a:t>El proceso de inspección es planificado y sistemático, garantizando que todas las cargas sean revisadas adecuadamente.</a:t>
            </a:r>
            <a:endParaRPr lang="es-CL" sz="1400"/>
          </a:p>
        </p:txBody>
      </p:sp>
    </p:spTree>
    <p:extLst>
      <p:ext uri="{BB962C8B-B14F-4D97-AF65-F5344CB8AC3E}">
        <p14:creationId xmlns:p14="http://schemas.microsoft.com/office/powerpoint/2010/main" val="7160405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278BDCD-F0A8-BB1B-CF47-974C9641A7F0}"/>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Uso de tecnología y sistemas de control</a:t>
            </a:r>
          </a:p>
        </p:txBody>
      </p:sp>
      <p:pic>
        <p:nvPicPr>
          <p:cNvPr id="5" name="Marcador de contenido 4" descr="panel solar para energías alternativas, taller libre de polvo.">
            <a:extLst>
              <a:ext uri="{FF2B5EF4-FFF2-40B4-BE49-F238E27FC236}">
                <a16:creationId xmlns:a16="http://schemas.microsoft.com/office/drawing/2014/main" id="{82D99499-FB69-4E75-ADBC-9504FA70BA9F}"/>
              </a:ext>
            </a:extLst>
          </p:cNvPr>
          <p:cNvPicPr>
            <a:picLocks noGrp="1" noChangeAspect="1"/>
          </p:cNvPicPr>
          <p:nvPr>
            <p:ph sz="half" idx="1"/>
          </p:nvPr>
        </p:nvPicPr>
        <p:blipFill>
          <a:blip r:embed="rId3"/>
          <a:srcRect l="9939" r="34995" b="2"/>
          <a:stretch>
            <a:fillRect/>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E0F4A8A8-F109-9070-3103-E831CAC1ACD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s-MX" sz="1400" b="1"/>
              <a:t>Eficiencia en la Fiscalización</a:t>
            </a:r>
          </a:p>
          <a:p>
            <a:pPr marL="0" lvl="1" indent="0">
              <a:buNone/>
            </a:pPr>
            <a:r>
              <a:rPr lang="es-MX" sz="1400"/>
              <a:t>La tecnología moderna ha mejorado la eficiencia de los procedimientos de fiscalización, permitiendo una gestión más ágil y precisa.</a:t>
            </a:r>
          </a:p>
          <a:p>
            <a:pPr marL="0" indent="0">
              <a:spcBef>
                <a:spcPts val="2500"/>
              </a:spcBef>
              <a:buNone/>
            </a:pPr>
            <a:r>
              <a:rPr lang="es-MX" sz="1400" b="1"/>
              <a:t>Identificación de Riesgos</a:t>
            </a:r>
          </a:p>
          <a:p>
            <a:pPr marL="0" lvl="1" indent="0">
              <a:buNone/>
            </a:pPr>
            <a:r>
              <a:rPr lang="es-MX" sz="1400"/>
              <a:t>Los sistemas tecnológicos ayudan a identificar riesgos, lo que permite un control más eficaz de las mercancías en los puntos de entrada y salida.</a:t>
            </a:r>
          </a:p>
          <a:p>
            <a:pPr marL="0" indent="0">
              <a:spcBef>
                <a:spcPts val="2500"/>
              </a:spcBef>
              <a:buNone/>
            </a:pPr>
            <a:r>
              <a:rPr lang="es-MX" sz="1400" b="1"/>
              <a:t>Control de Mercancías</a:t>
            </a:r>
          </a:p>
          <a:p>
            <a:pPr marL="0" lvl="1" indent="0">
              <a:buNone/>
            </a:pPr>
            <a:r>
              <a:rPr lang="es-MX" sz="1400"/>
              <a:t>La implementación de escáneres y sistemas informáticos permite realizar controles más efectivos de las mercancías en tránsito.</a:t>
            </a:r>
            <a:endParaRPr lang="es-CL" sz="1400"/>
          </a:p>
        </p:txBody>
      </p:sp>
    </p:spTree>
    <p:extLst>
      <p:ext uri="{BB962C8B-B14F-4D97-AF65-F5344CB8AC3E}">
        <p14:creationId xmlns:p14="http://schemas.microsoft.com/office/powerpoint/2010/main" val="41091810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AA96D48-A128-7A20-5CE6-859D899A605A}"/>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Colaboración con otras entidades y organismos internacionales</a:t>
            </a:r>
          </a:p>
        </p:txBody>
      </p:sp>
      <p:pic>
        <p:nvPicPr>
          <p:cNvPr id="5" name="Marcador de contenido 4" descr="Manos de cerca y mapa del mundo. Imagen del mapa mundial de la NASA superpuesta y utilizada; www.nasa.gov , https://www.flickr.com/photos/gsfc/sets/72157632172101342">
            <a:extLst>
              <a:ext uri="{FF2B5EF4-FFF2-40B4-BE49-F238E27FC236}">
                <a16:creationId xmlns:a16="http://schemas.microsoft.com/office/drawing/2014/main" id="{36FDF730-6F57-4DA8-9D5B-6EC1075AF278}"/>
              </a:ext>
            </a:extLst>
          </p:cNvPr>
          <p:cNvPicPr>
            <a:picLocks noGrp="1" noChangeAspect="1"/>
          </p:cNvPicPr>
          <p:nvPr>
            <p:ph sz="half" idx="1"/>
          </p:nvPr>
        </p:nvPicPr>
        <p:blipFill>
          <a:blip r:embed="rId3"/>
          <a:srcRect l="26847" r="27985" b="-1"/>
          <a:stretch>
            <a:fillRect/>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C17978BB-68C0-65B2-01D4-EBC51AF7227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s-MX" sz="1400" b="1"/>
              <a:t>Fortalecimiento de la Fiscalización</a:t>
            </a:r>
          </a:p>
          <a:p>
            <a:pPr marL="0" lvl="1" indent="0">
              <a:buNone/>
            </a:pPr>
            <a:r>
              <a:rPr lang="es-MX" sz="1400"/>
              <a:t>La colaboración con organizaciones internacionales permite al Servicio Nacional de Aduanas mejorar sus mecanismos de fiscalización y control aduanero.</a:t>
            </a:r>
          </a:p>
          <a:p>
            <a:pPr marL="0" indent="0">
              <a:spcBef>
                <a:spcPts val="2500"/>
              </a:spcBef>
              <a:buNone/>
            </a:pPr>
            <a:r>
              <a:rPr lang="es-MX" sz="1400" b="1"/>
              <a:t>Combate al Contrabando</a:t>
            </a:r>
          </a:p>
          <a:p>
            <a:pPr marL="0" lvl="1" indent="0">
              <a:buNone/>
            </a:pPr>
            <a:r>
              <a:rPr lang="es-MX" sz="1400"/>
              <a:t>Esta cooperación es clave para enfrentar el contrabando y el comercio ilícito, asegurando la seguridad en las fronteras.</a:t>
            </a:r>
          </a:p>
          <a:p>
            <a:pPr marL="0" indent="0">
              <a:spcBef>
                <a:spcPts val="2500"/>
              </a:spcBef>
              <a:buNone/>
            </a:pPr>
            <a:r>
              <a:rPr lang="es-MX" sz="1400" b="1"/>
              <a:t>Cumplimiento Normativo</a:t>
            </a:r>
          </a:p>
          <a:p>
            <a:pPr marL="0" lvl="1" indent="0">
              <a:buNone/>
            </a:pPr>
            <a:r>
              <a:rPr lang="es-MX" sz="1400"/>
              <a:t>La colaboración internacional mejora el cumplimiento de normativas y estándares en el comercio global.</a:t>
            </a:r>
            <a:endParaRPr lang="es-CL" sz="1400"/>
          </a:p>
        </p:txBody>
      </p:sp>
    </p:spTree>
    <p:extLst>
      <p:ext uri="{BB962C8B-B14F-4D97-AF65-F5344CB8AC3E}">
        <p14:creationId xmlns:p14="http://schemas.microsoft.com/office/powerpoint/2010/main" val="28792312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ítulo 1">
            <a:extLst>
              <a:ext uri="{FF2B5EF4-FFF2-40B4-BE49-F238E27FC236}">
                <a16:creationId xmlns:a16="http://schemas.microsoft.com/office/drawing/2014/main" id="{2B67FDC1-858F-D56C-F615-170E5686979D}"/>
              </a:ext>
            </a:extLst>
          </p:cNvPr>
          <p:cNvSpPr>
            <a:spLocks noGrp="1"/>
          </p:cNvSpPr>
          <p:nvPr>
            <p:ph type="ctrTitle"/>
          </p:nvPr>
        </p:nvSpPr>
        <p:spPr>
          <a:xfrm>
            <a:off x="559219" y="1115844"/>
            <a:ext cx="7680960" cy="4631911"/>
          </a:xfrm>
        </p:spPr>
        <p:txBody>
          <a:bodyPr anchor="b">
            <a:normAutofit/>
          </a:bodyPr>
          <a:lstStyle/>
          <a:p>
            <a:r>
              <a:rPr lang="es-CL" sz="6500"/>
              <a:t>Áreas específicas de control y regulación</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1918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1F45464-A22C-F2A7-2C5A-97D3F55D712A}"/>
              </a:ext>
            </a:extLst>
          </p:cNvPr>
          <p:cNvSpPr>
            <a:spLocks noGrp="1"/>
          </p:cNvSpPr>
          <p:nvPr>
            <p:ph type="title"/>
          </p:nvPr>
        </p:nvSpPr>
        <p:spPr>
          <a:xfrm>
            <a:off x="5029200" y="914400"/>
            <a:ext cx="6501810" cy="1097280"/>
          </a:xfrm>
        </p:spPr>
        <p:txBody>
          <a:bodyPr vert="horz" lIns="91440" tIns="45720" rIns="91440" bIns="45720" rtlCol="0" anchor="t">
            <a:normAutofit/>
          </a:bodyPr>
          <a:lstStyle/>
          <a:p>
            <a:r>
              <a:rPr lang="en-US"/>
              <a:t>Vehículos y transporte</a:t>
            </a:r>
          </a:p>
        </p:txBody>
      </p:sp>
      <p:pic>
        <p:nvPicPr>
          <p:cNvPr id="5" name="Marcador de contenido 4" descr="El mecánico de automóviles es changin neumático ... Reparación de coche para el invierno">
            <a:extLst>
              <a:ext uri="{FF2B5EF4-FFF2-40B4-BE49-F238E27FC236}">
                <a16:creationId xmlns:a16="http://schemas.microsoft.com/office/drawing/2014/main" id="{F48F14BC-1C08-40E0-874E-AF9C960A3077}"/>
              </a:ext>
            </a:extLst>
          </p:cNvPr>
          <p:cNvPicPr>
            <a:picLocks noGrp="1" noChangeAspect="1"/>
          </p:cNvPicPr>
          <p:nvPr>
            <p:ph sz="half" idx="1"/>
          </p:nvPr>
        </p:nvPicPr>
        <p:blipFill>
          <a:blip r:embed="rId3"/>
          <a:srcRect r="-2" b="19087"/>
          <a:stretch>
            <a:fillRect/>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F20F8309-241A-CA52-C8C8-0EC4BF23E5F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s-MX" sz="1400" b="1"/>
              <a:t>Importancia de la Regulación</a:t>
            </a:r>
          </a:p>
          <a:p>
            <a:pPr marL="0" lvl="1" indent="0">
              <a:buNone/>
            </a:pPr>
            <a:r>
              <a:rPr lang="es-MX" sz="1400"/>
              <a:t>La regulación asegura que los vehículos cumplan con las normativas de seguridad y emisiones, protegiendo a los usuarios y al medio ambiente.</a:t>
            </a:r>
          </a:p>
          <a:p>
            <a:pPr marL="0" indent="0">
              <a:spcBef>
                <a:spcPts val="2500"/>
              </a:spcBef>
              <a:buNone/>
            </a:pPr>
            <a:r>
              <a:rPr lang="es-MX" sz="1400" b="1"/>
              <a:t>Verificación de Documentos</a:t>
            </a:r>
          </a:p>
          <a:p>
            <a:pPr marL="0" lvl="1" indent="0">
              <a:buNone/>
            </a:pPr>
            <a:r>
              <a:rPr lang="es-MX" sz="1400"/>
              <a:t>Es esencial verificar los documentos de los vehículos para garantizar que cumplan con las leyes y regulaciones del país.</a:t>
            </a:r>
          </a:p>
          <a:p>
            <a:pPr marL="0" indent="0">
              <a:spcBef>
                <a:spcPts val="2500"/>
              </a:spcBef>
              <a:buNone/>
            </a:pPr>
            <a:r>
              <a:rPr lang="es-MX" sz="1400" b="1"/>
              <a:t>Inspección Física</a:t>
            </a:r>
          </a:p>
          <a:p>
            <a:pPr marL="0" lvl="1" indent="0">
              <a:buNone/>
            </a:pPr>
            <a:r>
              <a:rPr lang="es-MX" sz="1400"/>
              <a:t>La inspección física de vehículos es un paso crucial para asegurar su funcionamiento seguro y conforme a las normativas vigentes.</a:t>
            </a:r>
            <a:endParaRPr lang="es-CL" sz="1400"/>
          </a:p>
        </p:txBody>
      </p:sp>
    </p:spTree>
    <p:extLst>
      <p:ext uri="{BB962C8B-B14F-4D97-AF65-F5344CB8AC3E}">
        <p14:creationId xmlns:p14="http://schemas.microsoft.com/office/powerpoint/2010/main" val="20921858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25BDA51-05E8-6EFD-7AA1-63676BD55E04}"/>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Productos agrícolas y alimentarios</a:t>
            </a:r>
          </a:p>
        </p:txBody>
      </p:sp>
      <p:pic>
        <p:nvPicPr>
          <p:cNvPr id="5" name="Marcador de contenido 4" descr="Joven hispano con tableta digital revisando las hojas de camote e ingresando los datos en los campos.">
            <a:extLst>
              <a:ext uri="{FF2B5EF4-FFF2-40B4-BE49-F238E27FC236}">
                <a16:creationId xmlns:a16="http://schemas.microsoft.com/office/drawing/2014/main" id="{AF80AE78-96BA-4A18-84DA-78B3F55B9BCA}"/>
              </a:ext>
            </a:extLst>
          </p:cNvPr>
          <p:cNvPicPr>
            <a:picLocks noGrp="1" noChangeAspect="1"/>
          </p:cNvPicPr>
          <p:nvPr>
            <p:ph sz="half" idx="1"/>
          </p:nvPr>
        </p:nvPicPr>
        <p:blipFill>
          <a:blip r:embed="rId3"/>
          <a:srcRect l="20025" r="24909" b="2"/>
          <a:stretch>
            <a:fillRect/>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1322BD5D-FB3F-7CFF-20AF-312C3744015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s-MX" sz="1400" b="1"/>
              <a:t>Control de Calidad</a:t>
            </a:r>
          </a:p>
          <a:p>
            <a:pPr marL="0" lvl="1" indent="0">
              <a:buNone/>
            </a:pPr>
            <a:r>
              <a:rPr lang="es-MX" sz="1400"/>
              <a:t>La verificación de la calidad es esencial para garantizar que los productos agrícolas cumplan con los estándares de salud y seguridad.</a:t>
            </a:r>
          </a:p>
          <a:p>
            <a:pPr marL="0" indent="0">
              <a:spcBef>
                <a:spcPts val="2500"/>
              </a:spcBef>
              <a:buNone/>
            </a:pPr>
            <a:r>
              <a:rPr lang="es-MX" sz="1400" b="1"/>
              <a:t>Cumplimiento de Estándares</a:t>
            </a:r>
          </a:p>
          <a:p>
            <a:pPr marL="0" lvl="1" indent="0">
              <a:buNone/>
            </a:pPr>
            <a:r>
              <a:rPr lang="es-MX" sz="1400"/>
              <a:t>El cumplimiento de estándares fitosanitarios asegura que los productos sean seguros para el consumo humano y no contengan contaminantes.</a:t>
            </a:r>
          </a:p>
          <a:p>
            <a:pPr marL="0" indent="0">
              <a:spcBef>
                <a:spcPts val="2500"/>
              </a:spcBef>
              <a:buNone/>
            </a:pPr>
            <a:r>
              <a:rPr lang="es-MX" sz="1400" b="1"/>
              <a:t>Trazabilidad de Productos</a:t>
            </a:r>
          </a:p>
          <a:p>
            <a:pPr marL="0" lvl="1" indent="0">
              <a:buNone/>
            </a:pPr>
            <a:r>
              <a:rPr lang="es-MX" sz="1400"/>
              <a:t>La trazabilidad permite rastrear el origen de los productos agrícolas, asegurando su seguridad y calidad a lo largo de la cadena de suministro.</a:t>
            </a:r>
            <a:endParaRPr lang="es-CL" sz="1400"/>
          </a:p>
        </p:txBody>
      </p:sp>
    </p:spTree>
    <p:extLst>
      <p:ext uri="{BB962C8B-B14F-4D97-AF65-F5344CB8AC3E}">
        <p14:creationId xmlns:p14="http://schemas.microsoft.com/office/powerpoint/2010/main" val="26089145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AAC9E2F-DC49-A792-042F-FA5A1968D8C8}"/>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3400"/>
              <a:t>Mercancías sensibles y peligrosas</a:t>
            </a:r>
          </a:p>
        </p:txBody>
      </p:sp>
      <p:sp>
        <p:nvSpPr>
          <p:cNvPr id="4" name="Marcador de contenido 3">
            <a:extLst>
              <a:ext uri="{FF2B5EF4-FFF2-40B4-BE49-F238E27FC236}">
                <a16:creationId xmlns:a16="http://schemas.microsoft.com/office/drawing/2014/main" id="{961F8B38-7E71-D728-58FC-73A0EDB64B4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s-MX" sz="1400" b="1"/>
              <a:t>Procedimientos de Fiscalización</a:t>
            </a:r>
          </a:p>
          <a:p>
            <a:pPr marL="0" lvl="1" indent="0">
              <a:buNone/>
            </a:pPr>
            <a:r>
              <a:rPr lang="es-MX" sz="1400"/>
              <a:t>Las mercancías sensibles de requieren procedimientos de fiscalización especiales para garantizar la seguridad en su manejo y transporte.</a:t>
            </a:r>
          </a:p>
          <a:p>
            <a:pPr marL="0" indent="0">
              <a:spcBef>
                <a:spcPts val="2500"/>
              </a:spcBef>
              <a:buNone/>
            </a:pPr>
            <a:r>
              <a:rPr lang="es-MX" sz="1400" b="1"/>
              <a:t>Regulación de Sustancias Químicas</a:t>
            </a:r>
          </a:p>
          <a:p>
            <a:pPr marL="0" lvl="1" indent="0">
              <a:buNone/>
            </a:pPr>
            <a:r>
              <a:rPr lang="es-MX" sz="1400"/>
              <a:t>La regulación de sustancias químicas es esencial para prevenir riesgos a la salud y el medio ambiente en el comercio.</a:t>
            </a:r>
          </a:p>
          <a:p>
            <a:pPr marL="0" indent="0">
              <a:spcBef>
                <a:spcPts val="2500"/>
              </a:spcBef>
              <a:buNone/>
            </a:pPr>
            <a:r>
              <a:rPr lang="es-MX" sz="1400" b="1"/>
              <a:t>Manejo de Explosivos</a:t>
            </a:r>
          </a:p>
          <a:p>
            <a:pPr marL="0" lvl="1" indent="0">
              <a:buNone/>
            </a:pPr>
            <a:r>
              <a:rPr lang="es-MX" sz="1400"/>
              <a:t>El manejo de explosivos y materiales peligrosos requiere atención especial para evitar accidentes e incidentes.</a:t>
            </a:r>
            <a:endParaRPr lang="es-CL" sz="1400"/>
          </a:p>
        </p:txBody>
      </p:sp>
      <p:pic>
        <p:nvPicPr>
          <p:cNvPr id="5" name="Marcador de contenido 4" descr="Trabajar con materiales nocivos. Dof poco profundo. Desarrollado a partir de RAW; retocado con especial cuidado y atención; Se añade una pequeña cantidad de grano para obtener la mejor impresión final. Perfil de color Adobe RGB de 16 bits.">
            <a:extLst>
              <a:ext uri="{FF2B5EF4-FFF2-40B4-BE49-F238E27FC236}">
                <a16:creationId xmlns:a16="http://schemas.microsoft.com/office/drawing/2014/main" id="{5DFAB7DF-E88B-4921-9E78-F814259E0462}"/>
              </a:ext>
            </a:extLst>
          </p:cNvPr>
          <p:cNvPicPr>
            <a:picLocks noGrp="1" noChangeAspect="1"/>
          </p:cNvPicPr>
          <p:nvPr>
            <p:ph sz="half" idx="1"/>
          </p:nvPr>
        </p:nvPicPr>
        <p:blipFill>
          <a:blip r:embed="rId3"/>
          <a:srcRect l="26871" r="18123"/>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87432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ítulo 1">
            <a:extLst>
              <a:ext uri="{FF2B5EF4-FFF2-40B4-BE49-F238E27FC236}">
                <a16:creationId xmlns:a16="http://schemas.microsoft.com/office/drawing/2014/main" id="{E5A4691F-9C4D-FE50-0997-54BB27B80247}"/>
              </a:ext>
            </a:extLst>
          </p:cNvPr>
          <p:cNvSpPr>
            <a:spLocks noGrp="1"/>
          </p:cNvSpPr>
          <p:nvPr>
            <p:ph type="ctrTitle"/>
          </p:nvPr>
        </p:nvSpPr>
        <p:spPr>
          <a:xfrm>
            <a:off x="559219" y="1115844"/>
            <a:ext cx="7680960" cy="4631911"/>
          </a:xfrm>
        </p:spPr>
        <p:txBody>
          <a:bodyPr anchor="b">
            <a:normAutofit/>
          </a:bodyPr>
          <a:lstStyle/>
          <a:p>
            <a:r>
              <a:rPr lang="es-CL" sz="6500"/>
              <a:t>Impacto de la fiscalización en la economía y la seguridad</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1430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58F0938-0296-D833-E147-3C85CEFAC245}"/>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3400"/>
              <a:t>Protección de la economía nacional</a:t>
            </a:r>
          </a:p>
        </p:txBody>
      </p:sp>
      <p:sp>
        <p:nvSpPr>
          <p:cNvPr id="4" name="Marcador de contenido 3">
            <a:extLst>
              <a:ext uri="{FF2B5EF4-FFF2-40B4-BE49-F238E27FC236}">
                <a16:creationId xmlns:a16="http://schemas.microsoft.com/office/drawing/2014/main" id="{D777D074-43D6-1F7F-F240-7CEFF9FEB97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s-MX" sz="1400" b="1"/>
              <a:t>Importaciones y Exportaciones Reguladas</a:t>
            </a:r>
          </a:p>
          <a:p>
            <a:pPr marL="0" lvl="1" indent="0">
              <a:buNone/>
            </a:pPr>
            <a:r>
              <a:rPr lang="es-MX" sz="1400"/>
              <a:t>La fiscalización garantiza que todas las importaciones y exportaciones se realicen de manera legal, creando un entorno comercial justo.</a:t>
            </a:r>
          </a:p>
          <a:p>
            <a:pPr marL="0" indent="0">
              <a:spcBef>
                <a:spcPts val="2500"/>
              </a:spcBef>
              <a:buNone/>
            </a:pPr>
            <a:r>
              <a:rPr lang="es-MX" sz="1400" b="1"/>
              <a:t>Estabilidad Económica</a:t>
            </a:r>
          </a:p>
          <a:p>
            <a:pPr marL="0" lvl="1" indent="0">
              <a:buNone/>
            </a:pPr>
            <a:r>
              <a:rPr lang="es-MX" sz="1400"/>
              <a:t>La regulación del comercio contribuye a la estabilidad económica al prevenir prácticas desleales y proteger el mercado local.</a:t>
            </a:r>
          </a:p>
          <a:p>
            <a:pPr marL="0" indent="0">
              <a:spcBef>
                <a:spcPts val="2500"/>
              </a:spcBef>
              <a:buNone/>
            </a:pPr>
            <a:r>
              <a:rPr lang="es-MX" sz="1400" b="1"/>
              <a:t>Desarrollo de la Industria Local</a:t>
            </a:r>
          </a:p>
          <a:p>
            <a:pPr marL="0" lvl="1" indent="0">
              <a:buNone/>
            </a:pPr>
            <a:r>
              <a:rPr lang="es-MX" sz="1400"/>
              <a:t>Al proteger las importaciones y exportaciones, se fomenta el crecimiento de la industria local, creando empleo y oportunidades.</a:t>
            </a:r>
            <a:endParaRPr lang="es-CL" sz="1400"/>
          </a:p>
        </p:txBody>
      </p:sp>
      <p:pic>
        <p:nvPicPr>
          <p:cNvPr id="5" name="Marcador de contenido 4" descr="Concepto de comercio mundial. Globo terráqueo rodeado de contenedores marítimos. Textura de la Tierra proporcionada por visibleearth.nasa.govImágenes similares:">
            <a:extLst>
              <a:ext uri="{FF2B5EF4-FFF2-40B4-BE49-F238E27FC236}">
                <a16:creationId xmlns:a16="http://schemas.microsoft.com/office/drawing/2014/main" id="{42DA6D1B-D015-42AB-B7CB-F4FF4C087C49}"/>
              </a:ext>
            </a:extLst>
          </p:cNvPr>
          <p:cNvPicPr>
            <a:picLocks noGrp="1" noChangeAspect="1"/>
          </p:cNvPicPr>
          <p:nvPr>
            <p:ph sz="half" idx="1"/>
          </p:nvPr>
        </p:nvPicPr>
        <p:blipFill>
          <a:blip r:embed="rId3"/>
          <a:srcRect l="33503" r="20967" b="-1"/>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5435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05229CD-FCB3-F53B-8ACB-975CCB87CA82}"/>
              </a:ext>
            </a:extLst>
          </p:cNvPr>
          <p:cNvSpPr>
            <a:spLocks noGrp="1"/>
          </p:cNvSpPr>
          <p:nvPr>
            <p:ph type="title"/>
          </p:nvPr>
        </p:nvSpPr>
        <p:spPr>
          <a:xfrm>
            <a:off x="7269904" y="914400"/>
            <a:ext cx="4261104" cy="1097280"/>
          </a:xfrm>
        </p:spPr>
        <p:txBody>
          <a:bodyPr vert="horz" lIns="91440" tIns="45720" rIns="91440" bIns="45720" rtlCol="0" anchor="t">
            <a:normAutofit/>
          </a:bodyPr>
          <a:lstStyle/>
          <a:p>
            <a:pPr>
              <a:lnSpc>
                <a:spcPct val="90000"/>
              </a:lnSpc>
            </a:pPr>
            <a:r>
              <a:rPr lang="en-US" sz="3600"/>
              <a:t>Puntos Clave de la Presentación</a:t>
            </a:r>
          </a:p>
        </p:txBody>
      </p:sp>
      <p:pic>
        <p:nvPicPr>
          <p:cNvPr id="5" name="Marcador de contenido 4" descr="Grúa levantando un contenedor en un puerto.">
            <a:extLst>
              <a:ext uri="{FF2B5EF4-FFF2-40B4-BE49-F238E27FC236}">
                <a16:creationId xmlns:a16="http://schemas.microsoft.com/office/drawing/2014/main" id="{505F2191-CAF9-47E3-9066-B43CF780B044}"/>
              </a:ext>
            </a:extLst>
          </p:cNvPr>
          <p:cNvPicPr>
            <a:picLocks noGrp="1" noChangeAspect="1"/>
          </p:cNvPicPr>
          <p:nvPr>
            <p:ph sz="half" idx="1"/>
          </p:nvPr>
        </p:nvPicPr>
        <p:blipFill>
          <a:blip r:embed="rId3"/>
          <a:srcRect l="3130" r="13866" b="2"/>
          <a:stretch>
            <a:fillRect/>
          </a:stretch>
        </p:blipFill>
        <p:spPr>
          <a:xfrm>
            <a:off x="-1" y="914399"/>
            <a:ext cx="6657255"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665683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B4426A26-47D4-98C0-7C6E-1A9D4E087BD6}"/>
              </a:ext>
            </a:extLst>
          </p:cNvPr>
          <p:cNvSpPr>
            <a:spLocks noGrp="1"/>
          </p:cNvSpPr>
          <p:nvPr>
            <p:ph sz="half" idx="2"/>
            <p:extLst>
              <p:ext uri="{E7BDC344-281C-4309-B0C6-D0EE65EED2A8}">
                <p202:designPr xmlns:p202="http://schemas.microsoft.com/office/powerpoint/2020/02/main">
                  <p202:designTagLst>
                    <p202:designTag name="ARCH:1:CLS" val="BulletedText"/>
                  </p202:designTagLst>
                </p202:designPr>
              </p:ext>
            </p:extLst>
          </p:nvPr>
        </p:nvSpPr>
        <p:spPr>
          <a:xfrm>
            <a:off x="7269905" y="2176036"/>
            <a:ext cx="4261104" cy="4121887"/>
          </a:xfrm>
        </p:spPr>
        <p:txBody>
          <a:bodyPr vert="horz" lIns="91440" tIns="45720" rIns="91440" bIns="45720" rtlCol="0">
            <a:normAutofit/>
          </a:bodyPr>
          <a:lstStyle/>
          <a:p>
            <a:pPr>
              <a:lnSpc>
                <a:spcPct val="110000"/>
              </a:lnSpc>
            </a:pPr>
            <a:r>
              <a:rPr lang="en-US"/>
              <a:t>Introducción al Servicio Nacional de Aduanas</a:t>
            </a:r>
          </a:p>
          <a:p>
            <a:pPr>
              <a:lnSpc>
                <a:spcPct val="110000"/>
              </a:lnSpc>
            </a:pPr>
            <a:r>
              <a:rPr lang="en-US"/>
              <a:t>Funciones principales de fiscalización</a:t>
            </a:r>
          </a:p>
          <a:p>
            <a:pPr>
              <a:lnSpc>
                <a:spcPct val="110000"/>
              </a:lnSpc>
            </a:pPr>
            <a:r>
              <a:rPr lang="en-US"/>
              <a:t>Procedimientos y métodos de fiscalización</a:t>
            </a:r>
          </a:p>
          <a:p>
            <a:pPr>
              <a:lnSpc>
                <a:spcPct val="110000"/>
              </a:lnSpc>
            </a:pPr>
            <a:r>
              <a:rPr lang="en-US"/>
              <a:t>Áreas específicas de control y regulación</a:t>
            </a:r>
          </a:p>
          <a:p>
            <a:pPr>
              <a:lnSpc>
                <a:spcPct val="110000"/>
              </a:lnSpc>
            </a:pPr>
            <a:r>
              <a:rPr lang="en-US"/>
              <a:t>Impacto de la fiscalización en la economía y la seguridad</a:t>
            </a:r>
          </a:p>
        </p:txBody>
      </p:sp>
    </p:spTree>
    <p:extLst>
      <p:ext uri="{BB962C8B-B14F-4D97-AF65-F5344CB8AC3E}">
        <p14:creationId xmlns:p14="http://schemas.microsoft.com/office/powerpoint/2010/main" val="27198969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CA64989-3942-4D34-AE8E-CD038EBEFC00}"/>
              </a:ext>
            </a:extLst>
          </p:cNvPr>
          <p:cNvSpPr>
            <a:spLocks noGrp="1"/>
          </p:cNvSpPr>
          <p:nvPr>
            <p:ph type="title"/>
          </p:nvPr>
        </p:nvSpPr>
        <p:spPr>
          <a:xfrm>
            <a:off x="640080" y="914400"/>
            <a:ext cx="6291472" cy="1097280"/>
          </a:xfrm>
        </p:spPr>
        <p:txBody>
          <a:bodyPr vert="horz" lIns="91440" tIns="45720" rIns="91440" bIns="45720" rtlCol="0" anchor="t">
            <a:normAutofit/>
          </a:bodyPr>
          <a:lstStyle/>
          <a:p>
            <a:r>
              <a:rPr lang="en-US"/>
              <a:t>Seguridad y salud pública</a:t>
            </a:r>
          </a:p>
        </p:txBody>
      </p:sp>
      <p:sp>
        <p:nvSpPr>
          <p:cNvPr id="4" name="Marcador de contenido 3">
            <a:extLst>
              <a:ext uri="{FF2B5EF4-FFF2-40B4-BE49-F238E27FC236}">
                <a16:creationId xmlns:a16="http://schemas.microsoft.com/office/drawing/2014/main" id="{45972ACE-CC1D-2603-6BC3-68B8C23883B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s-MX" sz="1400" b="1"/>
              <a:t>Importancia de la Fiscalización</a:t>
            </a:r>
          </a:p>
          <a:p>
            <a:pPr marL="0" lvl="1" indent="0">
              <a:buNone/>
            </a:pPr>
            <a:r>
              <a:rPr lang="es-MX" sz="1400"/>
              <a:t>La fiscalización es crucial para mantener la seguridad y la salud pública, evitando la entrada de productos peligrosos.</a:t>
            </a:r>
          </a:p>
          <a:p>
            <a:pPr marL="0" indent="0">
              <a:spcBef>
                <a:spcPts val="2500"/>
              </a:spcBef>
              <a:buNone/>
            </a:pPr>
            <a:r>
              <a:rPr lang="es-MX" sz="1400" b="1"/>
              <a:t>Prevención de Riesgos</a:t>
            </a:r>
          </a:p>
          <a:p>
            <a:pPr marL="0" lvl="1" indent="0">
              <a:buNone/>
            </a:pPr>
            <a:r>
              <a:rPr lang="es-MX" sz="1400"/>
              <a:t>Controlar mercancías reguladas ayuda a prevenir riesgos que podrían afectar a la salud de la población.</a:t>
            </a:r>
          </a:p>
          <a:p>
            <a:pPr marL="0" indent="0">
              <a:spcBef>
                <a:spcPts val="2500"/>
              </a:spcBef>
              <a:buNone/>
            </a:pPr>
            <a:r>
              <a:rPr lang="es-MX" sz="1400" b="1"/>
              <a:t>Salud Pública</a:t>
            </a:r>
          </a:p>
          <a:p>
            <a:pPr marL="0" lvl="1" indent="0">
              <a:buNone/>
            </a:pPr>
            <a:r>
              <a:rPr lang="es-MX" sz="1400"/>
              <a:t>La salud pública depende de estrictos controles para asegurar que los productos en el mercado sean seguros.</a:t>
            </a:r>
            <a:endParaRPr lang="es-CL" sz="1400"/>
          </a:p>
        </p:txBody>
      </p:sp>
      <p:pic>
        <p:nvPicPr>
          <p:cNvPr id="5" name="Marcador de contenido 4" descr="Vista detallada de un trabajador controlando los perfiles de ventana de PVC de aluminio en la fábrica">
            <a:extLst>
              <a:ext uri="{FF2B5EF4-FFF2-40B4-BE49-F238E27FC236}">
                <a16:creationId xmlns:a16="http://schemas.microsoft.com/office/drawing/2014/main" id="{CD8C42C1-4E0F-41B6-8771-1BAEED2EE961}"/>
              </a:ext>
            </a:extLst>
          </p:cNvPr>
          <p:cNvPicPr>
            <a:picLocks noGrp="1" noChangeAspect="1"/>
          </p:cNvPicPr>
          <p:nvPr>
            <p:ph sz="half" idx="1"/>
          </p:nvPr>
        </p:nvPicPr>
        <p:blipFill>
          <a:blip r:embed="rId3"/>
          <a:srcRect l="20344" r="25061" b="-2"/>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9361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8303566-1BDE-F05B-B80B-04525C315971}"/>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Facilitación del comercio internacional</a:t>
            </a:r>
          </a:p>
        </p:txBody>
      </p:sp>
      <p:pic>
        <p:nvPicPr>
          <p:cNvPr id="5" name="Marcador de contenido 4" descr="Guardia de seguridad mujer y hombre hablando walkie-talkie.">
            <a:extLst>
              <a:ext uri="{FF2B5EF4-FFF2-40B4-BE49-F238E27FC236}">
                <a16:creationId xmlns:a16="http://schemas.microsoft.com/office/drawing/2014/main" id="{520DDDCE-4C35-4BE5-9A67-4C01A4D2C3B5}"/>
              </a:ext>
            </a:extLst>
          </p:cNvPr>
          <p:cNvPicPr>
            <a:picLocks noGrp="1" noChangeAspect="1"/>
          </p:cNvPicPr>
          <p:nvPr>
            <p:ph sz="half" idx="1"/>
          </p:nvPr>
        </p:nvPicPr>
        <p:blipFill>
          <a:blip r:embed="rId3"/>
          <a:srcRect l="6563" r="31563"/>
          <a:stretch>
            <a:fillRect/>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462ECD1A-6382-F0B3-DAEB-2736B3DAAC1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s-MX" sz="1400" b="1"/>
              <a:t>Rol de las Aduanas</a:t>
            </a:r>
          </a:p>
          <a:p>
            <a:pPr marL="0" lvl="1" indent="0">
              <a:buNone/>
            </a:pPr>
            <a:r>
              <a:rPr lang="es-MX" sz="1400"/>
              <a:t>El Servicio Nacional de Aduanas juega un papel crucial en la fiscalización del comercio internacional, asegurando cumplimiento y seguridad en las transacciones.</a:t>
            </a:r>
          </a:p>
          <a:p>
            <a:pPr marL="0" indent="0">
              <a:spcBef>
                <a:spcPts val="2500"/>
              </a:spcBef>
              <a:buNone/>
            </a:pPr>
            <a:r>
              <a:rPr lang="es-MX" sz="1400" b="1"/>
              <a:t>Procesos Ágiles</a:t>
            </a:r>
          </a:p>
          <a:p>
            <a:pPr marL="0" lvl="1" indent="0">
              <a:buNone/>
            </a:pPr>
            <a:r>
              <a:rPr lang="es-MX" sz="1400"/>
              <a:t>La implementación de procesos más ágiles permite que las mercancías se muevan más rápidamente a través de las fronteras, reduciendo retrasos y costos.</a:t>
            </a:r>
          </a:p>
          <a:p>
            <a:pPr marL="0" indent="0">
              <a:spcBef>
                <a:spcPts val="2500"/>
              </a:spcBef>
              <a:buNone/>
            </a:pPr>
            <a:r>
              <a:rPr lang="es-MX" sz="1400" b="1"/>
              <a:t>Crecimiento Económico</a:t>
            </a:r>
          </a:p>
          <a:p>
            <a:pPr marL="0" lvl="1" indent="0">
              <a:buNone/>
            </a:pPr>
            <a:r>
              <a:rPr lang="es-MX" sz="1400"/>
              <a:t>Facilitar el comercio internacional no solo mejora la seguridad, sino que también impulsa el intercambio comercial y contribuye al crecimiento económico.</a:t>
            </a:r>
            <a:endParaRPr lang="es-CL" sz="1400"/>
          </a:p>
        </p:txBody>
      </p:sp>
    </p:spTree>
    <p:extLst>
      <p:ext uri="{BB962C8B-B14F-4D97-AF65-F5344CB8AC3E}">
        <p14:creationId xmlns:p14="http://schemas.microsoft.com/office/powerpoint/2010/main" val="27033917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ítulo 1">
            <a:extLst>
              <a:ext uri="{FF2B5EF4-FFF2-40B4-BE49-F238E27FC236}">
                <a16:creationId xmlns:a16="http://schemas.microsoft.com/office/drawing/2014/main" id="{19CF9F02-F384-4727-38F2-45D08A75D4D3}"/>
              </a:ext>
            </a:extLst>
          </p:cNvPr>
          <p:cNvSpPr>
            <a:spLocks noGrp="1"/>
          </p:cNvSpPr>
          <p:nvPr>
            <p:ph type="title"/>
          </p:nvPr>
        </p:nvSpPr>
        <p:spPr>
          <a:xfrm>
            <a:off x="640079" y="1572768"/>
            <a:ext cx="8162176" cy="1406993"/>
          </a:xfrm>
        </p:spPr>
        <p:txBody>
          <a:bodyPr anchor="b">
            <a:normAutofit/>
          </a:bodyPr>
          <a:lstStyle/>
          <a:p>
            <a:r>
              <a:rPr lang="es-CL" sz="6000"/>
              <a:t>Conclusión</a:t>
            </a:r>
          </a:p>
        </p:txBody>
      </p:sp>
      <p:graphicFrame>
        <p:nvGraphicFramePr>
          <p:cNvPr id="11" name="Marcador de contenido 2">
            <a:extLst>
              <a:ext uri="{FF2B5EF4-FFF2-40B4-BE49-F238E27FC236}">
                <a16:creationId xmlns:a16="http://schemas.microsoft.com/office/drawing/2014/main" id="{AF7F91D3-B474-82B5-8510-CE9F2A1F21FD}"/>
              </a:ext>
            </a:extLst>
          </p:cNvPr>
          <p:cNvGraphicFramePr>
            <a:graphicFrameLocks noGrp="1"/>
          </p:cNvGraphicFramePr>
          <p:nvPr>
            <p:ph idx="1"/>
            <p:extLst>
              <p:ext uri="{D42A27DB-BD31-4B8C-83A1-F6EECF244321}">
                <p14:modId xmlns:p14="http://schemas.microsoft.com/office/powerpoint/2010/main" val="3171538136"/>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640078" y="3593592"/>
          <a:ext cx="10808208"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Connector 9">
            <a:extLst>
              <a:ext uri="{FF2B5EF4-FFF2-40B4-BE49-F238E27FC236}">
                <a16:creationId xmlns:a16="http://schemas.microsoft.com/office/drawing/2014/main" id="{F21FC8CC-145C-8745-889B-6521F9CCB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3256965"/>
            <a:ext cx="978862"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22656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ítulo 1">
            <a:extLst>
              <a:ext uri="{FF2B5EF4-FFF2-40B4-BE49-F238E27FC236}">
                <a16:creationId xmlns:a16="http://schemas.microsoft.com/office/drawing/2014/main" id="{9F9570AD-4A41-C7B3-12C8-0CCD859AB86E}"/>
              </a:ext>
            </a:extLst>
          </p:cNvPr>
          <p:cNvSpPr>
            <a:spLocks noGrp="1"/>
          </p:cNvSpPr>
          <p:nvPr>
            <p:ph type="ctrTitle"/>
          </p:nvPr>
        </p:nvSpPr>
        <p:spPr>
          <a:xfrm>
            <a:off x="559219" y="1115844"/>
            <a:ext cx="7680960" cy="4631911"/>
          </a:xfrm>
        </p:spPr>
        <p:txBody>
          <a:bodyPr anchor="b">
            <a:normAutofit/>
          </a:bodyPr>
          <a:lstStyle/>
          <a:p>
            <a:r>
              <a:rPr lang="es-CL" sz="6500"/>
              <a:t>Introducción al Servicio Nacional de Aduanas</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6341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F9EF75E-1368-CE2C-26C6-156B436FC21B}"/>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Historia y evolución del Servicio Nacional de Aduanas</a:t>
            </a:r>
          </a:p>
        </p:txBody>
      </p:sp>
      <p:pic>
        <p:nvPicPr>
          <p:cNvPr id="5" name="Marcador de contenido 4" descr="Documentos de la constitución de EE. UU., placa de identificación y ropa de camuflaje, bandera estadounidense en piso de madera gris. Los objetos se colocan en el lado izquierdo. La foto fue tomada en estudio con una cámara de formato medio Hasselblad H4D en estudio y en composición horizontal.">
            <a:extLst>
              <a:ext uri="{FF2B5EF4-FFF2-40B4-BE49-F238E27FC236}">
                <a16:creationId xmlns:a16="http://schemas.microsoft.com/office/drawing/2014/main" id="{14B3A08B-6608-4934-AE96-EDAB1FB8030C}"/>
              </a:ext>
            </a:extLst>
          </p:cNvPr>
          <p:cNvPicPr>
            <a:picLocks noGrp="1" noChangeAspect="1"/>
          </p:cNvPicPr>
          <p:nvPr>
            <p:ph sz="half" idx="1"/>
          </p:nvPr>
        </p:nvPicPr>
        <p:blipFill>
          <a:blip r:embed="rId3"/>
          <a:srcRect l="12466" r="25661"/>
          <a:stretch>
            <a:fillRect/>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9F8D28F7-B2D7-9CF2-369F-486597A8FAB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s-MX" sz="1400" b="1"/>
              <a:t>Fundación del Servicio Nacional de Aduanas</a:t>
            </a:r>
          </a:p>
          <a:p>
            <a:pPr marL="0" lvl="1" indent="0">
              <a:buNone/>
            </a:pPr>
            <a:r>
              <a:rPr lang="es-MX" sz="1400"/>
              <a:t>El Servicio Nacional de Aduanas fue fundado en 1843, marcando el inicio de la regulación del comercio en Chile.</a:t>
            </a:r>
          </a:p>
          <a:p>
            <a:pPr marL="0" indent="0">
              <a:spcBef>
                <a:spcPts val="2500"/>
              </a:spcBef>
              <a:buNone/>
            </a:pPr>
            <a:r>
              <a:rPr lang="es-MX" sz="1400" b="1"/>
              <a:t>Transformaciones a lo largo de los años</a:t>
            </a:r>
          </a:p>
          <a:p>
            <a:pPr marL="0" lvl="1" indent="0">
              <a:buNone/>
            </a:pPr>
            <a:r>
              <a:rPr lang="es-MX" sz="1400"/>
              <a:t>A lo largo de los años, el Servicio ha experimentado diversas transformaciones para adaptarse a las nuevas realidades del comercio internacional.</a:t>
            </a:r>
          </a:p>
          <a:p>
            <a:pPr marL="0" indent="0">
              <a:spcBef>
                <a:spcPts val="2500"/>
              </a:spcBef>
              <a:buNone/>
            </a:pPr>
            <a:r>
              <a:rPr lang="es-MX" sz="1400" b="1"/>
              <a:t>Impacto en la economía chilena</a:t>
            </a:r>
          </a:p>
          <a:p>
            <a:pPr marL="0" lvl="1" indent="0">
              <a:buNone/>
            </a:pPr>
            <a:r>
              <a:rPr lang="es-MX" sz="1400"/>
              <a:t>La evolución del Servicio Nacional de Aduanas refleja la creciente importancia del comercio internacional en la economía chilena.</a:t>
            </a:r>
            <a:endParaRPr lang="es-CL" sz="1400"/>
          </a:p>
        </p:txBody>
      </p:sp>
    </p:spTree>
    <p:extLst>
      <p:ext uri="{BB962C8B-B14F-4D97-AF65-F5344CB8AC3E}">
        <p14:creationId xmlns:p14="http://schemas.microsoft.com/office/powerpoint/2010/main" val="3303118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65A06C7-9120-7FB2-5D8C-FAF19A73BC98}"/>
              </a:ext>
            </a:extLst>
          </p:cNvPr>
          <p:cNvSpPr>
            <a:spLocks noGrp="1"/>
          </p:cNvSpPr>
          <p:nvPr>
            <p:ph type="title"/>
          </p:nvPr>
        </p:nvSpPr>
        <p:spPr>
          <a:xfrm>
            <a:off x="640079" y="914400"/>
            <a:ext cx="4261104" cy="1097280"/>
          </a:xfrm>
        </p:spPr>
        <p:txBody>
          <a:bodyPr vert="horz" lIns="91440" tIns="45720" rIns="91440" bIns="45720" rtlCol="0" anchor="t">
            <a:normAutofit/>
          </a:bodyPr>
          <a:lstStyle/>
          <a:p>
            <a:pPr>
              <a:lnSpc>
                <a:spcPct val="90000"/>
              </a:lnSpc>
            </a:pPr>
            <a:r>
              <a:rPr lang="en-US" sz="3600"/>
              <a:t>Misión y visión del organismo</a:t>
            </a:r>
          </a:p>
        </p:txBody>
      </p:sp>
      <p:sp>
        <p:nvSpPr>
          <p:cNvPr id="4" name="Marcador de contenido 3">
            <a:extLst>
              <a:ext uri="{FF2B5EF4-FFF2-40B4-BE49-F238E27FC236}">
                <a16:creationId xmlns:a16="http://schemas.microsoft.com/office/drawing/2014/main" id="{001137D6-AB64-BFD2-F6A6-30972A2BD6A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79" y="2176036"/>
            <a:ext cx="4261104" cy="4121887"/>
          </a:xfrm>
        </p:spPr>
        <p:txBody>
          <a:bodyPr>
            <a:normAutofit/>
          </a:bodyPr>
          <a:lstStyle/>
          <a:p>
            <a:pPr marL="0" indent="0">
              <a:spcBef>
                <a:spcPts val="2500"/>
              </a:spcBef>
              <a:buNone/>
            </a:pPr>
            <a:r>
              <a:rPr lang="es-MX" sz="1400" b="1"/>
              <a:t>Misión del Servicio Nacional de Aduanas</a:t>
            </a:r>
          </a:p>
          <a:p>
            <a:pPr marL="0" lvl="1" indent="0">
              <a:buNone/>
            </a:pPr>
            <a:r>
              <a:rPr lang="es-MX" sz="1400"/>
              <a:t>Facilitar el comercio exterior, proteger la economía nacional y garantizar el cumplimiento de la legislación aduanera son los principales objetivos del Servicio Nacional de Aduanas.</a:t>
            </a:r>
          </a:p>
          <a:p>
            <a:pPr marL="0" indent="0">
              <a:spcBef>
                <a:spcPts val="2500"/>
              </a:spcBef>
              <a:buNone/>
            </a:pPr>
            <a:r>
              <a:rPr lang="es-MX" sz="1400" b="1"/>
              <a:t>Visión del organismo</a:t>
            </a:r>
          </a:p>
          <a:p>
            <a:pPr marL="0" lvl="1" indent="0">
              <a:buNone/>
            </a:pPr>
            <a:r>
              <a:rPr lang="es-MX" sz="1400"/>
              <a:t>El organismo aspira a ser eficiente y moderno, alineado con las mejores prácticas internacionales en fiscalización aduanera y control.</a:t>
            </a:r>
            <a:endParaRPr lang="es-CL" sz="1400"/>
          </a:p>
        </p:txBody>
      </p:sp>
      <p:pic>
        <p:nvPicPr>
          <p:cNvPr id="5" name="Marcador de contenido 4" descr="Tableta de exposición múltiple, se eliminaron todos los logotipos en los contenedores de carga.">
            <a:extLst>
              <a:ext uri="{FF2B5EF4-FFF2-40B4-BE49-F238E27FC236}">
                <a16:creationId xmlns:a16="http://schemas.microsoft.com/office/drawing/2014/main" id="{99398A4E-5308-4A2E-9A93-78EADB02F970}"/>
              </a:ext>
            </a:extLst>
          </p:cNvPr>
          <p:cNvPicPr>
            <a:picLocks noGrp="1" noChangeAspect="1"/>
          </p:cNvPicPr>
          <p:nvPr>
            <p:ph sz="half" idx="1"/>
          </p:nvPr>
        </p:nvPicPr>
        <p:blipFill>
          <a:blip r:embed="rId3"/>
          <a:srcRect l="8797" r="9900" b="2"/>
          <a:stretch>
            <a:fillRect/>
          </a:stretch>
        </p:blipFill>
        <p:spPr>
          <a:xfrm>
            <a:off x="5671128" y="914399"/>
            <a:ext cx="6520872" cy="5353521"/>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72328" y="6267921"/>
            <a:ext cx="6519672" cy="2"/>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02362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ítulo 1">
            <a:extLst>
              <a:ext uri="{FF2B5EF4-FFF2-40B4-BE49-F238E27FC236}">
                <a16:creationId xmlns:a16="http://schemas.microsoft.com/office/drawing/2014/main" id="{D24F30BE-82E8-7B65-7794-6C2263A18AB6}"/>
              </a:ext>
            </a:extLst>
          </p:cNvPr>
          <p:cNvSpPr>
            <a:spLocks noGrp="1"/>
          </p:cNvSpPr>
          <p:nvPr>
            <p:ph type="ctrTitle"/>
          </p:nvPr>
        </p:nvSpPr>
        <p:spPr>
          <a:xfrm>
            <a:off x="559219" y="1115844"/>
            <a:ext cx="7680960" cy="4631911"/>
          </a:xfrm>
        </p:spPr>
        <p:txBody>
          <a:bodyPr anchor="b">
            <a:normAutofit/>
          </a:bodyPr>
          <a:lstStyle/>
          <a:p>
            <a:r>
              <a:rPr lang="es-CL" sz="6500"/>
              <a:t>Funciones principales de fiscalización</a:t>
            </a:r>
          </a:p>
        </p:txBody>
      </p:sp>
      <p:cxnSp>
        <p:nvCxnSpPr>
          <p:cNvPr id="11" name="Straight Connector 10">
            <a:extLst>
              <a:ext uri="{FF2B5EF4-FFF2-40B4-BE49-F238E27FC236}">
                <a16:creationId xmlns:a16="http://schemas.microsoft.com/office/drawing/2014/main" id="{53C0BBAA-A5EC-5D5D-32E6-9F7EA60484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131" y="6268313"/>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73267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7A4014D-CC43-18DB-00C1-C8DA3A4078EA}"/>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Control de importaciones y exportaciones</a:t>
            </a:r>
          </a:p>
        </p:txBody>
      </p:sp>
      <p:pic>
        <p:nvPicPr>
          <p:cNvPr id="5" name="Marcador de contenido 4" descr="Foto de un guapo repartidor escribiendo en su portapapeles mientras espera en el vestíbulo con el pedido de un cliente">
            <a:extLst>
              <a:ext uri="{FF2B5EF4-FFF2-40B4-BE49-F238E27FC236}">
                <a16:creationId xmlns:a16="http://schemas.microsoft.com/office/drawing/2014/main" id="{58279A36-E77D-4998-BD22-0869E00CEBFD}"/>
              </a:ext>
            </a:extLst>
          </p:cNvPr>
          <p:cNvPicPr>
            <a:picLocks noGrp="1" noChangeAspect="1"/>
          </p:cNvPicPr>
          <p:nvPr>
            <p:ph sz="half" idx="1"/>
          </p:nvPr>
        </p:nvPicPr>
        <p:blipFill>
          <a:blip r:embed="rId3"/>
          <a:srcRect l="41340" r="3593" b="2"/>
          <a:stretch>
            <a:fillRect/>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D76749D5-9DAB-0F70-D495-7B7BBCDFB9C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s-MX" sz="1400" b="1"/>
              <a:t>Cumplimiento de Regulaciones</a:t>
            </a:r>
          </a:p>
          <a:p>
            <a:pPr marL="0" lvl="1" indent="0">
              <a:buNone/>
            </a:pPr>
            <a:r>
              <a:rPr lang="es-MX" sz="1400"/>
              <a:t>El control de importaciones y exportaciones asegura que las mercancías cumplan con las regulaciones nacionales y estándares de calidad.</a:t>
            </a:r>
          </a:p>
          <a:p>
            <a:pPr marL="0" indent="0">
              <a:spcBef>
                <a:spcPts val="2500"/>
              </a:spcBef>
              <a:buNone/>
            </a:pPr>
            <a:r>
              <a:rPr lang="es-MX" sz="1400" b="1"/>
              <a:t>Verificación de Documentación</a:t>
            </a:r>
          </a:p>
          <a:p>
            <a:pPr marL="0" lvl="1" indent="0">
              <a:buNone/>
            </a:pPr>
            <a:r>
              <a:rPr lang="es-MX" sz="1400"/>
              <a:t>La verificación de documentación es crucial para garantizar que todos los papeles estén en orden antes de la importación o exportación.</a:t>
            </a:r>
          </a:p>
          <a:p>
            <a:pPr marL="0" indent="0">
              <a:spcBef>
                <a:spcPts val="2500"/>
              </a:spcBef>
              <a:buNone/>
            </a:pPr>
            <a:r>
              <a:rPr lang="es-MX" sz="1400" b="1"/>
              <a:t>Tarifas e Impuestos</a:t>
            </a:r>
          </a:p>
          <a:p>
            <a:pPr marL="0" lvl="1" indent="0">
              <a:buNone/>
            </a:pPr>
            <a:r>
              <a:rPr lang="es-MX" sz="1400"/>
              <a:t>Es necesario asegurarse de que las tarifas e impuestos se abonen correctamente para evitar sanciones y retrasos en la entrega.</a:t>
            </a:r>
            <a:endParaRPr lang="es-CL" sz="1400"/>
          </a:p>
        </p:txBody>
      </p:sp>
    </p:spTree>
    <p:extLst>
      <p:ext uri="{BB962C8B-B14F-4D97-AF65-F5344CB8AC3E}">
        <p14:creationId xmlns:p14="http://schemas.microsoft.com/office/powerpoint/2010/main" val="17558923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ítulo 1">
            <a:extLst>
              <a:ext uri="{FF2B5EF4-FFF2-40B4-BE49-F238E27FC236}">
                <a16:creationId xmlns:a16="http://schemas.microsoft.com/office/drawing/2014/main" id="{02507EE4-6991-C8CC-568C-A52FEAE18078}"/>
              </a:ext>
            </a:extLst>
          </p:cNvPr>
          <p:cNvSpPr>
            <a:spLocks noGrp="1"/>
          </p:cNvSpPr>
          <p:nvPr>
            <p:ph type="title"/>
          </p:nvPr>
        </p:nvSpPr>
        <p:spPr>
          <a:xfrm>
            <a:off x="640080" y="914401"/>
            <a:ext cx="4306824" cy="1477817"/>
          </a:xfrm>
        </p:spPr>
        <p:txBody>
          <a:bodyPr vert="horz" lIns="91440" tIns="45720" rIns="91440" bIns="45720" rtlCol="0" anchor="t">
            <a:normAutofit/>
          </a:bodyPr>
          <a:lstStyle/>
          <a:p>
            <a:pPr>
              <a:lnSpc>
                <a:spcPct val="90000"/>
              </a:lnSpc>
            </a:pPr>
            <a:r>
              <a:rPr lang="en-US" sz="3100"/>
              <a:t>Regulación y verificación de mercancías</a:t>
            </a:r>
          </a:p>
        </p:txBody>
      </p:sp>
      <p:pic>
        <p:nvPicPr>
          <p:cNvPr id="5" name="Marcador de contenido 4" descr="Hombre de etnia latina de entre 25 y 35 años que utiliza sus elementos de seguridad trabajando en un almacén anotando mientras recibe un camión">
            <a:extLst>
              <a:ext uri="{FF2B5EF4-FFF2-40B4-BE49-F238E27FC236}">
                <a16:creationId xmlns:a16="http://schemas.microsoft.com/office/drawing/2014/main" id="{794DBAE9-2671-4957-814D-B7DD87D526D6}"/>
              </a:ext>
            </a:extLst>
          </p:cNvPr>
          <p:cNvPicPr>
            <a:picLocks noGrp="1" noChangeAspect="1"/>
          </p:cNvPicPr>
          <p:nvPr>
            <p:ph sz="half" idx="1"/>
          </p:nvPr>
        </p:nvPicPr>
        <p:blipFill>
          <a:blip r:embed="rId3"/>
          <a:srcRect r="10499" b="1"/>
          <a:stretch>
            <a:fillRect/>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Marcador de contenido 3">
            <a:extLst>
              <a:ext uri="{FF2B5EF4-FFF2-40B4-BE49-F238E27FC236}">
                <a16:creationId xmlns:a16="http://schemas.microsoft.com/office/drawing/2014/main" id="{28D34F5D-F8C6-2A71-5B44-44DAF2490D6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marL="0" indent="0">
              <a:spcBef>
                <a:spcPts val="2500"/>
              </a:spcBef>
              <a:buNone/>
            </a:pPr>
            <a:r>
              <a:rPr lang="es-MX" sz="1400" b="1"/>
              <a:t>Cumplimiento de estándares</a:t>
            </a:r>
          </a:p>
          <a:p>
            <a:pPr marL="0" lvl="1" indent="0">
              <a:buNone/>
            </a:pPr>
            <a:r>
              <a:rPr lang="es-MX" sz="1400"/>
              <a:t>La regulación asegura que todos los productos cumplan con los estándares de seguridad y calidad necesarios para su comercialización.</a:t>
            </a:r>
          </a:p>
          <a:p>
            <a:pPr marL="0" indent="0">
              <a:spcBef>
                <a:spcPts val="2500"/>
              </a:spcBef>
              <a:buNone/>
            </a:pPr>
            <a:r>
              <a:rPr lang="es-MX" sz="1400" b="1"/>
              <a:t>Protección de la salud pública</a:t>
            </a:r>
          </a:p>
          <a:p>
            <a:pPr marL="0" lvl="1" indent="0">
              <a:buNone/>
            </a:pPr>
            <a:r>
              <a:rPr lang="es-MX" sz="1400"/>
              <a:t>La verificación de mercancías es crucial para proteger la salud pública al evitar la entrada de productos peligrosos o contaminados al país.</a:t>
            </a:r>
          </a:p>
          <a:p>
            <a:pPr marL="0" indent="0">
              <a:spcBef>
                <a:spcPts val="2500"/>
              </a:spcBef>
              <a:buNone/>
            </a:pPr>
            <a:r>
              <a:rPr lang="es-MX" sz="1400" b="1"/>
              <a:t>Impacto ambiental</a:t>
            </a:r>
          </a:p>
          <a:p>
            <a:pPr marL="0" lvl="1" indent="0">
              <a:buNone/>
            </a:pPr>
            <a:r>
              <a:rPr lang="es-MX" sz="1400"/>
              <a:t>La regulación también busca prevenir daños al medio ambiente por productos que puedan ser contaminantes o perjudiciales.</a:t>
            </a:r>
            <a:endParaRPr lang="es-CL" sz="1400"/>
          </a:p>
        </p:txBody>
      </p:sp>
    </p:spTree>
    <p:extLst>
      <p:ext uri="{BB962C8B-B14F-4D97-AF65-F5344CB8AC3E}">
        <p14:creationId xmlns:p14="http://schemas.microsoft.com/office/powerpoint/2010/main" val="18963069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4F155D8-24CE-5F4B-9E49-23D019606218}"/>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3400"/>
              <a:t>Prevención de contrabando y comercio ilícito</a:t>
            </a:r>
          </a:p>
        </p:txBody>
      </p:sp>
      <p:sp>
        <p:nvSpPr>
          <p:cNvPr id="4" name="Marcador de contenido 3">
            <a:extLst>
              <a:ext uri="{FF2B5EF4-FFF2-40B4-BE49-F238E27FC236}">
                <a16:creationId xmlns:a16="http://schemas.microsoft.com/office/drawing/2014/main" id="{53C75A4E-9CFC-D98A-9315-6402A3DED28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s-MX" sz="1400" b="1"/>
              <a:t>Funciones del Servicio Nacional de Aduanas</a:t>
            </a:r>
          </a:p>
          <a:p>
            <a:pPr marL="0" lvl="1" indent="0">
              <a:buNone/>
            </a:pPr>
            <a:r>
              <a:rPr lang="es-MX" sz="1400"/>
              <a:t>El Servicio Nacional de Aduanas desempeña un papel crucial en la prevención del contrabando y comercio ilícito, garantizando la seguridad nacional.</a:t>
            </a:r>
          </a:p>
          <a:p>
            <a:pPr marL="0" indent="0">
              <a:spcBef>
                <a:spcPts val="2500"/>
              </a:spcBef>
              <a:buNone/>
            </a:pPr>
            <a:r>
              <a:rPr lang="es-MX" sz="1400" b="1"/>
              <a:t>Estrategias de Prevención</a:t>
            </a:r>
          </a:p>
          <a:p>
            <a:pPr marL="0" lvl="1" indent="0">
              <a:buNone/>
            </a:pPr>
            <a:r>
              <a:rPr lang="es-MX" sz="1400"/>
              <a:t>Se implementan diversas estrategias para detectar y desarticular redes de contrabando, protegiendo así las fronteras del país.</a:t>
            </a:r>
          </a:p>
          <a:p>
            <a:pPr marL="0" indent="0">
              <a:spcBef>
                <a:spcPts val="2500"/>
              </a:spcBef>
              <a:buNone/>
            </a:pPr>
            <a:r>
              <a:rPr lang="es-MX" sz="1400" b="1"/>
              <a:t>Impacto en la Seguridad Nacional</a:t>
            </a:r>
          </a:p>
          <a:p>
            <a:pPr marL="0" lvl="1" indent="0">
              <a:buNone/>
            </a:pPr>
            <a:r>
              <a:rPr lang="es-MX" sz="1400"/>
              <a:t>La lucha contra el contrabando y el comercio ilícito es fundamental para mantener la seguridad y el bienestar del país.</a:t>
            </a:r>
            <a:endParaRPr lang="es-CL" sz="1400"/>
          </a:p>
        </p:txBody>
      </p:sp>
      <p:pic>
        <p:nvPicPr>
          <p:cNvPr id="5" name="Marcador de contenido 4" descr="Un hombre lleva una bolsa de plástico con perdigones">
            <a:extLst>
              <a:ext uri="{FF2B5EF4-FFF2-40B4-BE49-F238E27FC236}">
                <a16:creationId xmlns:a16="http://schemas.microsoft.com/office/drawing/2014/main" id="{AA4FE02F-5AC3-47E9-8F55-48CDB69385ED}"/>
              </a:ext>
            </a:extLst>
          </p:cNvPr>
          <p:cNvPicPr>
            <a:picLocks noGrp="1" noChangeAspect="1"/>
          </p:cNvPicPr>
          <p:nvPr>
            <p:ph sz="half" idx="1"/>
          </p:nvPr>
        </p:nvPicPr>
        <p:blipFill>
          <a:blip r:embed="rId3"/>
          <a:srcRect l="19703" r="25291"/>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7843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TotalTime>
  <Words>2486</Words>
  <Application>Microsoft Office PowerPoint</Application>
  <PresentationFormat>Panorámica</PresentationFormat>
  <Paragraphs>160</Paragraphs>
  <Slides>22</Slides>
  <Notes>22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22</vt:i4>
      </vt:variant>
    </vt:vector>
  </HeadingPairs>
  <TitlesOfParts>
    <vt:vector size="26" baseType="lpstr">
      <vt:lpstr>Aptos</vt:lpstr>
      <vt:lpstr>Arial</vt:lpstr>
      <vt:lpstr>Grandview Display</vt:lpstr>
      <vt:lpstr>DashVTI</vt:lpstr>
      <vt:lpstr>Fiscalización del Servicio Nacional de Aduanas en Chile</vt:lpstr>
      <vt:lpstr>Puntos Clave de la Presentación</vt:lpstr>
      <vt:lpstr>Introducción al Servicio Nacional de Aduanas</vt:lpstr>
      <vt:lpstr>Historia y evolución del Servicio Nacional de Aduanas</vt:lpstr>
      <vt:lpstr>Misión y visión del organismo</vt:lpstr>
      <vt:lpstr>Funciones principales de fiscalización</vt:lpstr>
      <vt:lpstr>Control de importaciones y exportaciones</vt:lpstr>
      <vt:lpstr>Regulación y verificación de mercancías</vt:lpstr>
      <vt:lpstr>Prevención de contrabando y comercio ilícito</vt:lpstr>
      <vt:lpstr>Procedimientos y métodos de fiscalización</vt:lpstr>
      <vt:lpstr>Inspección física de mercancías</vt:lpstr>
      <vt:lpstr>Uso de tecnología y sistemas de control</vt:lpstr>
      <vt:lpstr>Colaboración con otras entidades y organismos internacionales</vt:lpstr>
      <vt:lpstr>Áreas específicas de control y regulación</vt:lpstr>
      <vt:lpstr>Vehículos y transporte</vt:lpstr>
      <vt:lpstr>Productos agrícolas y alimentarios</vt:lpstr>
      <vt:lpstr>Mercancías sensibles y peligrosas</vt:lpstr>
      <vt:lpstr>Impacto de la fiscalización en la economía y la seguridad</vt:lpstr>
      <vt:lpstr>Protección de la economía nacional</vt:lpstr>
      <vt:lpstr>Seguridad y salud pública</vt:lpstr>
      <vt:lpstr>Facilitación del comercio internacional</vt:lpstr>
      <vt:lpstr>Conclusión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carlos lastra</dc:creator>
  <cp:lastModifiedBy>carlos lastra</cp:lastModifiedBy>
  <cp:revision>1</cp:revision>
  <dcterms:created xsi:type="dcterms:W3CDTF">2025-07-03T14:11:56Z</dcterms:created>
  <dcterms:modified xsi:type="dcterms:W3CDTF">2025-07-03T14:15:38Z</dcterms:modified>
</cp:coreProperties>
</file>