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 id="2583" r:id="rId24"/>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Qué son los acuerdos comerciales: Definición, tipos e impacto" id="{1DF7F95D-ADB0-4CEC-8655-2CF6EF466D4A}">
          <p14:sldIdLst>
            <p14:sldId id="2561"/>
            <p14:sldId id="2562"/>
          </p14:sldIdLst>
        </p14:section>
        <p14:section name="Definición de acuerdos comerciales" id="{46F7085C-C838-4E82-9D47-131127A31109}">
          <p14:sldIdLst>
            <p14:sldId id="2563"/>
            <p14:sldId id="2564"/>
            <p14:sldId id="2565"/>
            <p14:sldId id="2566"/>
          </p14:sldIdLst>
        </p14:section>
        <p14:section name="Tipos de acuerdos comerciales" id="{6ECA4874-1902-476B-820E-832B0D833419}">
          <p14:sldIdLst>
            <p14:sldId id="2567"/>
            <p14:sldId id="2568"/>
            <p14:sldId id="2569"/>
            <p14:sldId id="2570"/>
          </p14:sldIdLst>
        </p14:section>
        <p14:section name="Proceso de negociación y formación de acuerdos comerciales" id="{D4116837-B52C-4478-A5BF-4BF40F752D29}">
          <p14:sldIdLst>
            <p14:sldId id="2571"/>
            <p14:sldId id="2572"/>
            <p14:sldId id="2573"/>
            <p14:sldId id="2574"/>
          </p14:sldIdLst>
        </p14:section>
        <p14:section name="Impacto de los acuerdos comerciales" id="{568DD0E7-180D-497B-A91A-CC831DCF0F66}">
          <p14:sldIdLst>
            <p14:sldId id="2575"/>
            <p14:sldId id="2576"/>
            <p14:sldId id="2577"/>
            <p14:sldId id="2578"/>
          </p14:sldIdLst>
        </p14:section>
        <p14:section name="Ejemplos de acuerdos comerciales importantes" id="{7BDC2396-232E-4D15-95C5-E9F1221E7DC0}">
          <p14:sldIdLst>
            <p14:sldId id="2579"/>
            <p14:sldId id="2580"/>
            <p14:sldId id="2581"/>
            <p14:sldId id="2582"/>
          </p14:sldIdLst>
        </p14:section>
        <p14:section name="Conclusión" id="{6474E62C-FE94-4154-B0DC-9745854E9F34}">
          <p14:sldIdLst>
            <p14:sldId id="25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4660"/>
  </p:normalViewPr>
  <p:slideViewPr>
    <p:cSldViewPr snapToGrid="0">
      <p:cViewPr varScale="1">
        <p:scale>
          <a:sx n="51" d="100"/>
          <a:sy n="51" d="100"/>
        </p:scale>
        <p:origin x="1256" y="26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ata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ata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BAA0E7-BBA9-4894-85FA-0A64067D7E08}"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s-CL"/>
        </a:p>
      </dgm:t>
    </dgm:pt>
    <dgm:pt modelId="{1FB09DD9-EC63-49C6-91A5-92800DB1F3F7}">
      <dgm:prSet/>
      <dgm:spPr/>
      <dgm:t>
        <a:bodyPr/>
        <a:lstStyle/>
        <a:p>
          <a:pPr>
            <a:lnSpc>
              <a:spcPct val="100000"/>
            </a:lnSpc>
            <a:defRPr b="1"/>
          </a:pPr>
          <a:r>
            <a:rPr lang="es-CL"/>
            <a:t>Preparación</a:t>
          </a:r>
        </a:p>
      </dgm:t>
    </dgm:pt>
    <dgm:pt modelId="{A4DF3FAA-D6A2-4D45-9E0F-FF55CF3D948B}" type="parTrans" cxnId="{BCD37F75-58A4-4510-8DA0-13D0AB44D367}">
      <dgm:prSet/>
      <dgm:spPr/>
      <dgm:t>
        <a:bodyPr/>
        <a:lstStyle/>
        <a:p>
          <a:endParaRPr lang="es-CL"/>
        </a:p>
      </dgm:t>
    </dgm:pt>
    <dgm:pt modelId="{F48226EB-8DC0-4929-A9C8-985ABAD4F41E}" type="sibTrans" cxnId="{BCD37F75-58A4-4510-8DA0-13D0AB44D367}">
      <dgm:prSet/>
      <dgm:spPr/>
      <dgm:t>
        <a:bodyPr/>
        <a:lstStyle/>
        <a:p>
          <a:pPr>
            <a:lnSpc>
              <a:spcPct val="100000"/>
            </a:lnSpc>
            <a:defRPr b="1"/>
          </a:pPr>
          <a:endParaRPr lang="es-CL"/>
        </a:p>
      </dgm:t>
    </dgm:pt>
    <dgm:pt modelId="{7918A134-0715-4F0E-9235-00D5EB1A6E37}">
      <dgm:prSet/>
      <dgm:spPr/>
      <dgm:t>
        <a:bodyPr/>
        <a:lstStyle/>
        <a:p>
          <a:pPr>
            <a:lnSpc>
              <a:spcPct val="100000"/>
            </a:lnSpc>
          </a:pPr>
          <a:r>
            <a:rPr lang="es-CL"/>
            <a:t>La fase de preparación es fundamental para establecer los objetivos y estrategias antes de iniciar la negociación.</a:t>
          </a:r>
        </a:p>
      </dgm:t>
    </dgm:pt>
    <dgm:pt modelId="{BFB34134-45D1-4313-8BCB-F4E70BFA3B4E}" type="parTrans" cxnId="{D32AB525-71E0-4AFE-8590-0719D5B5D6C5}">
      <dgm:prSet/>
      <dgm:spPr/>
      <dgm:t>
        <a:bodyPr/>
        <a:lstStyle/>
        <a:p>
          <a:endParaRPr lang="es-CL"/>
        </a:p>
      </dgm:t>
    </dgm:pt>
    <dgm:pt modelId="{D6061D99-6BAC-4CFF-8AAE-319D1E1A129B}" type="sibTrans" cxnId="{D32AB525-71E0-4AFE-8590-0719D5B5D6C5}">
      <dgm:prSet/>
      <dgm:spPr/>
      <dgm:t>
        <a:bodyPr/>
        <a:lstStyle/>
        <a:p>
          <a:endParaRPr lang="es-CL"/>
        </a:p>
      </dgm:t>
    </dgm:pt>
    <dgm:pt modelId="{326427C4-C0CB-4EE7-8D6B-521342D6F33F}">
      <dgm:prSet/>
      <dgm:spPr/>
      <dgm:t>
        <a:bodyPr/>
        <a:lstStyle/>
        <a:p>
          <a:pPr>
            <a:lnSpc>
              <a:spcPct val="100000"/>
            </a:lnSpc>
            <a:defRPr b="1"/>
          </a:pPr>
          <a:r>
            <a:rPr lang="es-CL"/>
            <a:t>Discusión</a:t>
          </a:r>
        </a:p>
      </dgm:t>
    </dgm:pt>
    <dgm:pt modelId="{30D6E814-9491-44EE-9D8D-7EFE12A9D8A9}" type="parTrans" cxnId="{469B3586-9DEF-4B0A-8874-A85D5F573742}">
      <dgm:prSet/>
      <dgm:spPr/>
      <dgm:t>
        <a:bodyPr/>
        <a:lstStyle/>
        <a:p>
          <a:endParaRPr lang="es-CL"/>
        </a:p>
      </dgm:t>
    </dgm:pt>
    <dgm:pt modelId="{9592F6DA-EFCD-4F95-842C-A4FAA71F5359}" type="sibTrans" cxnId="{469B3586-9DEF-4B0A-8874-A85D5F573742}">
      <dgm:prSet/>
      <dgm:spPr/>
      <dgm:t>
        <a:bodyPr/>
        <a:lstStyle/>
        <a:p>
          <a:pPr>
            <a:lnSpc>
              <a:spcPct val="100000"/>
            </a:lnSpc>
            <a:defRPr b="1"/>
          </a:pPr>
          <a:endParaRPr lang="es-CL"/>
        </a:p>
      </dgm:t>
    </dgm:pt>
    <dgm:pt modelId="{EC29E710-5539-4072-8F8D-B8499BDF742D}">
      <dgm:prSet/>
      <dgm:spPr/>
      <dgm:t>
        <a:bodyPr/>
        <a:lstStyle/>
        <a:p>
          <a:pPr>
            <a:lnSpc>
              <a:spcPct val="100000"/>
            </a:lnSpc>
          </a:pPr>
          <a:r>
            <a:rPr lang="es-CL"/>
            <a:t>Durante la discusión, las partes intercambian propuestas y argumentos para alcanzar un acuerdo beneficioso para ambos.</a:t>
          </a:r>
        </a:p>
      </dgm:t>
    </dgm:pt>
    <dgm:pt modelId="{F97061CF-B0A9-438F-976F-7443F16D60F0}" type="parTrans" cxnId="{6F384163-89AB-49B0-9C6A-B01EB74DB678}">
      <dgm:prSet/>
      <dgm:spPr/>
      <dgm:t>
        <a:bodyPr/>
        <a:lstStyle/>
        <a:p>
          <a:endParaRPr lang="es-CL"/>
        </a:p>
      </dgm:t>
    </dgm:pt>
    <dgm:pt modelId="{1BE34ED9-2428-4F69-BE4F-F9A717B6A894}" type="sibTrans" cxnId="{6F384163-89AB-49B0-9C6A-B01EB74DB678}">
      <dgm:prSet/>
      <dgm:spPr/>
      <dgm:t>
        <a:bodyPr/>
        <a:lstStyle/>
        <a:p>
          <a:endParaRPr lang="es-CL"/>
        </a:p>
      </dgm:t>
    </dgm:pt>
    <dgm:pt modelId="{E79CECA0-1AAD-4119-8094-A8BBA931BC87}">
      <dgm:prSet/>
      <dgm:spPr/>
      <dgm:t>
        <a:bodyPr/>
        <a:lstStyle/>
        <a:p>
          <a:pPr>
            <a:lnSpc>
              <a:spcPct val="100000"/>
            </a:lnSpc>
            <a:defRPr b="1"/>
          </a:pPr>
          <a:r>
            <a:rPr lang="es-CL"/>
            <a:t>Formalización del acuerdo</a:t>
          </a:r>
        </a:p>
      </dgm:t>
    </dgm:pt>
    <dgm:pt modelId="{F9D05E55-90BF-418B-860A-8E17D4ADB36F}" type="parTrans" cxnId="{246D7B42-6B2F-4940-8B44-1125D68C6EDF}">
      <dgm:prSet/>
      <dgm:spPr/>
      <dgm:t>
        <a:bodyPr/>
        <a:lstStyle/>
        <a:p>
          <a:endParaRPr lang="es-CL"/>
        </a:p>
      </dgm:t>
    </dgm:pt>
    <dgm:pt modelId="{F77622A6-85D0-4A06-AB75-AD09008B657D}" type="sibTrans" cxnId="{246D7B42-6B2F-4940-8B44-1125D68C6EDF}">
      <dgm:prSet/>
      <dgm:spPr/>
      <dgm:t>
        <a:bodyPr/>
        <a:lstStyle/>
        <a:p>
          <a:endParaRPr lang="es-CL"/>
        </a:p>
      </dgm:t>
    </dgm:pt>
    <dgm:pt modelId="{A2EC027C-EFC5-4CA9-8050-3FA421D06DB6}">
      <dgm:prSet/>
      <dgm:spPr/>
      <dgm:t>
        <a:bodyPr/>
        <a:lstStyle/>
        <a:p>
          <a:pPr>
            <a:lnSpc>
              <a:spcPct val="100000"/>
            </a:lnSpc>
          </a:pPr>
          <a:r>
            <a:rPr lang="es-CL"/>
            <a:t>La formalización del acuerdo implica documentar y firmar el acuerdo final, asegurando que todas las partes estén comprometidas.</a:t>
          </a:r>
        </a:p>
      </dgm:t>
    </dgm:pt>
    <dgm:pt modelId="{25A72F98-C84C-48C4-81BA-B70D2352BAC2}" type="parTrans" cxnId="{8859FDAB-BFC9-4496-BE55-43BB20DDA93D}">
      <dgm:prSet/>
      <dgm:spPr/>
      <dgm:t>
        <a:bodyPr/>
        <a:lstStyle/>
        <a:p>
          <a:endParaRPr lang="es-CL"/>
        </a:p>
      </dgm:t>
    </dgm:pt>
    <dgm:pt modelId="{B0D6EF22-B6D4-4C67-BC58-9FD1499341B3}" type="sibTrans" cxnId="{8859FDAB-BFC9-4496-BE55-43BB20DDA93D}">
      <dgm:prSet/>
      <dgm:spPr/>
      <dgm:t>
        <a:bodyPr/>
        <a:lstStyle/>
        <a:p>
          <a:endParaRPr lang="es-CL"/>
        </a:p>
      </dgm:t>
    </dgm:pt>
    <dgm:pt modelId="{5D68850F-AE1B-4749-B598-ADC6F318CA1D}" type="pres">
      <dgm:prSet presAssocID="{6ABAA0E7-BBA9-4894-85FA-0A64067D7E08}" presName="Root" presStyleCnt="0">
        <dgm:presLayoutVars>
          <dgm:dir/>
          <dgm:resizeHandles val="exact"/>
        </dgm:presLayoutVars>
      </dgm:prSet>
      <dgm:spPr/>
    </dgm:pt>
    <dgm:pt modelId="{E3BA75D6-37C0-44C3-9E46-906911B902B5}" type="pres">
      <dgm:prSet presAssocID="{1FB09DD9-EC63-49C6-91A5-92800DB1F3F7}" presName="Composite" presStyleCnt="0"/>
      <dgm:spPr/>
    </dgm:pt>
    <dgm:pt modelId="{CA4D56E4-2D5B-45B2-8183-89A4BE7B4B59}" type="pres">
      <dgm:prSet presAssocID="{1FB09DD9-EC63-49C6-91A5-92800DB1F3F7}"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33249" r="4" b="4"/>
          <a:stretch/>
        </a:blipFill>
      </dgm:spPr>
      <dgm:extLst>
        <a:ext uri="{E40237B7-FDA0-4F09-8148-C483321AD2D9}">
          <dgm14:cNvPr xmlns:dgm14="http://schemas.microsoft.com/office/drawing/2010/diagram" id="0" name="" descr="Empleado asiático verificando datos antes de enviarlos a su gerente"/>
        </a:ext>
      </dgm:extLst>
    </dgm:pt>
    <dgm:pt modelId="{865CE661-AAEA-4448-A1C7-FFD3D0553373}" type="pres">
      <dgm:prSet presAssocID="{1FB09DD9-EC63-49C6-91A5-92800DB1F3F7}" presName="Subtitle" presStyleLbl="revTx" presStyleIdx="0" presStyleCnt="6">
        <dgm:presLayoutVars>
          <dgm:chMax val="0"/>
          <dgm:bulletEnabled/>
        </dgm:presLayoutVars>
      </dgm:prSet>
      <dgm:spPr/>
    </dgm:pt>
    <dgm:pt modelId="{73519719-CD5B-40C6-8F0D-23C124E5D362}" type="pres">
      <dgm:prSet presAssocID="{1FB09DD9-EC63-49C6-91A5-92800DB1F3F7}" presName="Description" presStyleLbl="revTx" presStyleIdx="1" presStyleCnt="6">
        <dgm:presLayoutVars>
          <dgm:bulletEnabled/>
        </dgm:presLayoutVars>
      </dgm:prSet>
      <dgm:spPr/>
    </dgm:pt>
    <dgm:pt modelId="{869EE45A-8A75-4429-8DEB-E832A3838383}" type="pres">
      <dgm:prSet presAssocID="{F48226EB-8DC0-4929-A9C8-985ABAD4F41E}" presName="sibTrans" presStyleLbl="sibTrans2D1" presStyleIdx="0" presStyleCnt="0"/>
      <dgm:spPr/>
    </dgm:pt>
    <dgm:pt modelId="{ABF5A9FA-E2FF-4DE0-B593-975731346C82}" type="pres">
      <dgm:prSet presAssocID="{326427C4-C0CB-4EE7-8D6B-521342D6F33F}" presName="Composite" presStyleCnt="0"/>
      <dgm:spPr/>
    </dgm:pt>
    <dgm:pt modelId="{BB0A8012-F435-499A-9B48-C09A5C85B055}" type="pres">
      <dgm:prSet presAssocID="{326427C4-C0CB-4EE7-8D6B-521342D6F33F}"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20750" r="12503" b="4"/>
          <a:stretch/>
        </a:blipFill>
      </dgm:spPr>
      <dgm:extLst>
        <a:ext uri="{E40237B7-FDA0-4F09-8148-C483321AD2D9}">
          <dgm14:cNvPr xmlns:dgm14="http://schemas.microsoft.com/office/drawing/2010/diagram" id="0" name="" descr="Reunión de oficina"/>
        </a:ext>
      </dgm:extLst>
    </dgm:pt>
    <dgm:pt modelId="{90CB1DB6-B338-4F98-B7EC-F2075155EE92}" type="pres">
      <dgm:prSet presAssocID="{326427C4-C0CB-4EE7-8D6B-521342D6F33F}" presName="Subtitle" presStyleLbl="revTx" presStyleIdx="2" presStyleCnt="6">
        <dgm:presLayoutVars>
          <dgm:chMax val="0"/>
          <dgm:bulletEnabled/>
        </dgm:presLayoutVars>
      </dgm:prSet>
      <dgm:spPr/>
    </dgm:pt>
    <dgm:pt modelId="{735CB1C0-223A-4B16-AC09-6FBE28D1CD30}" type="pres">
      <dgm:prSet presAssocID="{326427C4-C0CB-4EE7-8D6B-521342D6F33F}" presName="Description" presStyleLbl="revTx" presStyleIdx="3" presStyleCnt="6">
        <dgm:presLayoutVars>
          <dgm:bulletEnabled/>
        </dgm:presLayoutVars>
      </dgm:prSet>
      <dgm:spPr/>
    </dgm:pt>
    <dgm:pt modelId="{8E894B5A-B5DA-4E12-B1C8-0F9B47673FCA}" type="pres">
      <dgm:prSet presAssocID="{9592F6DA-EFCD-4F95-842C-A4FAA71F5359}" presName="sibTrans" presStyleLbl="sibTrans2D1" presStyleIdx="0" presStyleCnt="0"/>
      <dgm:spPr/>
    </dgm:pt>
    <dgm:pt modelId="{8C0E4780-D74A-4837-ABC6-61111D29EBD2}" type="pres">
      <dgm:prSet presAssocID="{E79CECA0-1AAD-4119-8094-A8BBA931BC87}" presName="Composite" presStyleCnt="0"/>
      <dgm:spPr/>
    </dgm:pt>
    <dgm:pt modelId="{C7DDC86A-8E63-4940-AE9F-87F8B1487544}" type="pres">
      <dgm:prSet presAssocID="{E79CECA0-1AAD-4119-8094-A8BBA931BC87}"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8201" r="25052" b="4"/>
          <a:stretch/>
        </a:blipFill>
      </dgm:spPr>
      <dgm:extLst>
        <a:ext uri="{E40237B7-FDA0-4F09-8148-C483321AD2D9}">
          <dgm14:cNvPr xmlns:dgm14="http://schemas.microsoft.com/office/drawing/2010/diagram" id="0" name="" descr="Empresario con contrato saludando a su nuevo socio"/>
        </a:ext>
      </dgm:extLst>
    </dgm:pt>
    <dgm:pt modelId="{31E09500-71E3-48B4-9B1A-5956B6CDFF82}" type="pres">
      <dgm:prSet presAssocID="{E79CECA0-1AAD-4119-8094-A8BBA931BC87}" presName="Subtitle" presStyleLbl="revTx" presStyleIdx="4" presStyleCnt="6">
        <dgm:presLayoutVars>
          <dgm:chMax val="0"/>
          <dgm:bulletEnabled/>
        </dgm:presLayoutVars>
      </dgm:prSet>
      <dgm:spPr/>
    </dgm:pt>
    <dgm:pt modelId="{D03043F9-E1B0-4F84-9216-03BC34B9AEFF}" type="pres">
      <dgm:prSet presAssocID="{E79CECA0-1AAD-4119-8094-A8BBA931BC87}" presName="Description" presStyleLbl="revTx" presStyleIdx="5" presStyleCnt="6">
        <dgm:presLayoutVars>
          <dgm:bulletEnabled/>
        </dgm:presLayoutVars>
      </dgm:prSet>
      <dgm:spPr/>
    </dgm:pt>
  </dgm:ptLst>
  <dgm:cxnLst>
    <dgm:cxn modelId="{D32AB525-71E0-4AFE-8590-0719D5B5D6C5}" srcId="{1FB09DD9-EC63-49C6-91A5-92800DB1F3F7}" destId="{7918A134-0715-4F0E-9235-00D5EB1A6E37}" srcOrd="0" destOrd="0" parTransId="{BFB34134-45D1-4313-8BCB-F4E70BFA3B4E}" sibTransId="{D6061D99-6BAC-4CFF-8AAE-319D1E1A129B}"/>
    <dgm:cxn modelId="{BD1C062A-793F-491B-956C-C7D4DC8C8675}" type="presOf" srcId="{9592F6DA-EFCD-4F95-842C-A4FAA71F5359}" destId="{8E894B5A-B5DA-4E12-B1C8-0F9B47673FCA}" srcOrd="0" destOrd="0" presId="urn:microsoft.com/office/officeart/2024/3/layout/verticalVisualTextBlock1"/>
    <dgm:cxn modelId="{DAE84A3D-9347-49AC-BED7-83CD520C8F58}" type="presOf" srcId="{7918A134-0715-4F0E-9235-00D5EB1A6E37}" destId="{73519719-CD5B-40C6-8F0D-23C124E5D362}" srcOrd="0" destOrd="0" presId="urn:microsoft.com/office/officeart/2024/3/layout/verticalVisualTextBlock1"/>
    <dgm:cxn modelId="{A367733F-2C86-457C-801A-6AB303B8AE07}" type="presOf" srcId="{E79CECA0-1AAD-4119-8094-A8BBA931BC87}" destId="{31E09500-71E3-48B4-9B1A-5956B6CDFF82}" srcOrd="0" destOrd="0" presId="urn:microsoft.com/office/officeart/2024/3/layout/verticalVisualTextBlock1"/>
    <dgm:cxn modelId="{5EC1EC41-B339-48A7-AEB0-F3101475E9A6}" type="presOf" srcId="{F48226EB-8DC0-4929-A9C8-985ABAD4F41E}" destId="{869EE45A-8A75-4429-8DEB-E832A3838383}" srcOrd="0" destOrd="0" presId="urn:microsoft.com/office/officeart/2024/3/layout/verticalVisualTextBlock1"/>
    <dgm:cxn modelId="{246D7B42-6B2F-4940-8B44-1125D68C6EDF}" srcId="{6ABAA0E7-BBA9-4894-85FA-0A64067D7E08}" destId="{E79CECA0-1AAD-4119-8094-A8BBA931BC87}" srcOrd="2" destOrd="0" parTransId="{F9D05E55-90BF-418B-860A-8E17D4ADB36F}" sibTransId="{F77622A6-85D0-4A06-AB75-AD09008B657D}"/>
    <dgm:cxn modelId="{6F384163-89AB-49B0-9C6A-B01EB74DB678}" srcId="{326427C4-C0CB-4EE7-8D6B-521342D6F33F}" destId="{EC29E710-5539-4072-8F8D-B8499BDF742D}" srcOrd="0" destOrd="0" parTransId="{F97061CF-B0A9-438F-976F-7443F16D60F0}" sibTransId="{1BE34ED9-2428-4F69-BE4F-F9A717B6A894}"/>
    <dgm:cxn modelId="{CF955572-33A1-4AE8-B03D-807C8B230506}" type="presOf" srcId="{A2EC027C-EFC5-4CA9-8050-3FA421D06DB6}" destId="{D03043F9-E1B0-4F84-9216-03BC34B9AEFF}" srcOrd="0" destOrd="0" presId="urn:microsoft.com/office/officeart/2024/3/layout/verticalVisualTextBlock1"/>
    <dgm:cxn modelId="{BCD37F75-58A4-4510-8DA0-13D0AB44D367}" srcId="{6ABAA0E7-BBA9-4894-85FA-0A64067D7E08}" destId="{1FB09DD9-EC63-49C6-91A5-92800DB1F3F7}" srcOrd="0" destOrd="0" parTransId="{A4DF3FAA-D6A2-4D45-9E0F-FF55CF3D948B}" sibTransId="{F48226EB-8DC0-4929-A9C8-985ABAD4F41E}"/>
    <dgm:cxn modelId="{469B3586-9DEF-4B0A-8874-A85D5F573742}" srcId="{6ABAA0E7-BBA9-4894-85FA-0A64067D7E08}" destId="{326427C4-C0CB-4EE7-8D6B-521342D6F33F}" srcOrd="1" destOrd="0" parTransId="{30D6E814-9491-44EE-9D8D-7EFE12A9D8A9}" sibTransId="{9592F6DA-EFCD-4F95-842C-A4FAA71F5359}"/>
    <dgm:cxn modelId="{119B96A7-CD2B-459D-8D33-6D4126E1C056}" type="presOf" srcId="{6ABAA0E7-BBA9-4894-85FA-0A64067D7E08}" destId="{5D68850F-AE1B-4749-B598-ADC6F318CA1D}" srcOrd="0" destOrd="0" presId="urn:microsoft.com/office/officeart/2024/3/layout/verticalVisualTextBlock1"/>
    <dgm:cxn modelId="{8859FDAB-BFC9-4496-BE55-43BB20DDA93D}" srcId="{E79CECA0-1AAD-4119-8094-A8BBA931BC87}" destId="{A2EC027C-EFC5-4CA9-8050-3FA421D06DB6}" srcOrd="0" destOrd="0" parTransId="{25A72F98-C84C-48C4-81BA-B70D2352BAC2}" sibTransId="{B0D6EF22-B6D4-4C67-BC58-9FD1499341B3}"/>
    <dgm:cxn modelId="{EA25A1B6-426E-4A29-9972-13F11CBE355C}" type="presOf" srcId="{EC29E710-5539-4072-8F8D-B8499BDF742D}" destId="{735CB1C0-223A-4B16-AC09-6FBE28D1CD30}" srcOrd="0" destOrd="0" presId="urn:microsoft.com/office/officeart/2024/3/layout/verticalVisualTextBlock1"/>
    <dgm:cxn modelId="{BBE779D2-0823-4D5B-9F30-A39C023D467F}" type="presOf" srcId="{326427C4-C0CB-4EE7-8D6B-521342D6F33F}" destId="{90CB1DB6-B338-4F98-B7EC-F2075155EE92}" srcOrd="0" destOrd="0" presId="urn:microsoft.com/office/officeart/2024/3/layout/verticalVisualTextBlock1"/>
    <dgm:cxn modelId="{098F2CD8-F57B-41FE-9BD0-A4B75CA8EE7A}" type="presOf" srcId="{1FB09DD9-EC63-49C6-91A5-92800DB1F3F7}" destId="{865CE661-AAEA-4448-A1C7-FFD3D0553373}" srcOrd="0" destOrd="0" presId="urn:microsoft.com/office/officeart/2024/3/layout/verticalVisualTextBlock1"/>
    <dgm:cxn modelId="{8B447188-45B4-4C4A-9807-FC81FA61C391}" type="presParOf" srcId="{5D68850F-AE1B-4749-B598-ADC6F318CA1D}" destId="{E3BA75D6-37C0-44C3-9E46-906911B902B5}" srcOrd="0" destOrd="0" presId="urn:microsoft.com/office/officeart/2024/3/layout/verticalVisualTextBlock1"/>
    <dgm:cxn modelId="{74850ACC-3D65-49B5-AAD7-637B49896680}" type="presParOf" srcId="{E3BA75D6-37C0-44C3-9E46-906911B902B5}" destId="{CA4D56E4-2D5B-45B2-8183-89A4BE7B4B59}" srcOrd="0" destOrd="0" presId="urn:microsoft.com/office/officeart/2024/3/layout/verticalVisualTextBlock1"/>
    <dgm:cxn modelId="{4AC3BD25-A3CD-4EE1-AC6A-B1710B8C7AE7}" type="presParOf" srcId="{E3BA75D6-37C0-44C3-9E46-906911B902B5}" destId="{865CE661-AAEA-4448-A1C7-FFD3D0553373}" srcOrd="1" destOrd="0" presId="urn:microsoft.com/office/officeart/2024/3/layout/verticalVisualTextBlock1"/>
    <dgm:cxn modelId="{8C24FB87-2B99-44CD-A44A-9C21F8475A2E}" type="presParOf" srcId="{E3BA75D6-37C0-44C3-9E46-906911B902B5}" destId="{73519719-CD5B-40C6-8F0D-23C124E5D362}" srcOrd="2" destOrd="0" presId="urn:microsoft.com/office/officeart/2024/3/layout/verticalVisualTextBlock1"/>
    <dgm:cxn modelId="{63408D1E-265D-4F9D-9A6E-4CB305C282FF}" type="presParOf" srcId="{5D68850F-AE1B-4749-B598-ADC6F318CA1D}" destId="{869EE45A-8A75-4429-8DEB-E832A3838383}" srcOrd="1" destOrd="0" presId="urn:microsoft.com/office/officeart/2024/3/layout/verticalVisualTextBlock1"/>
    <dgm:cxn modelId="{298E0C49-026D-4A29-906D-43DF0966F98C}" type="presParOf" srcId="{5D68850F-AE1B-4749-B598-ADC6F318CA1D}" destId="{ABF5A9FA-E2FF-4DE0-B593-975731346C82}" srcOrd="2" destOrd="0" presId="urn:microsoft.com/office/officeart/2024/3/layout/verticalVisualTextBlock1"/>
    <dgm:cxn modelId="{FCFB9957-CFC9-425A-986F-F86A03F268C6}" type="presParOf" srcId="{ABF5A9FA-E2FF-4DE0-B593-975731346C82}" destId="{BB0A8012-F435-499A-9B48-C09A5C85B055}" srcOrd="0" destOrd="0" presId="urn:microsoft.com/office/officeart/2024/3/layout/verticalVisualTextBlock1"/>
    <dgm:cxn modelId="{1843064B-C60F-4749-B51E-7BD59B672EBF}" type="presParOf" srcId="{ABF5A9FA-E2FF-4DE0-B593-975731346C82}" destId="{90CB1DB6-B338-4F98-B7EC-F2075155EE92}" srcOrd="1" destOrd="0" presId="urn:microsoft.com/office/officeart/2024/3/layout/verticalVisualTextBlock1"/>
    <dgm:cxn modelId="{6044D26D-6018-44C1-AA6B-8C06BC3BE24B}" type="presParOf" srcId="{ABF5A9FA-E2FF-4DE0-B593-975731346C82}" destId="{735CB1C0-223A-4B16-AC09-6FBE28D1CD30}" srcOrd="2" destOrd="0" presId="urn:microsoft.com/office/officeart/2024/3/layout/verticalVisualTextBlock1"/>
    <dgm:cxn modelId="{1C339818-20AF-494F-8190-FFFDCCE6C62E}" type="presParOf" srcId="{5D68850F-AE1B-4749-B598-ADC6F318CA1D}" destId="{8E894B5A-B5DA-4E12-B1C8-0F9B47673FCA}" srcOrd="3" destOrd="0" presId="urn:microsoft.com/office/officeart/2024/3/layout/verticalVisualTextBlock1"/>
    <dgm:cxn modelId="{D484921A-1D3E-49C7-9E13-14E0C109CEEB}" type="presParOf" srcId="{5D68850F-AE1B-4749-B598-ADC6F318CA1D}" destId="{8C0E4780-D74A-4837-ABC6-61111D29EBD2}" srcOrd="4" destOrd="0" presId="urn:microsoft.com/office/officeart/2024/3/layout/verticalVisualTextBlock1"/>
    <dgm:cxn modelId="{9D6CF1AF-5F25-431D-9D88-96782B0CB637}" type="presParOf" srcId="{8C0E4780-D74A-4837-ABC6-61111D29EBD2}" destId="{C7DDC86A-8E63-4940-AE9F-87F8B1487544}" srcOrd="0" destOrd="0" presId="urn:microsoft.com/office/officeart/2024/3/layout/verticalVisualTextBlock1"/>
    <dgm:cxn modelId="{5A6E1837-059B-42DD-B267-178A6A5D3F99}" type="presParOf" srcId="{8C0E4780-D74A-4837-ABC6-61111D29EBD2}" destId="{31E09500-71E3-48B4-9B1A-5956B6CDFF82}" srcOrd="1" destOrd="0" presId="urn:microsoft.com/office/officeart/2024/3/layout/verticalVisualTextBlock1"/>
    <dgm:cxn modelId="{C7617D96-BD1A-4BAD-BEF1-8D00A33191DE}" type="presParOf" srcId="{8C0E4780-D74A-4837-ABC6-61111D29EBD2}" destId="{D03043F9-E1B0-4F84-9216-03BC34B9AEFF}"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79191A-4176-4D52-8D1A-FAA6204D56D4}"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s-CL"/>
        </a:p>
      </dgm:t>
    </dgm:pt>
    <dgm:pt modelId="{E16116ED-B23A-446B-99E6-15B2C67B8016}">
      <dgm:prSet/>
      <dgm:spPr/>
      <dgm:t>
        <a:bodyPr/>
        <a:lstStyle/>
        <a:p>
          <a:pPr>
            <a:lnSpc>
              <a:spcPct val="100000"/>
            </a:lnSpc>
            <a:defRPr b="1"/>
          </a:pPr>
          <a:r>
            <a:rPr lang="es-CL"/>
            <a:t>Proceso de Ratificación</a:t>
          </a:r>
        </a:p>
      </dgm:t>
    </dgm:pt>
    <dgm:pt modelId="{8C59FB99-02F0-4023-9EAE-976791655B0B}" type="parTrans" cxnId="{9030FB58-5226-451C-8D90-14CB31FF612A}">
      <dgm:prSet/>
      <dgm:spPr/>
      <dgm:t>
        <a:bodyPr/>
        <a:lstStyle/>
        <a:p>
          <a:endParaRPr lang="es-CL"/>
        </a:p>
      </dgm:t>
    </dgm:pt>
    <dgm:pt modelId="{EC84178B-E8E4-4605-AF3A-FEA84C4A8BB4}" type="sibTrans" cxnId="{9030FB58-5226-451C-8D90-14CB31FF612A}">
      <dgm:prSet/>
      <dgm:spPr/>
      <dgm:t>
        <a:bodyPr/>
        <a:lstStyle/>
        <a:p>
          <a:pPr>
            <a:lnSpc>
              <a:spcPct val="100000"/>
            </a:lnSpc>
            <a:defRPr b="1"/>
          </a:pPr>
          <a:endParaRPr lang="es-CL"/>
        </a:p>
      </dgm:t>
    </dgm:pt>
    <dgm:pt modelId="{B8298748-2F64-4AB2-936A-9AC49F5C26FE}">
      <dgm:prSet/>
      <dgm:spPr/>
      <dgm:t>
        <a:bodyPr/>
        <a:lstStyle/>
        <a:p>
          <a:pPr>
            <a:lnSpc>
              <a:spcPct val="100000"/>
            </a:lnSpc>
          </a:pPr>
          <a:r>
            <a:rPr lang="es-CL"/>
            <a:t>La ratificación del acuerdo comercial es un paso crucial que implica la aprobación formal por las partes contratantes.</a:t>
          </a:r>
        </a:p>
      </dgm:t>
    </dgm:pt>
    <dgm:pt modelId="{4F62E50E-4D9D-4021-8998-143D30AF8137}" type="parTrans" cxnId="{C8F66D60-FC6C-4E7D-85A8-9DABC46465B6}">
      <dgm:prSet/>
      <dgm:spPr/>
      <dgm:t>
        <a:bodyPr/>
        <a:lstStyle/>
        <a:p>
          <a:endParaRPr lang="es-CL"/>
        </a:p>
      </dgm:t>
    </dgm:pt>
    <dgm:pt modelId="{F1D1D6F6-D26A-492B-85A2-AA787A8A700D}" type="sibTrans" cxnId="{C8F66D60-FC6C-4E7D-85A8-9DABC46465B6}">
      <dgm:prSet/>
      <dgm:spPr/>
      <dgm:t>
        <a:bodyPr/>
        <a:lstStyle/>
        <a:p>
          <a:endParaRPr lang="es-CL"/>
        </a:p>
      </dgm:t>
    </dgm:pt>
    <dgm:pt modelId="{BFE4D07F-8F5F-4644-AC16-932363153DC7}">
      <dgm:prSet/>
      <dgm:spPr/>
      <dgm:t>
        <a:bodyPr/>
        <a:lstStyle/>
        <a:p>
          <a:pPr>
            <a:lnSpc>
              <a:spcPct val="100000"/>
            </a:lnSpc>
            <a:defRPr b="1"/>
          </a:pPr>
          <a:r>
            <a:rPr lang="es-CL"/>
            <a:t>Aprobación Legislativa</a:t>
          </a:r>
        </a:p>
      </dgm:t>
    </dgm:pt>
    <dgm:pt modelId="{E2F32408-6E9C-4D97-BAC6-56A04C0D0EDE}" type="parTrans" cxnId="{11197C22-136E-4FD4-91FD-1D0A32832566}">
      <dgm:prSet/>
      <dgm:spPr/>
      <dgm:t>
        <a:bodyPr/>
        <a:lstStyle/>
        <a:p>
          <a:endParaRPr lang="es-CL"/>
        </a:p>
      </dgm:t>
    </dgm:pt>
    <dgm:pt modelId="{D01C454F-A259-4928-90E7-FFBD176340AF}" type="sibTrans" cxnId="{11197C22-136E-4FD4-91FD-1D0A32832566}">
      <dgm:prSet/>
      <dgm:spPr/>
      <dgm:t>
        <a:bodyPr/>
        <a:lstStyle/>
        <a:p>
          <a:pPr>
            <a:lnSpc>
              <a:spcPct val="100000"/>
            </a:lnSpc>
            <a:defRPr b="1"/>
          </a:pPr>
          <a:endParaRPr lang="es-CL"/>
        </a:p>
      </dgm:t>
    </dgm:pt>
    <dgm:pt modelId="{29C6B251-9928-47C6-95A9-C800E8593592}">
      <dgm:prSet/>
      <dgm:spPr/>
      <dgm:t>
        <a:bodyPr/>
        <a:lstStyle/>
        <a:p>
          <a:pPr>
            <a:lnSpc>
              <a:spcPct val="100000"/>
            </a:lnSpc>
          </a:pPr>
          <a:r>
            <a:rPr lang="es-CL"/>
            <a:t>A menudo, la ratificación requiere la aprobación de legislaturas nacionales, lo que añade un nivel de formalidad al proceso.</a:t>
          </a:r>
        </a:p>
      </dgm:t>
    </dgm:pt>
    <dgm:pt modelId="{2DCADCDC-A7D7-4F60-B4E9-D6AD42BFECEA}" type="parTrans" cxnId="{AB5F4064-A149-4A61-83C2-60DCAC094B6D}">
      <dgm:prSet/>
      <dgm:spPr/>
      <dgm:t>
        <a:bodyPr/>
        <a:lstStyle/>
        <a:p>
          <a:endParaRPr lang="es-CL"/>
        </a:p>
      </dgm:t>
    </dgm:pt>
    <dgm:pt modelId="{286A9C04-E9DB-46FB-82EA-CA9D2870302D}" type="sibTrans" cxnId="{AB5F4064-A149-4A61-83C2-60DCAC094B6D}">
      <dgm:prSet/>
      <dgm:spPr/>
      <dgm:t>
        <a:bodyPr/>
        <a:lstStyle/>
        <a:p>
          <a:endParaRPr lang="es-CL"/>
        </a:p>
      </dgm:t>
    </dgm:pt>
    <dgm:pt modelId="{12D0F23A-A4A1-433A-BFEF-E8086327B1FA}">
      <dgm:prSet/>
      <dgm:spPr/>
      <dgm:t>
        <a:bodyPr/>
        <a:lstStyle/>
        <a:p>
          <a:pPr>
            <a:lnSpc>
              <a:spcPct val="100000"/>
            </a:lnSpc>
            <a:defRPr b="1"/>
          </a:pPr>
          <a:r>
            <a:rPr lang="es-CL"/>
            <a:t>Importancia de la Aplicación</a:t>
          </a:r>
        </a:p>
      </dgm:t>
    </dgm:pt>
    <dgm:pt modelId="{DDFFD2FE-6B2D-4326-9D19-B64CFD4F5996}" type="parTrans" cxnId="{475108E5-9456-4A1C-89AD-80D7ECA7C9B0}">
      <dgm:prSet/>
      <dgm:spPr/>
      <dgm:t>
        <a:bodyPr/>
        <a:lstStyle/>
        <a:p>
          <a:endParaRPr lang="es-CL"/>
        </a:p>
      </dgm:t>
    </dgm:pt>
    <dgm:pt modelId="{260D8496-7F67-42B4-8D63-631B60827C81}" type="sibTrans" cxnId="{475108E5-9456-4A1C-89AD-80D7ECA7C9B0}">
      <dgm:prSet/>
      <dgm:spPr/>
      <dgm:t>
        <a:bodyPr/>
        <a:lstStyle/>
        <a:p>
          <a:endParaRPr lang="es-CL"/>
        </a:p>
      </dgm:t>
    </dgm:pt>
    <dgm:pt modelId="{B71C0D29-260B-4C9A-933D-B5C9B4766855}">
      <dgm:prSet/>
      <dgm:spPr/>
      <dgm:t>
        <a:bodyPr/>
        <a:lstStyle/>
        <a:p>
          <a:pPr>
            <a:lnSpc>
              <a:spcPct val="100000"/>
            </a:lnSpc>
          </a:pPr>
          <a:r>
            <a:rPr lang="es-CL"/>
            <a:t>Una aplicación correcta del acuerdo es fundamental para garantizar el éxito y la efectividad del tratado comercial.</a:t>
          </a:r>
        </a:p>
      </dgm:t>
    </dgm:pt>
    <dgm:pt modelId="{A49CD72D-9F8D-4C84-83BD-9718CDBA2BA4}" type="parTrans" cxnId="{C6A8FE85-5CB6-4DF1-97E3-B9BFD3825ABB}">
      <dgm:prSet/>
      <dgm:spPr/>
      <dgm:t>
        <a:bodyPr/>
        <a:lstStyle/>
        <a:p>
          <a:endParaRPr lang="es-CL"/>
        </a:p>
      </dgm:t>
    </dgm:pt>
    <dgm:pt modelId="{2564943E-4AC4-45CE-8A0F-17CBF06046F8}" type="sibTrans" cxnId="{C6A8FE85-5CB6-4DF1-97E3-B9BFD3825ABB}">
      <dgm:prSet/>
      <dgm:spPr/>
      <dgm:t>
        <a:bodyPr/>
        <a:lstStyle/>
        <a:p>
          <a:endParaRPr lang="es-CL"/>
        </a:p>
      </dgm:t>
    </dgm:pt>
    <dgm:pt modelId="{A4D967CC-E6BE-4A3C-A3CC-B8B69D78D2D9}" type="pres">
      <dgm:prSet presAssocID="{CE79191A-4176-4D52-8D1A-FAA6204D56D4}" presName="Root" presStyleCnt="0">
        <dgm:presLayoutVars>
          <dgm:dir/>
          <dgm:resizeHandles val="exact"/>
        </dgm:presLayoutVars>
      </dgm:prSet>
      <dgm:spPr/>
    </dgm:pt>
    <dgm:pt modelId="{CC95737B-A8E7-4219-A8D6-7B63C7C28C1A}" type="pres">
      <dgm:prSet presAssocID="{E16116ED-B23A-446B-99E6-15B2C67B8016}" presName="Composite" presStyleCnt="0"/>
      <dgm:spPr/>
    </dgm:pt>
    <dgm:pt modelId="{80A422A0-041B-4A65-8859-B8DD8B204456}" type="pres">
      <dgm:prSet presAssocID="{E16116ED-B23A-446B-99E6-15B2C67B8016}"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24621" r="8632" b="4"/>
          <a:stretch/>
        </a:blipFill>
      </dgm:spPr>
      <dgm:extLst>
        <a:ext uri="{E40237B7-FDA0-4F09-8148-C483321AD2D9}">
          <dgm14:cNvPr xmlns:dgm14="http://schemas.microsoft.com/office/drawing/2010/diagram" id="0" name="" descr="Un nuevo contrato"/>
        </a:ext>
      </dgm:extLst>
    </dgm:pt>
    <dgm:pt modelId="{61DCBEE1-2840-4E9B-BC20-042A1FD60BD2}" type="pres">
      <dgm:prSet presAssocID="{E16116ED-B23A-446B-99E6-15B2C67B8016}" presName="Subtitle" presStyleLbl="revTx" presStyleIdx="0" presStyleCnt="6">
        <dgm:presLayoutVars>
          <dgm:chMax val="0"/>
          <dgm:bulletEnabled/>
        </dgm:presLayoutVars>
      </dgm:prSet>
      <dgm:spPr/>
    </dgm:pt>
    <dgm:pt modelId="{F51C8D63-4E39-4581-9C2A-E868BEBD0DCF}" type="pres">
      <dgm:prSet presAssocID="{E16116ED-B23A-446B-99E6-15B2C67B8016}" presName="Description" presStyleLbl="revTx" presStyleIdx="1" presStyleCnt="6">
        <dgm:presLayoutVars>
          <dgm:bulletEnabled/>
        </dgm:presLayoutVars>
      </dgm:prSet>
      <dgm:spPr/>
    </dgm:pt>
    <dgm:pt modelId="{E648400A-33D2-4D16-8D3F-C914A378607C}" type="pres">
      <dgm:prSet presAssocID="{EC84178B-E8E4-4605-AF3A-FEA84C4A8BB4}" presName="sibTrans" presStyleLbl="sibTrans2D1" presStyleIdx="0" presStyleCnt="0"/>
      <dgm:spPr/>
    </dgm:pt>
    <dgm:pt modelId="{DC650016-7324-400D-86AF-71CEE8F8A967}" type="pres">
      <dgm:prSet presAssocID="{BFE4D07F-8F5F-4644-AC16-932363153DC7}" presName="Composite" presStyleCnt="0"/>
      <dgm:spPr/>
    </dgm:pt>
    <dgm:pt modelId="{571654FA-1D69-4564-92AC-A2C7315C6D00}" type="pres">
      <dgm:prSet presAssocID="{BFE4D07F-8F5F-4644-AC16-932363153DC7}"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23651" r="9602" b="4"/>
          <a:stretch/>
        </a:blipFill>
      </dgm:spPr>
      <dgm:extLst>
        <a:ext uri="{E40237B7-FDA0-4F09-8148-C483321AD2D9}">
          <dgm14:cNvPr xmlns:dgm14="http://schemas.microsoft.com/office/drawing/2010/diagram" id="0" name="" descr="Hombres en una sesión de terapia"/>
        </a:ext>
      </dgm:extLst>
    </dgm:pt>
    <dgm:pt modelId="{E5D9261F-DE0D-4F8F-B7D5-5F25BAE74BE1}" type="pres">
      <dgm:prSet presAssocID="{BFE4D07F-8F5F-4644-AC16-932363153DC7}" presName="Subtitle" presStyleLbl="revTx" presStyleIdx="2" presStyleCnt="6">
        <dgm:presLayoutVars>
          <dgm:chMax val="0"/>
          <dgm:bulletEnabled/>
        </dgm:presLayoutVars>
      </dgm:prSet>
      <dgm:spPr/>
    </dgm:pt>
    <dgm:pt modelId="{1E49A501-4A44-4D28-86B7-6328C35CFD25}" type="pres">
      <dgm:prSet presAssocID="{BFE4D07F-8F5F-4644-AC16-932363153DC7}" presName="Description" presStyleLbl="revTx" presStyleIdx="3" presStyleCnt="6">
        <dgm:presLayoutVars>
          <dgm:bulletEnabled/>
        </dgm:presLayoutVars>
      </dgm:prSet>
      <dgm:spPr/>
    </dgm:pt>
    <dgm:pt modelId="{1E12B534-2A4F-4D8D-9102-61F09943F6B6}" type="pres">
      <dgm:prSet presAssocID="{D01C454F-A259-4928-90E7-FFBD176340AF}" presName="sibTrans" presStyleLbl="sibTrans2D1" presStyleIdx="0" presStyleCnt="0"/>
      <dgm:spPr/>
    </dgm:pt>
    <dgm:pt modelId="{1652C8B5-CAB1-47C9-809D-B6C58F5BCE55}" type="pres">
      <dgm:prSet presAssocID="{12D0F23A-A4A1-433A-BFEF-E8086327B1FA}" presName="Composite" presStyleCnt="0"/>
      <dgm:spPr/>
    </dgm:pt>
    <dgm:pt modelId="{FA197C2F-6D12-44D3-AA9B-7CFDAC2F1772}" type="pres">
      <dgm:prSet presAssocID="{12D0F23A-A4A1-433A-BFEF-E8086327B1FA}"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3018" r="11979" b="-4"/>
          <a:stretch/>
        </a:blipFill>
      </dgm:spPr>
      <dgm:extLst>
        <a:ext uri="{E40237B7-FDA0-4F09-8148-C483321AD2D9}">
          <dgm14:cNvPr xmlns:dgm14="http://schemas.microsoft.com/office/drawing/2010/diagram" id="0" name="" descr="Piezas de rompecabezas que forman un símbolo de apretón de manos."/>
        </a:ext>
      </dgm:extLst>
    </dgm:pt>
    <dgm:pt modelId="{E92A8631-9846-4D01-B122-40A34A43C0FA}" type="pres">
      <dgm:prSet presAssocID="{12D0F23A-A4A1-433A-BFEF-E8086327B1FA}" presName="Subtitle" presStyleLbl="revTx" presStyleIdx="4" presStyleCnt="6">
        <dgm:presLayoutVars>
          <dgm:chMax val="0"/>
          <dgm:bulletEnabled/>
        </dgm:presLayoutVars>
      </dgm:prSet>
      <dgm:spPr/>
    </dgm:pt>
    <dgm:pt modelId="{96CD3DB6-8D92-4183-A0F9-982950A725F0}" type="pres">
      <dgm:prSet presAssocID="{12D0F23A-A4A1-433A-BFEF-E8086327B1FA}" presName="Description" presStyleLbl="revTx" presStyleIdx="5" presStyleCnt="6">
        <dgm:presLayoutVars>
          <dgm:bulletEnabled/>
        </dgm:presLayoutVars>
      </dgm:prSet>
      <dgm:spPr/>
    </dgm:pt>
  </dgm:ptLst>
  <dgm:cxnLst>
    <dgm:cxn modelId="{11197C22-136E-4FD4-91FD-1D0A32832566}" srcId="{CE79191A-4176-4D52-8D1A-FAA6204D56D4}" destId="{BFE4D07F-8F5F-4644-AC16-932363153DC7}" srcOrd="1" destOrd="0" parTransId="{E2F32408-6E9C-4D97-BAC6-56A04C0D0EDE}" sibTransId="{D01C454F-A259-4928-90E7-FFBD176340AF}"/>
    <dgm:cxn modelId="{3C3B2337-BA39-4BA7-8739-01DAEDFD8854}" type="presOf" srcId="{E16116ED-B23A-446B-99E6-15B2C67B8016}" destId="{61DCBEE1-2840-4E9B-BC20-042A1FD60BD2}" srcOrd="0" destOrd="0" presId="urn:microsoft.com/office/officeart/2024/3/layout/verticalVisualTextBlock1"/>
    <dgm:cxn modelId="{F303DB3C-FE67-43A4-9702-8F1BF6299FED}" type="presOf" srcId="{B71C0D29-260B-4C9A-933D-B5C9B4766855}" destId="{96CD3DB6-8D92-4183-A0F9-982950A725F0}" srcOrd="0" destOrd="0" presId="urn:microsoft.com/office/officeart/2024/3/layout/verticalVisualTextBlock1"/>
    <dgm:cxn modelId="{C8F66D60-FC6C-4E7D-85A8-9DABC46465B6}" srcId="{E16116ED-B23A-446B-99E6-15B2C67B8016}" destId="{B8298748-2F64-4AB2-936A-9AC49F5C26FE}" srcOrd="0" destOrd="0" parTransId="{4F62E50E-4D9D-4021-8998-143D30AF8137}" sibTransId="{F1D1D6F6-D26A-492B-85A2-AA787A8A700D}"/>
    <dgm:cxn modelId="{0962CA42-B0CD-437E-84EB-383987401031}" type="presOf" srcId="{12D0F23A-A4A1-433A-BFEF-E8086327B1FA}" destId="{E92A8631-9846-4D01-B122-40A34A43C0FA}" srcOrd="0" destOrd="0" presId="urn:microsoft.com/office/officeart/2024/3/layout/verticalVisualTextBlock1"/>
    <dgm:cxn modelId="{AB5F4064-A149-4A61-83C2-60DCAC094B6D}" srcId="{BFE4D07F-8F5F-4644-AC16-932363153DC7}" destId="{29C6B251-9928-47C6-95A9-C800E8593592}" srcOrd="0" destOrd="0" parTransId="{2DCADCDC-A7D7-4F60-B4E9-D6AD42BFECEA}" sibTransId="{286A9C04-E9DB-46FB-82EA-CA9D2870302D}"/>
    <dgm:cxn modelId="{9030FB58-5226-451C-8D90-14CB31FF612A}" srcId="{CE79191A-4176-4D52-8D1A-FAA6204D56D4}" destId="{E16116ED-B23A-446B-99E6-15B2C67B8016}" srcOrd="0" destOrd="0" parTransId="{8C59FB99-02F0-4023-9EAE-976791655B0B}" sibTransId="{EC84178B-E8E4-4605-AF3A-FEA84C4A8BB4}"/>
    <dgm:cxn modelId="{C4D4E47E-33D5-4ED5-9112-6EAC42E7F975}" type="presOf" srcId="{CE79191A-4176-4D52-8D1A-FAA6204D56D4}" destId="{A4D967CC-E6BE-4A3C-A3CC-B8B69D78D2D9}" srcOrd="0" destOrd="0" presId="urn:microsoft.com/office/officeart/2024/3/layout/verticalVisualTextBlock1"/>
    <dgm:cxn modelId="{283B9684-66E4-44D0-9AA9-F7B307675158}" type="presOf" srcId="{D01C454F-A259-4928-90E7-FFBD176340AF}" destId="{1E12B534-2A4F-4D8D-9102-61F09943F6B6}" srcOrd="0" destOrd="0" presId="urn:microsoft.com/office/officeart/2024/3/layout/verticalVisualTextBlock1"/>
    <dgm:cxn modelId="{C6A8FE85-5CB6-4DF1-97E3-B9BFD3825ABB}" srcId="{12D0F23A-A4A1-433A-BFEF-E8086327B1FA}" destId="{B71C0D29-260B-4C9A-933D-B5C9B4766855}" srcOrd="0" destOrd="0" parTransId="{A49CD72D-9F8D-4C84-83BD-9718CDBA2BA4}" sibTransId="{2564943E-4AC4-45CE-8A0F-17CBF06046F8}"/>
    <dgm:cxn modelId="{52FC7E9B-C97B-4E58-B09A-38150B160439}" type="presOf" srcId="{B8298748-2F64-4AB2-936A-9AC49F5C26FE}" destId="{F51C8D63-4E39-4581-9C2A-E868BEBD0DCF}" srcOrd="0" destOrd="0" presId="urn:microsoft.com/office/officeart/2024/3/layout/verticalVisualTextBlock1"/>
    <dgm:cxn modelId="{648A10A6-0F35-47D4-B7CF-699FE2433D08}" type="presOf" srcId="{EC84178B-E8E4-4605-AF3A-FEA84C4A8BB4}" destId="{E648400A-33D2-4D16-8D3F-C914A378607C}" srcOrd="0" destOrd="0" presId="urn:microsoft.com/office/officeart/2024/3/layout/verticalVisualTextBlock1"/>
    <dgm:cxn modelId="{12CC7ACA-32CA-49FE-A6EF-AE4824C0D588}" type="presOf" srcId="{29C6B251-9928-47C6-95A9-C800E8593592}" destId="{1E49A501-4A44-4D28-86B7-6328C35CFD25}" srcOrd="0" destOrd="0" presId="urn:microsoft.com/office/officeart/2024/3/layout/verticalVisualTextBlock1"/>
    <dgm:cxn modelId="{475108E5-9456-4A1C-89AD-80D7ECA7C9B0}" srcId="{CE79191A-4176-4D52-8D1A-FAA6204D56D4}" destId="{12D0F23A-A4A1-433A-BFEF-E8086327B1FA}" srcOrd="2" destOrd="0" parTransId="{DDFFD2FE-6B2D-4326-9D19-B64CFD4F5996}" sibTransId="{260D8496-7F67-42B4-8D63-631B60827C81}"/>
    <dgm:cxn modelId="{7E3B23E6-F9C6-42BC-A2A9-1D36C2F350A0}" type="presOf" srcId="{BFE4D07F-8F5F-4644-AC16-932363153DC7}" destId="{E5D9261F-DE0D-4F8F-B7D5-5F25BAE74BE1}" srcOrd="0" destOrd="0" presId="urn:microsoft.com/office/officeart/2024/3/layout/verticalVisualTextBlock1"/>
    <dgm:cxn modelId="{C15DCE1F-1017-4D97-BD18-AA0969934B9E}" type="presParOf" srcId="{A4D967CC-E6BE-4A3C-A3CC-B8B69D78D2D9}" destId="{CC95737B-A8E7-4219-A8D6-7B63C7C28C1A}" srcOrd="0" destOrd="0" presId="urn:microsoft.com/office/officeart/2024/3/layout/verticalVisualTextBlock1"/>
    <dgm:cxn modelId="{A250A82B-BFDA-4E92-B2BC-E12072A3A558}" type="presParOf" srcId="{CC95737B-A8E7-4219-A8D6-7B63C7C28C1A}" destId="{80A422A0-041B-4A65-8859-B8DD8B204456}" srcOrd="0" destOrd="0" presId="urn:microsoft.com/office/officeart/2024/3/layout/verticalVisualTextBlock1"/>
    <dgm:cxn modelId="{F4A2EF21-0046-4AE1-B68B-A30F5ACFEB1C}" type="presParOf" srcId="{CC95737B-A8E7-4219-A8D6-7B63C7C28C1A}" destId="{61DCBEE1-2840-4E9B-BC20-042A1FD60BD2}" srcOrd="1" destOrd="0" presId="urn:microsoft.com/office/officeart/2024/3/layout/verticalVisualTextBlock1"/>
    <dgm:cxn modelId="{EE38E0DA-5993-4247-8512-287B77EF55B8}" type="presParOf" srcId="{CC95737B-A8E7-4219-A8D6-7B63C7C28C1A}" destId="{F51C8D63-4E39-4581-9C2A-E868BEBD0DCF}" srcOrd="2" destOrd="0" presId="urn:microsoft.com/office/officeart/2024/3/layout/verticalVisualTextBlock1"/>
    <dgm:cxn modelId="{98FB270B-2AF7-483A-917A-BC3FBF5813A5}" type="presParOf" srcId="{A4D967CC-E6BE-4A3C-A3CC-B8B69D78D2D9}" destId="{E648400A-33D2-4D16-8D3F-C914A378607C}" srcOrd="1" destOrd="0" presId="urn:microsoft.com/office/officeart/2024/3/layout/verticalVisualTextBlock1"/>
    <dgm:cxn modelId="{80CBDD9F-3997-43A4-ABFE-FC2BC6AC762E}" type="presParOf" srcId="{A4D967CC-E6BE-4A3C-A3CC-B8B69D78D2D9}" destId="{DC650016-7324-400D-86AF-71CEE8F8A967}" srcOrd="2" destOrd="0" presId="urn:microsoft.com/office/officeart/2024/3/layout/verticalVisualTextBlock1"/>
    <dgm:cxn modelId="{9B67319E-9164-486B-85EE-4F423F255640}" type="presParOf" srcId="{DC650016-7324-400D-86AF-71CEE8F8A967}" destId="{571654FA-1D69-4564-92AC-A2C7315C6D00}" srcOrd="0" destOrd="0" presId="urn:microsoft.com/office/officeart/2024/3/layout/verticalVisualTextBlock1"/>
    <dgm:cxn modelId="{73F3780E-4FB5-4CA3-B139-D5AE716D4D03}" type="presParOf" srcId="{DC650016-7324-400D-86AF-71CEE8F8A967}" destId="{E5D9261F-DE0D-4F8F-B7D5-5F25BAE74BE1}" srcOrd="1" destOrd="0" presId="urn:microsoft.com/office/officeart/2024/3/layout/verticalVisualTextBlock1"/>
    <dgm:cxn modelId="{302AC01F-6313-4407-9E84-6CFD53562920}" type="presParOf" srcId="{DC650016-7324-400D-86AF-71CEE8F8A967}" destId="{1E49A501-4A44-4D28-86B7-6328C35CFD25}" srcOrd="2" destOrd="0" presId="urn:microsoft.com/office/officeart/2024/3/layout/verticalVisualTextBlock1"/>
    <dgm:cxn modelId="{1AD55FB7-1E17-4B71-B426-10ED58B89A9B}" type="presParOf" srcId="{A4D967CC-E6BE-4A3C-A3CC-B8B69D78D2D9}" destId="{1E12B534-2A4F-4D8D-9102-61F09943F6B6}" srcOrd="3" destOrd="0" presId="urn:microsoft.com/office/officeart/2024/3/layout/verticalVisualTextBlock1"/>
    <dgm:cxn modelId="{2BD737F5-5552-4D3D-B171-7A0A1A2A55CB}" type="presParOf" srcId="{A4D967CC-E6BE-4A3C-A3CC-B8B69D78D2D9}" destId="{1652C8B5-CAB1-47C9-809D-B6C58F5BCE55}" srcOrd="4" destOrd="0" presId="urn:microsoft.com/office/officeart/2024/3/layout/verticalVisualTextBlock1"/>
    <dgm:cxn modelId="{9E2BD5D1-EBE1-4129-B809-BF6DD045A552}" type="presParOf" srcId="{1652C8B5-CAB1-47C9-809D-B6C58F5BCE55}" destId="{FA197C2F-6D12-44D3-AA9B-7CFDAC2F1772}" srcOrd="0" destOrd="0" presId="urn:microsoft.com/office/officeart/2024/3/layout/verticalVisualTextBlock1"/>
    <dgm:cxn modelId="{616656AB-AC09-40DB-ADAE-F08DF9A17F9D}" type="presParOf" srcId="{1652C8B5-CAB1-47C9-809D-B6C58F5BCE55}" destId="{E92A8631-9846-4D01-B122-40A34A43C0FA}" srcOrd="1" destOrd="0" presId="urn:microsoft.com/office/officeart/2024/3/layout/verticalVisualTextBlock1"/>
    <dgm:cxn modelId="{41358BBB-5F41-496F-9ED2-0BBB4176CEAB}" type="presParOf" srcId="{1652C8B5-CAB1-47C9-809D-B6C58F5BCE55}" destId="{96CD3DB6-8D92-4183-A0F9-982950A725F0}"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44DD50-B1AF-4CBB-A31E-F3E082E9A984}"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s-CL"/>
        </a:p>
      </dgm:t>
    </dgm:pt>
    <dgm:pt modelId="{D8C6C4F2-F35B-4C48-858A-68208C4430A5}">
      <dgm:prSet/>
      <dgm:spPr/>
      <dgm:t>
        <a:bodyPr/>
        <a:lstStyle/>
        <a:p>
          <a:pPr>
            <a:lnSpc>
              <a:spcPct val="100000"/>
            </a:lnSpc>
            <a:defRPr b="1"/>
          </a:pPr>
          <a:r>
            <a:rPr lang="es-CL"/>
            <a:t>Impacto en el Empleo</a:t>
          </a:r>
        </a:p>
      </dgm:t>
    </dgm:pt>
    <dgm:pt modelId="{06BCB45A-6AC6-481C-8C9D-25A31A8C7119}" type="parTrans" cxnId="{ABEAA2F0-30C1-453D-9941-E6D6D0E94718}">
      <dgm:prSet/>
      <dgm:spPr/>
      <dgm:t>
        <a:bodyPr/>
        <a:lstStyle/>
        <a:p>
          <a:endParaRPr lang="es-CL"/>
        </a:p>
      </dgm:t>
    </dgm:pt>
    <dgm:pt modelId="{75FF3A20-FA92-4ED7-9705-A78B06784961}" type="sibTrans" cxnId="{ABEAA2F0-30C1-453D-9941-E6D6D0E94718}">
      <dgm:prSet/>
      <dgm:spPr/>
      <dgm:t>
        <a:bodyPr/>
        <a:lstStyle/>
        <a:p>
          <a:pPr>
            <a:lnSpc>
              <a:spcPct val="100000"/>
            </a:lnSpc>
            <a:defRPr b="1"/>
          </a:pPr>
          <a:endParaRPr lang="es-CL"/>
        </a:p>
      </dgm:t>
    </dgm:pt>
    <dgm:pt modelId="{B013FA53-4FB2-4D08-96A7-BF4A15C18471}">
      <dgm:prSet/>
      <dgm:spPr/>
      <dgm:t>
        <a:bodyPr/>
        <a:lstStyle/>
        <a:p>
          <a:pPr>
            <a:lnSpc>
              <a:spcPct val="100000"/>
            </a:lnSpc>
          </a:pPr>
          <a:r>
            <a:rPr lang="es-CL"/>
            <a:t>Los acuerdos comerciales pueden provocar cambios en el empleo, incluyendo la creación de nuevos puestos o la pérdida de trabajos existentes.</a:t>
          </a:r>
        </a:p>
      </dgm:t>
    </dgm:pt>
    <dgm:pt modelId="{D6E4F149-78E1-4DE1-9679-0F31EC383139}" type="parTrans" cxnId="{2F508813-7D49-477A-A6BD-03E605DC20A4}">
      <dgm:prSet/>
      <dgm:spPr/>
      <dgm:t>
        <a:bodyPr/>
        <a:lstStyle/>
        <a:p>
          <a:endParaRPr lang="es-CL"/>
        </a:p>
      </dgm:t>
    </dgm:pt>
    <dgm:pt modelId="{692F3959-75E8-42FC-A34A-CF894EFE017B}" type="sibTrans" cxnId="{2F508813-7D49-477A-A6BD-03E605DC20A4}">
      <dgm:prSet/>
      <dgm:spPr/>
      <dgm:t>
        <a:bodyPr/>
        <a:lstStyle/>
        <a:p>
          <a:endParaRPr lang="es-CL"/>
        </a:p>
      </dgm:t>
    </dgm:pt>
    <dgm:pt modelId="{D6823425-D782-44CC-8DC2-127F3B96EAD9}">
      <dgm:prSet/>
      <dgm:spPr/>
      <dgm:t>
        <a:bodyPr/>
        <a:lstStyle/>
        <a:p>
          <a:pPr>
            <a:lnSpc>
              <a:spcPct val="100000"/>
            </a:lnSpc>
            <a:defRPr b="1"/>
          </a:pPr>
          <a:r>
            <a:rPr lang="es-CL"/>
            <a:t>Derechos Laborales</a:t>
          </a:r>
        </a:p>
      </dgm:t>
    </dgm:pt>
    <dgm:pt modelId="{9F5A67E5-DE85-4A5C-886D-DF0DAB9BBCC7}" type="parTrans" cxnId="{DF8D624A-EF29-426D-BD6C-E90A2911327D}">
      <dgm:prSet/>
      <dgm:spPr/>
      <dgm:t>
        <a:bodyPr/>
        <a:lstStyle/>
        <a:p>
          <a:endParaRPr lang="es-CL"/>
        </a:p>
      </dgm:t>
    </dgm:pt>
    <dgm:pt modelId="{0D010EEA-99B7-4C51-95ED-A3A3C7A1C67C}" type="sibTrans" cxnId="{DF8D624A-EF29-426D-BD6C-E90A2911327D}">
      <dgm:prSet/>
      <dgm:spPr/>
      <dgm:t>
        <a:bodyPr/>
        <a:lstStyle/>
        <a:p>
          <a:pPr>
            <a:lnSpc>
              <a:spcPct val="100000"/>
            </a:lnSpc>
            <a:defRPr b="1"/>
          </a:pPr>
          <a:endParaRPr lang="es-CL"/>
        </a:p>
      </dgm:t>
    </dgm:pt>
    <dgm:pt modelId="{02F19197-884E-4F76-9F75-9CCF0B74BAF8}">
      <dgm:prSet/>
      <dgm:spPr/>
      <dgm:t>
        <a:bodyPr/>
        <a:lstStyle/>
        <a:p>
          <a:pPr>
            <a:lnSpc>
              <a:spcPct val="100000"/>
            </a:lnSpc>
          </a:pPr>
          <a:r>
            <a:rPr lang="es-CL"/>
            <a:t>Los derechos laborales pueden verse afectados por acuerdos comerciales, lo que puede llevar a cambios en las condiciones de trabajo y a la protección de los trabajadores.</a:t>
          </a:r>
        </a:p>
      </dgm:t>
    </dgm:pt>
    <dgm:pt modelId="{35CFE7E8-1635-49C7-AA24-82563E7E9361}" type="parTrans" cxnId="{81599FE3-E2F7-49FE-8212-4027AB7B71C6}">
      <dgm:prSet/>
      <dgm:spPr/>
      <dgm:t>
        <a:bodyPr/>
        <a:lstStyle/>
        <a:p>
          <a:endParaRPr lang="es-CL"/>
        </a:p>
      </dgm:t>
    </dgm:pt>
    <dgm:pt modelId="{B098DB58-77E3-49E0-A5A2-7AE785938798}" type="sibTrans" cxnId="{81599FE3-E2F7-49FE-8212-4027AB7B71C6}">
      <dgm:prSet/>
      <dgm:spPr/>
      <dgm:t>
        <a:bodyPr/>
        <a:lstStyle/>
        <a:p>
          <a:endParaRPr lang="es-CL"/>
        </a:p>
      </dgm:t>
    </dgm:pt>
    <dgm:pt modelId="{6E1FA83A-9344-41BF-8E68-11CFFB8DD8A1}">
      <dgm:prSet/>
      <dgm:spPr/>
      <dgm:t>
        <a:bodyPr/>
        <a:lstStyle/>
        <a:p>
          <a:pPr>
            <a:lnSpc>
              <a:spcPct val="100000"/>
            </a:lnSpc>
            <a:defRPr b="1"/>
          </a:pPr>
          <a:r>
            <a:rPr lang="es-CL"/>
            <a:t>Evaluación de Consecuencias</a:t>
          </a:r>
        </a:p>
      </dgm:t>
    </dgm:pt>
    <dgm:pt modelId="{75BBEB98-9846-4C5A-BB20-8D39C66DD19A}" type="parTrans" cxnId="{151B806E-504C-480A-9435-F1F4F7713B5B}">
      <dgm:prSet/>
      <dgm:spPr/>
      <dgm:t>
        <a:bodyPr/>
        <a:lstStyle/>
        <a:p>
          <a:endParaRPr lang="es-CL"/>
        </a:p>
      </dgm:t>
    </dgm:pt>
    <dgm:pt modelId="{B9B00010-A89D-4B36-BCB9-F8337990E5CB}" type="sibTrans" cxnId="{151B806E-504C-480A-9435-F1F4F7713B5B}">
      <dgm:prSet/>
      <dgm:spPr/>
      <dgm:t>
        <a:bodyPr/>
        <a:lstStyle/>
        <a:p>
          <a:endParaRPr lang="es-CL"/>
        </a:p>
      </dgm:t>
    </dgm:pt>
    <dgm:pt modelId="{7A87CF37-155A-47C7-B45E-3409C5643E82}">
      <dgm:prSet/>
      <dgm:spPr/>
      <dgm:t>
        <a:bodyPr/>
        <a:lstStyle/>
        <a:p>
          <a:pPr>
            <a:lnSpc>
              <a:spcPct val="100000"/>
            </a:lnSpc>
          </a:pPr>
          <a:r>
            <a:rPr lang="es-CL"/>
            <a:t>Es crucial evaluar cómo los acuerdos comerciales impactan a los trabajadores y sus condiciones laborales para garantizar justicia social.</a:t>
          </a:r>
        </a:p>
      </dgm:t>
    </dgm:pt>
    <dgm:pt modelId="{BAA3E17B-1286-45B7-B04B-CF931BD6DF91}" type="parTrans" cxnId="{3BE4E58E-02F9-49AE-B31B-B662044F2402}">
      <dgm:prSet/>
      <dgm:spPr/>
      <dgm:t>
        <a:bodyPr/>
        <a:lstStyle/>
        <a:p>
          <a:endParaRPr lang="es-CL"/>
        </a:p>
      </dgm:t>
    </dgm:pt>
    <dgm:pt modelId="{F0CC3FD1-6151-4A43-8B04-D80EFBA6EDEF}" type="sibTrans" cxnId="{3BE4E58E-02F9-49AE-B31B-B662044F2402}">
      <dgm:prSet/>
      <dgm:spPr/>
      <dgm:t>
        <a:bodyPr/>
        <a:lstStyle/>
        <a:p>
          <a:endParaRPr lang="es-CL"/>
        </a:p>
      </dgm:t>
    </dgm:pt>
    <dgm:pt modelId="{0673184F-99AB-400B-8F8F-6CE68B0E3C41}" type="pres">
      <dgm:prSet presAssocID="{ED44DD50-B1AF-4CBB-A31E-F3E082E9A984}" presName="Root" presStyleCnt="0">
        <dgm:presLayoutVars>
          <dgm:dir/>
          <dgm:resizeHandles val="exact"/>
        </dgm:presLayoutVars>
      </dgm:prSet>
      <dgm:spPr/>
    </dgm:pt>
    <dgm:pt modelId="{B49DAD3C-03D0-4DE0-A334-93A0DC2D7F80}" type="pres">
      <dgm:prSet presAssocID="{D8C6C4F2-F35B-4C48-858A-68208C4430A5}" presName="Composite" presStyleCnt="0"/>
      <dgm:spPr/>
    </dgm:pt>
    <dgm:pt modelId="{0FD1C50B-0B00-4800-897C-21E73B39A53D}" type="pres">
      <dgm:prSet presAssocID="{D8C6C4F2-F35B-4C48-858A-68208C4430A5}"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20811" r="4186" b="-4"/>
          <a:stretch/>
        </a:blipFill>
      </dgm:spPr>
      <dgm:extLst>
        <a:ext uri="{E40237B7-FDA0-4F09-8148-C483321AD2D9}">
          <dgm14:cNvPr xmlns:dgm14="http://schemas.microsoft.com/office/drawing/2010/diagram" id="0" name="" descr="Construcción de un concepto de trabajo hecho por texto rojo construido por equipos de ingeniería civil"/>
        </a:ext>
      </dgm:extLst>
    </dgm:pt>
    <dgm:pt modelId="{F0C0573F-372B-4EE8-B440-36A5C9CE2533}" type="pres">
      <dgm:prSet presAssocID="{D8C6C4F2-F35B-4C48-858A-68208C4430A5}" presName="Subtitle" presStyleLbl="revTx" presStyleIdx="0" presStyleCnt="6">
        <dgm:presLayoutVars>
          <dgm:chMax val="0"/>
          <dgm:bulletEnabled/>
        </dgm:presLayoutVars>
      </dgm:prSet>
      <dgm:spPr/>
    </dgm:pt>
    <dgm:pt modelId="{7F0CC300-D995-488C-A1E8-A4C59BA784C8}" type="pres">
      <dgm:prSet presAssocID="{D8C6C4F2-F35B-4C48-858A-68208C4430A5}" presName="Description" presStyleLbl="revTx" presStyleIdx="1" presStyleCnt="6">
        <dgm:presLayoutVars>
          <dgm:bulletEnabled/>
        </dgm:presLayoutVars>
      </dgm:prSet>
      <dgm:spPr/>
    </dgm:pt>
    <dgm:pt modelId="{36B5AC53-4D5A-4B4E-8D4A-0671FF64A435}" type="pres">
      <dgm:prSet presAssocID="{75FF3A20-FA92-4ED7-9705-A78B06784961}" presName="sibTrans" presStyleLbl="sibTrans2D1" presStyleIdx="0" presStyleCnt="0"/>
      <dgm:spPr/>
    </dgm:pt>
    <dgm:pt modelId="{8F356528-248D-4569-A11C-EE74EEF5491F}" type="pres">
      <dgm:prSet presAssocID="{D6823425-D782-44CC-8DC2-127F3B96EAD9}" presName="Composite" presStyleCnt="0"/>
      <dgm:spPr/>
    </dgm:pt>
    <dgm:pt modelId="{7C7F5D62-CD3C-4FBE-A485-3DD9ED920FF1}" type="pres">
      <dgm:prSet presAssocID="{D6823425-D782-44CC-8DC2-127F3B96EAD9}"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7037" r="16215" b="4"/>
          <a:stretch/>
        </a:blipFill>
      </dgm:spPr>
      <dgm:extLst>
        <a:ext uri="{E40237B7-FDA0-4F09-8148-C483321AD2D9}">
          <dgm14:cNvPr xmlns:dgm14="http://schemas.microsoft.com/office/drawing/2010/diagram" id="0" name="" descr="Palabra de trabajo escrita en bloques de madera entre las páginas de un libro en un estante."/>
        </a:ext>
      </dgm:extLst>
    </dgm:pt>
    <dgm:pt modelId="{3C1C612C-B265-468A-88AC-AB5F6BB85142}" type="pres">
      <dgm:prSet presAssocID="{D6823425-D782-44CC-8DC2-127F3B96EAD9}" presName="Subtitle" presStyleLbl="revTx" presStyleIdx="2" presStyleCnt="6">
        <dgm:presLayoutVars>
          <dgm:chMax val="0"/>
          <dgm:bulletEnabled/>
        </dgm:presLayoutVars>
      </dgm:prSet>
      <dgm:spPr/>
    </dgm:pt>
    <dgm:pt modelId="{B6ED48AB-152F-4C00-87AE-290F8B2BE5A5}" type="pres">
      <dgm:prSet presAssocID="{D6823425-D782-44CC-8DC2-127F3B96EAD9}" presName="Description" presStyleLbl="revTx" presStyleIdx="3" presStyleCnt="6">
        <dgm:presLayoutVars>
          <dgm:bulletEnabled/>
        </dgm:presLayoutVars>
      </dgm:prSet>
      <dgm:spPr/>
    </dgm:pt>
    <dgm:pt modelId="{E9A5A811-A33D-4F3B-BE50-5EAE52B35016}" type="pres">
      <dgm:prSet presAssocID="{0D010EEA-99B7-4C51-95ED-A3A3C7A1C67C}" presName="sibTrans" presStyleLbl="sibTrans2D1" presStyleIdx="0" presStyleCnt="0"/>
      <dgm:spPr/>
    </dgm:pt>
    <dgm:pt modelId="{73D9EF77-A9C5-45AF-AA95-4823B9630C23}" type="pres">
      <dgm:prSet presAssocID="{6E1FA83A-9344-41BF-8E68-11CFFB8DD8A1}" presName="Composite" presStyleCnt="0"/>
      <dgm:spPr/>
    </dgm:pt>
    <dgm:pt modelId="{1661D70A-BB0F-4ACE-A675-C7FB551AB664}" type="pres">
      <dgm:prSet presAssocID="{6E1FA83A-9344-41BF-8E68-11CFFB8DD8A1}"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4272" r="19973" b="-8"/>
          <a:stretch/>
        </a:blipFill>
      </dgm:spPr>
      <dgm:extLst>
        <a:ext uri="{E40237B7-FDA0-4F09-8148-C483321AD2D9}">
          <dgm14:cNvPr xmlns:dgm14="http://schemas.microsoft.com/office/drawing/2010/diagram" id="0" name="" descr="Toma de estudio de la palabra matrimonio arrancado"/>
        </a:ext>
      </dgm:extLst>
    </dgm:pt>
    <dgm:pt modelId="{2BFDF7C5-E417-4C0B-AB76-631C83A32E21}" type="pres">
      <dgm:prSet presAssocID="{6E1FA83A-9344-41BF-8E68-11CFFB8DD8A1}" presName="Subtitle" presStyleLbl="revTx" presStyleIdx="4" presStyleCnt="6">
        <dgm:presLayoutVars>
          <dgm:chMax val="0"/>
          <dgm:bulletEnabled/>
        </dgm:presLayoutVars>
      </dgm:prSet>
      <dgm:spPr/>
    </dgm:pt>
    <dgm:pt modelId="{EBA2A048-7021-43E2-A521-B1D79A067501}" type="pres">
      <dgm:prSet presAssocID="{6E1FA83A-9344-41BF-8E68-11CFFB8DD8A1}" presName="Description" presStyleLbl="revTx" presStyleIdx="5" presStyleCnt="6">
        <dgm:presLayoutVars>
          <dgm:bulletEnabled/>
        </dgm:presLayoutVars>
      </dgm:prSet>
      <dgm:spPr/>
    </dgm:pt>
  </dgm:ptLst>
  <dgm:cxnLst>
    <dgm:cxn modelId="{2F508813-7D49-477A-A6BD-03E605DC20A4}" srcId="{D8C6C4F2-F35B-4C48-858A-68208C4430A5}" destId="{B013FA53-4FB2-4D08-96A7-BF4A15C18471}" srcOrd="0" destOrd="0" parTransId="{D6E4F149-78E1-4DE1-9679-0F31EC383139}" sibTransId="{692F3959-75E8-42FC-A34A-CF894EFE017B}"/>
    <dgm:cxn modelId="{0EBBF315-8EFC-48EE-B253-F9A0E9A2EFBF}" type="presOf" srcId="{0D010EEA-99B7-4C51-95ED-A3A3C7A1C67C}" destId="{E9A5A811-A33D-4F3B-BE50-5EAE52B35016}" srcOrd="0" destOrd="0" presId="urn:microsoft.com/office/officeart/2024/3/layout/verticalVisualTextBlock1"/>
    <dgm:cxn modelId="{BB03BF17-A1B2-433B-A247-99E4EDC682DE}" type="presOf" srcId="{D6823425-D782-44CC-8DC2-127F3B96EAD9}" destId="{3C1C612C-B265-468A-88AC-AB5F6BB85142}" srcOrd="0" destOrd="0" presId="urn:microsoft.com/office/officeart/2024/3/layout/verticalVisualTextBlock1"/>
    <dgm:cxn modelId="{AF0DA318-8451-4799-A7CA-2F7D97450996}" type="presOf" srcId="{B013FA53-4FB2-4D08-96A7-BF4A15C18471}" destId="{7F0CC300-D995-488C-A1E8-A4C59BA784C8}" srcOrd="0" destOrd="0" presId="urn:microsoft.com/office/officeart/2024/3/layout/verticalVisualTextBlock1"/>
    <dgm:cxn modelId="{01A4B023-B31D-4BDD-B4A4-447E7CE3B54C}" type="presOf" srcId="{ED44DD50-B1AF-4CBB-A31E-F3E082E9A984}" destId="{0673184F-99AB-400B-8F8F-6CE68B0E3C41}" srcOrd="0" destOrd="0" presId="urn:microsoft.com/office/officeart/2024/3/layout/verticalVisualTextBlock1"/>
    <dgm:cxn modelId="{0ED47436-E4B7-420D-8511-5C8C9E3C8120}" type="presOf" srcId="{75FF3A20-FA92-4ED7-9705-A78B06784961}" destId="{36B5AC53-4D5A-4B4E-8D4A-0671FF64A435}" srcOrd="0" destOrd="0" presId="urn:microsoft.com/office/officeart/2024/3/layout/verticalVisualTextBlock1"/>
    <dgm:cxn modelId="{DF8D624A-EF29-426D-BD6C-E90A2911327D}" srcId="{ED44DD50-B1AF-4CBB-A31E-F3E082E9A984}" destId="{D6823425-D782-44CC-8DC2-127F3B96EAD9}" srcOrd="1" destOrd="0" parTransId="{9F5A67E5-DE85-4A5C-886D-DF0DAB9BBCC7}" sibTransId="{0D010EEA-99B7-4C51-95ED-A3A3C7A1C67C}"/>
    <dgm:cxn modelId="{151B806E-504C-480A-9435-F1F4F7713B5B}" srcId="{ED44DD50-B1AF-4CBB-A31E-F3E082E9A984}" destId="{6E1FA83A-9344-41BF-8E68-11CFFB8DD8A1}" srcOrd="2" destOrd="0" parTransId="{75BBEB98-9846-4C5A-BB20-8D39C66DD19A}" sibTransId="{B9B00010-A89D-4B36-BCB9-F8337990E5CB}"/>
    <dgm:cxn modelId="{C937227A-024B-47F5-AE7F-B9FDC5B98D22}" type="presOf" srcId="{D8C6C4F2-F35B-4C48-858A-68208C4430A5}" destId="{F0C0573F-372B-4EE8-B440-36A5C9CE2533}" srcOrd="0" destOrd="0" presId="urn:microsoft.com/office/officeart/2024/3/layout/verticalVisualTextBlock1"/>
    <dgm:cxn modelId="{3BE4E58E-02F9-49AE-B31B-B662044F2402}" srcId="{6E1FA83A-9344-41BF-8E68-11CFFB8DD8A1}" destId="{7A87CF37-155A-47C7-B45E-3409C5643E82}" srcOrd="0" destOrd="0" parTransId="{BAA3E17B-1286-45B7-B04B-CF931BD6DF91}" sibTransId="{F0CC3FD1-6151-4A43-8B04-D80EFBA6EDEF}"/>
    <dgm:cxn modelId="{384EBF95-E3A2-4B7E-9D96-4B7EC92282F0}" type="presOf" srcId="{02F19197-884E-4F76-9F75-9CCF0B74BAF8}" destId="{B6ED48AB-152F-4C00-87AE-290F8B2BE5A5}" srcOrd="0" destOrd="0" presId="urn:microsoft.com/office/officeart/2024/3/layout/verticalVisualTextBlock1"/>
    <dgm:cxn modelId="{CF565AC7-1583-468B-A3FC-1B4DF81DAD10}" type="presOf" srcId="{6E1FA83A-9344-41BF-8E68-11CFFB8DD8A1}" destId="{2BFDF7C5-E417-4C0B-AB76-631C83A32E21}" srcOrd="0" destOrd="0" presId="urn:microsoft.com/office/officeart/2024/3/layout/verticalVisualTextBlock1"/>
    <dgm:cxn modelId="{6416ACCA-73BA-4228-8180-37FBD1FCCB91}" type="presOf" srcId="{7A87CF37-155A-47C7-B45E-3409C5643E82}" destId="{EBA2A048-7021-43E2-A521-B1D79A067501}" srcOrd="0" destOrd="0" presId="urn:microsoft.com/office/officeart/2024/3/layout/verticalVisualTextBlock1"/>
    <dgm:cxn modelId="{81599FE3-E2F7-49FE-8212-4027AB7B71C6}" srcId="{D6823425-D782-44CC-8DC2-127F3B96EAD9}" destId="{02F19197-884E-4F76-9F75-9CCF0B74BAF8}" srcOrd="0" destOrd="0" parTransId="{35CFE7E8-1635-49C7-AA24-82563E7E9361}" sibTransId="{B098DB58-77E3-49E0-A5A2-7AE785938798}"/>
    <dgm:cxn modelId="{ABEAA2F0-30C1-453D-9941-E6D6D0E94718}" srcId="{ED44DD50-B1AF-4CBB-A31E-F3E082E9A984}" destId="{D8C6C4F2-F35B-4C48-858A-68208C4430A5}" srcOrd="0" destOrd="0" parTransId="{06BCB45A-6AC6-481C-8C9D-25A31A8C7119}" sibTransId="{75FF3A20-FA92-4ED7-9705-A78B06784961}"/>
    <dgm:cxn modelId="{F665606C-0DA8-4DA9-B869-417D70A37DBB}" type="presParOf" srcId="{0673184F-99AB-400B-8F8F-6CE68B0E3C41}" destId="{B49DAD3C-03D0-4DE0-A334-93A0DC2D7F80}" srcOrd="0" destOrd="0" presId="urn:microsoft.com/office/officeart/2024/3/layout/verticalVisualTextBlock1"/>
    <dgm:cxn modelId="{15449FFB-F1B6-48CE-AB21-2807CAA7A05A}" type="presParOf" srcId="{B49DAD3C-03D0-4DE0-A334-93A0DC2D7F80}" destId="{0FD1C50B-0B00-4800-897C-21E73B39A53D}" srcOrd="0" destOrd="0" presId="urn:microsoft.com/office/officeart/2024/3/layout/verticalVisualTextBlock1"/>
    <dgm:cxn modelId="{332D88A0-79AA-483E-8244-5FCFB2DA1212}" type="presParOf" srcId="{B49DAD3C-03D0-4DE0-A334-93A0DC2D7F80}" destId="{F0C0573F-372B-4EE8-B440-36A5C9CE2533}" srcOrd="1" destOrd="0" presId="urn:microsoft.com/office/officeart/2024/3/layout/verticalVisualTextBlock1"/>
    <dgm:cxn modelId="{96B6044E-03E6-483D-9D39-7E63DD508C06}" type="presParOf" srcId="{B49DAD3C-03D0-4DE0-A334-93A0DC2D7F80}" destId="{7F0CC300-D995-488C-A1E8-A4C59BA784C8}" srcOrd="2" destOrd="0" presId="urn:microsoft.com/office/officeart/2024/3/layout/verticalVisualTextBlock1"/>
    <dgm:cxn modelId="{A65C207B-7B4D-40A8-BA59-F26735493DA1}" type="presParOf" srcId="{0673184F-99AB-400B-8F8F-6CE68B0E3C41}" destId="{36B5AC53-4D5A-4B4E-8D4A-0671FF64A435}" srcOrd="1" destOrd="0" presId="urn:microsoft.com/office/officeart/2024/3/layout/verticalVisualTextBlock1"/>
    <dgm:cxn modelId="{460E18CE-255F-4425-A25A-E27349B4A338}" type="presParOf" srcId="{0673184F-99AB-400B-8F8F-6CE68B0E3C41}" destId="{8F356528-248D-4569-A11C-EE74EEF5491F}" srcOrd="2" destOrd="0" presId="urn:microsoft.com/office/officeart/2024/3/layout/verticalVisualTextBlock1"/>
    <dgm:cxn modelId="{7D35C75E-C336-492A-958D-5776B08529A5}" type="presParOf" srcId="{8F356528-248D-4569-A11C-EE74EEF5491F}" destId="{7C7F5D62-CD3C-4FBE-A485-3DD9ED920FF1}" srcOrd="0" destOrd="0" presId="urn:microsoft.com/office/officeart/2024/3/layout/verticalVisualTextBlock1"/>
    <dgm:cxn modelId="{7C44BBBF-5CEB-4C93-B8CD-CE8D263CC2B7}" type="presParOf" srcId="{8F356528-248D-4569-A11C-EE74EEF5491F}" destId="{3C1C612C-B265-468A-88AC-AB5F6BB85142}" srcOrd="1" destOrd="0" presId="urn:microsoft.com/office/officeart/2024/3/layout/verticalVisualTextBlock1"/>
    <dgm:cxn modelId="{B9FC8AB6-C56B-47E5-A274-A3D01D651C9B}" type="presParOf" srcId="{8F356528-248D-4569-A11C-EE74EEF5491F}" destId="{B6ED48AB-152F-4C00-87AE-290F8B2BE5A5}" srcOrd="2" destOrd="0" presId="urn:microsoft.com/office/officeart/2024/3/layout/verticalVisualTextBlock1"/>
    <dgm:cxn modelId="{D729EE87-46E7-4930-82CC-E9B68D31B35C}" type="presParOf" srcId="{0673184F-99AB-400B-8F8F-6CE68B0E3C41}" destId="{E9A5A811-A33D-4F3B-BE50-5EAE52B35016}" srcOrd="3" destOrd="0" presId="urn:microsoft.com/office/officeart/2024/3/layout/verticalVisualTextBlock1"/>
    <dgm:cxn modelId="{CA723954-4680-4222-906A-79DF229A63AC}" type="presParOf" srcId="{0673184F-99AB-400B-8F8F-6CE68B0E3C41}" destId="{73D9EF77-A9C5-45AF-AA95-4823B9630C23}" srcOrd="4" destOrd="0" presId="urn:microsoft.com/office/officeart/2024/3/layout/verticalVisualTextBlock1"/>
    <dgm:cxn modelId="{099D2B47-0DBB-4030-9420-12D5C8DCF20D}" type="presParOf" srcId="{73D9EF77-A9C5-45AF-AA95-4823B9630C23}" destId="{1661D70A-BB0F-4ACE-A675-C7FB551AB664}" srcOrd="0" destOrd="0" presId="urn:microsoft.com/office/officeart/2024/3/layout/verticalVisualTextBlock1"/>
    <dgm:cxn modelId="{106C520C-5BE0-448E-9ED5-DBA791052957}" type="presParOf" srcId="{73D9EF77-A9C5-45AF-AA95-4823B9630C23}" destId="{2BFDF7C5-E417-4C0B-AB76-631C83A32E21}" srcOrd="1" destOrd="0" presId="urn:microsoft.com/office/officeart/2024/3/layout/verticalVisualTextBlock1"/>
    <dgm:cxn modelId="{F61ED9DA-4371-4105-B5D7-2CBE3B735252}" type="presParOf" srcId="{73D9EF77-A9C5-45AF-AA95-4823B9630C23}" destId="{EBA2A048-7021-43E2-A521-B1D79A067501}"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1A0071-132E-4CCD-964D-2FCB729FA0DC}"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2583E584-5A50-4F7F-897A-5E173F581A54}">
      <dgm:prSet/>
      <dgm:spPr/>
      <dgm:t>
        <a:bodyPr/>
        <a:lstStyle/>
        <a:p>
          <a:pPr>
            <a:lnSpc>
              <a:spcPct val="100000"/>
            </a:lnSpc>
            <a:defRPr b="1"/>
          </a:pPr>
          <a:r>
            <a:rPr lang="es-MX"/>
            <a:t>Importancia de los Acuerdos Comerciales</a:t>
          </a:r>
          <a:endParaRPr lang="en-US"/>
        </a:p>
      </dgm:t>
    </dgm:pt>
    <dgm:pt modelId="{14A3CAD6-C085-41CC-9FF7-54D10331417B}" type="parTrans" cxnId="{FF3DD297-075C-48C7-AC8E-59CB29648329}">
      <dgm:prSet/>
      <dgm:spPr/>
      <dgm:t>
        <a:bodyPr/>
        <a:lstStyle/>
        <a:p>
          <a:endParaRPr lang="en-US"/>
        </a:p>
      </dgm:t>
    </dgm:pt>
    <dgm:pt modelId="{224776D9-E8FE-458D-96A7-5DA153241946}" type="sibTrans" cxnId="{FF3DD297-075C-48C7-AC8E-59CB29648329}">
      <dgm:prSet/>
      <dgm:spPr/>
      <dgm:t>
        <a:bodyPr/>
        <a:lstStyle/>
        <a:p>
          <a:pPr>
            <a:lnSpc>
              <a:spcPct val="100000"/>
            </a:lnSpc>
            <a:defRPr b="1"/>
          </a:pPr>
          <a:endParaRPr lang="en-US"/>
        </a:p>
      </dgm:t>
    </dgm:pt>
    <dgm:pt modelId="{78B33384-799B-4FBA-9AF9-9B9CE8343B93}">
      <dgm:prSet/>
      <dgm:spPr/>
      <dgm:t>
        <a:bodyPr/>
        <a:lstStyle/>
        <a:p>
          <a:pPr>
            <a:lnSpc>
              <a:spcPct val="100000"/>
            </a:lnSpc>
          </a:pPr>
          <a:r>
            <a:rPr lang="es-MX"/>
            <a:t>Los acuerdos comerciales son esenciales para facilitar el comercio internacional y promover la cooperación económica entre países.</a:t>
          </a:r>
          <a:endParaRPr lang="en-US"/>
        </a:p>
      </dgm:t>
    </dgm:pt>
    <dgm:pt modelId="{34C32A0B-2407-42BB-B139-29B2BF990511}" type="parTrans" cxnId="{F008CA1A-F4C9-4B97-BF15-8B0B580484C5}">
      <dgm:prSet/>
      <dgm:spPr/>
      <dgm:t>
        <a:bodyPr/>
        <a:lstStyle/>
        <a:p>
          <a:endParaRPr lang="en-US"/>
        </a:p>
      </dgm:t>
    </dgm:pt>
    <dgm:pt modelId="{447AC3F1-ECC8-4C87-9E2F-9C62F01B9874}" type="sibTrans" cxnId="{F008CA1A-F4C9-4B97-BF15-8B0B580484C5}">
      <dgm:prSet/>
      <dgm:spPr/>
      <dgm:t>
        <a:bodyPr/>
        <a:lstStyle/>
        <a:p>
          <a:endParaRPr lang="en-US"/>
        </a:p>
      </dgm:t>
    </dgm:pt>
    <dgm:pt modelId="{17CB6EA5-6F01-4D84-84F2-C858A8508D55}">
      <dgm:prSet/>
      <dgm:spPr/>
      <dgm:t>
        <a:bodyPr/>
        <a:lstStyle/>
        <a:p>
          <a:pPr>
            <a:lnSpc>
              <a:spcPct val="100000"/>
            </a:lnSpc>
            <a:defRPr b="1"/>
          </a:pPr>
          <a:r>
            <a:rPr lang="es-MX"/>
            <a:t>Tipos de Acuerdos Comerciales</a:t>
          </a:r>
          <a:endParaRPr lang="en-US"/>
        </a:p>
      </dgm:t>
    </dgm:pt>
    <dgm:pt modelId="{7BBD868A-A576-4277-B9EB-A662EA782097}" type="parTrans" cxnId="{928BDF3D-EC37-4E93-8C3B-0A945B2AACD1}">
      <dgm:prSet/>
      <dgm:spPr/>
      <dgm:t>
        <a:bodyPr/>
        <a:lstStyle/>
        <a:p>
          <a:endParaRPr lang="en-US"/>
        </a:p>
      </dgm:t>
    </dgm:pt>
    <dgm:pt modelId="{E4A4EA95-D6A3-4E67-8D54-D3C5AC930B1D}" type="sibTrans" cxnId="{928BDF3D-EC37-4E93-8C3B-0A945B2AACD1}">
      <dgm:prSet/>
      <dgm:spPr/>
      <dgm:t>
        <a:bodyPr/>
        <a:lstStyle/>
        <a:p>
          <a:pPr>
            <a:lnSpc>
              <a:spcPct val="100000"/>
            </a:lnSpc>
            <a:defRPr b="1"/>
          </a:pPr>
          <a:endParaRPr lang="en-US"/>
        </a:p>
      </dgm:t>
    </dgm:pt>
    <dgm:pt modelId="{E1DD3FA3-A4BE-46D2-B02F-4D251026C7EE}">
      <dgm:prSet/>
      <dgm:spPr/>
      <dgm:t>
        <a:bodyPr/>
        <a:lstStyle/>
        <a:p>
          <a:pPr>
            <a:lnSpc>
              <a:spcPct val="100000"/>
            </a:lnSpc>
          </a:pPr>
          <a:r>
            <a:rPr lang="es-MX"/>
            <a:t>Existen diferentes tipos de acuerdos comerciales, incluyendo acuerdos bilaterales y multilaterales, cada uno con sus propias características y propósitos.</a:t>
          </a:r>
          <a:endParaRPr lang="en-US"/>
        </a:p>
      </dgm:t>
    </dgm:pt>
    <dgm:pt modelId="{3D2A16D7-30FE-44EE-94AC-D22F45C36918}" type="parTrans" cxnId="{9D92F50A-F0C5-407A-82ED-DE37FFE5C89F}">
      <dgm:prSet/>
      <dgm:spPr/>
      <dgm:t>
        <a:bodyPr/>
        <a:lstStyle/>
        <a:p>
          <a:endParaRPr lang="en-US"/>
        </a:p>
      </dgm:t>
    </dgm:pt>
    <dgm:pt modelId="{7EB184B2-72AC-42D9-B852-B4EF9FA0DF9E}" type="sibTrans" cxnId="{9D92F50A-F0C5-407A-82ED-DE37FFE5C89F}">
      <dgm:prSet/>
      <dgm:spPr/>
      <dgm:t>
        <a:bodyPr/>
        <a:lstStyle/>
        <a:p>
          <a:endParaRPr lang="en-US"/>
        </a:p>
      </dgm:t>
    </dgm:pt>
    <dgm:pt modelId="{B82B546E-EA03-4B13-8BD3-6723506ECB39}">
      <dgm:prSet/>
      <dgm:spPr/>
      <dgm:t>
        <a:bodyPr/>
        <a:lstStyle/>
        <a:p>
          <a:pPr>
            <a:lnSpc>
              <a:spcPct val="100000"/>
            </a:lnSpc>
            <a:defRPr b="1"/>
          </a:pPr>
          <a:r>
            <a:rPr lang="es-MX"/>
            <a:t>Impacto en la Economía Global</a:t>
          </a:r>
          <a:endParaRPr lang="en-US"/>
        </a:p>
      </dgm:t>
    </dgm:pt>
    <dgm:pt modelId="{EBB4C2E3-095F-45FB-AFD0-419E2409A2E2}" type="parTrans" cxnId="{CB93C3D0-1DCB-404B-AEE3-6457D7C36D32}">
      <dgm:prSet/>
      <dgm:spPr/>
      <dgm:t>
        <a:bodyPr/>
        <a:lstStyle/>
        <a:p>
          <a:endParaRPr lang="en-US"/>
        </a:p>
      </dgm:t>
    </dgm:pt>
    <dgm:pt modelId="{93EF6BD9-1EC1-4190-89AF-9217FF7093C6}" type="sibTrans" cxnId="{CB93C3D0-1DCB-404B-AEE3-6457D7C36D32}">
      <dgm:prSet/>
      <dgm:spPr/>
      <dgm:t>
        <a:bodyPr/>
        <a:lstStyle/>
        <a:p>
          <a:endParaRPr lang="en-US"/>
        </a:p>
      </dgm:t>
    </dgm:pt>
    <dgm:pt modelId="{EF27E3F5-5B03-4C47-8436-C1DFF1C2D9D7}">
      <dgm:prSet/>
      <dgm:spPr/>
      <dgm:t>
        <a:bodyPr/>
        <a:lstStyle/>
        <a:p>
          <a:pPr>
            <a:lnSpc>
              <a:spcPct val="100000"/>
            </a:lnSpc>
          </a:pPr>
          <a:r>
            <a:rPr lang="es-MX"/>
            <a:t>Los acuerdos comerciales tienen un impacto significativo en la economía global, influyendo en el comercio, la inversión y el crecimiento económico.</a:t>
          </a:r>
          <a:endParaRPr lang="en-US"/>
        </a:p>
      </dgm:t>
    </dgm:pt>
    <dgm:pt modelId="{2DD3361D-D4E6-4CDC-B5A8-36183D80FE52}" type="parTrans" cxnId="{FBEB0DEF-552A-4F82-A017-E1EEBC1AC746}">
      <dgm:prSet/>
      <dgm:spPr/>
      <dgm:t>
        <a:bodyPr/>
        <a:lstStyle/>
        <a:p>
          <a:endParaRPr lang="en-US"/>
        </a:p>
      </dgm:t>
    </dgm:pt>
    <dgm:pt modelId="{42FDB0F2-9EAD-44A5-9D05-5EE500644E75}" type="sibTrans" cxnId="{FBEB0DEF-552A-4F82-A017-E1EEBC1AC746}">
      <dgm:prSet/>
      <dgm:spPr/>
      <dgm:t>
        <a:bodyPr/>
        <a:lstStyle/>
        <a:p>
          <a:endParaRPr lang="en-US"/>
        </a:p>
      </dgm:t>
    </dgm:pt>
    <dgm:pt modelId="{13AAB07F-19EF-4DAF-AAEF-CC3737F2BADE}" type="pres">
      <dgm:prSet presAssocID="{C81A0071-132E-4CCD-964D-2FCB729FA0DC}" presName="Name0" presStyleCnt="0">
        <dgm:presLayoutVars>
          <dgm:dir/>
          <dgm:resizeHandles val="exact"/>
        </dgm:presLayoutVars>
      </dgm:prSet>
      <dgm:spPr/>
    </dgm:pt>
    <dgm:pt modelId="{6237C733-099A-4E85-A950-63C94359C80C}" type="pres">
      <dgm:prSet presAssocID="{2583E584-5A50-4F7F-897A-5E173F581A54}" presName="compNode" presStyleCnt="0"/>
      <dgm:spPr/>
    </dgm:pt>
    <dgm:pt modelId="{9D8A9477-A071-4D6A-B6B8-8A7EFD67FB40}" type="pres">
      <dgm:prSet presAssocID="{2583E584-5A50-4F7F-897A-5E173F581A54}" presName="pictRect" presStyleLbl="revTx" presStyleIdx="0" presStyleCnt="6">
        <dgm:presLayoutVars>
          <dgm:chMax val="0"/>
          <dgm:bulletEnabled/>
        </dgm:presLayoutVars>
      </dgm:prSet>
      <dgm:spPr/>
    </dgm:pt>
    <dgm:pt modelId="{A7F2CBEF-6E72-43DF-B2F2-58B923282EC8}" type="pres">
      <dgm:prSet presAssocID="{2583E584-5A50-4F7F-897A-5E173F581A54}" presName="textRect" presStyleLbl="revTx" presStyleIdx="1" presStyleCnt="6">
        <dgm:presLayoutVars>
          <dgm:bulletEnabled/>
        </dgm:presLayoutVars>
      </dgm:prSet>
      <dgm:spPr/>
    </dgm:pt>
    <dgm:pt modelId="{CB8D715E-6A62-48A4-867F-4DCD2AD91B55}" type="pres">
      <dgm:prSet presAssocID="{224776D9-E8FE-458D-96A7-5DA153241946}" presName="sibTrans" presStyleLbl="sibTrans2D1" presStyleIdx="0" presStyleCnt="0"/>
      <dgm:spPr/>
    </dgm:pt>
    <dgm:pt modelId="{BA9BD0C9-7DDF-4EEE-ABE4-E0804522E4A9}" type="pres">
      <dgm:prSet presAssocID="{17CB6EA5-6F01-4D84-84F2-C858A8508D55}" presName="compNode" presStyleCnt="0"/>
      <dgm:spPr/>
    </dgm:pt>
    <dgm:pt modelId="{C360E117-2184-4456-9DAC-B3713A540E48}" type="pres">
      <dgm:prSet presAssocID="{17CB6EA5-6F01-4D84-84F2-C858A8508D55}" presName="pictRect" presStyleLbl="revTx" presStyleIdx="2" presStyleCnt="6">
        <dgm:presLayoutVars>
          <dgm:chMax val="0"/>
          <dgm:bulletEnabled/>
        </dgm:presLayoutVars>
      </dgm:prSet>
      <dgm:spPr/>
    </dgm:pt>
    <dgm:pt modelId="{B87E2DFB-D258-4E4D-8218-6F5A793FB8E0}" type="pres">
      <dgm:prSet presAssocID="{17CB6EA5-6F01-4D84-84F2-C858A8508D55}" presName="textRect" presStyleLbl="revTx" presStyleIdx="3" presStyleCnt="6">
        <dgm:presLayoutVars>
          <dgm:bulletEnabled/>
        </dgm:presLayoutVars>
      </dgm:prSet>
      <dgm:spPr/>
    </dgm:pt>
    <dgm:pt modelId="{45453E74-F26A-4301-9244-6DF146F628BA}" type="pres">
      <dgm:prSet presAssocID="{E4A4EA95-D6A3-4E67-8D54-D3C5AC930B1D}" presName="sibTrans" presStyleLbl="sibTrans2D1" presStyleIdx="0" presStyleCnt="0"/>
      <dgm:spPr/>
    </dgm:pt>
    <dgm:pt modelId="{33C5DBA6-93CA-4A6C-869D-2591D66E7FB6}" type="pres">
      <dgm:prSet presAssocID="{B82B546E-EA03-4B13-8BD3-6723506ECB39}" presName="compNode" presStyleCnt="0"/>
      <dgm:spPr/>
    </dgm:pt>
    <dgm:pt modelId="{DB9CE63D-E761-4718-81F8-CFDEFD4BEA64}" type="pres">
      <dgm:prSet presAssocID="{B82B546E-EA03-4B13-8BD3-6723506ECB39}" presName="pictRect" presStyleLbl="revTx" presStyleIdx="4" presStyleCnt="6">
        <dgm:presLayoutVars>
          <dgm:chMax val="0"/>
          <dgm:bulletEnabled/>
        </dgm:presLayoutVars>
      </dgm:prSet>
      <dgm:spPr/>
    </dgm:pt>
    <dgm:pt modelId="{277D79A1-F31E-4568-8989-AEF224038B7A}" type="pres">
      <dgm:prSet presAssocID="{B82B546E-EA03-4B13-8BD3-6723506ECB39}" presName="textRect" presStyleLbl="revTx" presStyleIdx="5" presStyleCnt="6">
        <dgm:presLayoutVars>
          <dgm:bulletEnabled/>
        </dgm:presLayoutVars>
      </dgm:prSet>
      <dgm:spPr/>
    </dgm:pt>
  </dgm:ptLst>
  <dgm:cxnLst>
    <dgm:cxn modelId="{9D92F50A-F0C5-407A-82ED-DE37FFE5C89F}" srcId="{17CB6EA5-6F01-4D84-84F2-C858A8508D55}" destId="{E1DD3FA3-A4BE-46D2-B02F-4D251026C7EE}" srcOrd="0" destOrd="0" parTransId="{3D2A16D7-30FE-44EE-94AC-D22F45C36918}" sibTransId="{7EB184B2-72AC-42D9-B852-B4EF9FA0DF9E}"/>
    <dgm:cxn modelId="{F008CA1A-F4C9-4B97-BF15-8B0B580484C5}" srcId="{2583E584-5A50-4F7F-897A-5E173F581A54}" destId="{78B33384-799B-4FBA-9AF9-9B9CE8343B93}" srcOrd="0" destOrd="0" parTransId="{34C32A0B-2407-42BB-B139-29B2BF990511}" sibTransId="{447AC3F1-ECC8-4C87-9E2F-9C62F01B9874}"/>
    <dgm:cxn modelId="{FDC4D52E-075A-40B4-BEEF-5D73B43245B4}" type="presOf" srcId="{2583E584-5A50-4F7F-897A-5E173F581A54}" destId="{9D8A9477-A071-4D6A-B6B8-8A7EFD67FB40}" srcOrd="0" destOrd="0" presId="urn:microsoft.com/office/officeart/2024/3/layout/hArchList1"/>
    <dgm:cxn modelId="{928BDF3D-EC37-4E93-8C3B-0A945B2AACD1}" srcId="{C81A0071-132E-4CCD-964D-2FCB729FA0DC}" destId="{17CB6EA5-6F01-4D84-84F2-C858A8508D55}" srcOrd="1" destOrd="0" parTransId="{7BBD868A-A576-4277-B9EB-A662EA782097}" sibTransId="{E4A4EA95-D6A3-4E67-8D54-D3C5AC930B1D}"/>
    <dgm:cxn modelId="{16BEC361-D82A-4BAC-BABA-F895E2A07B3F}" type="presOf" srcId="{17CB6EA5-6F01-4D84-84F2-C858A8508D55}" destId="{C360E117-2184-4456-9DAC-B3713A540E48}" srcOrd="0" destOrd="0" presId="urn:microsoft.com/office/officeart/2024/3/layout/hArchList1"/>
    <dgm:cxn modelId="{BA253A6E-C997-4B90-94FB-7D16502B687C}" type="presOf" srcId="{E4A4EA95-D6A3-4E67-8D54-D3C5AC930B1D}" destId="{45453E74-F26A-4301-9244-6DF146F628BA}" srcOrd="0" destOrd="0" presId="urn:microsoft.com/office/officeart/2024/3/layout/hArchList1"/>
    <dgm:cxn modelId="{154EC757-3C4B-43D0-9E90-B18C70AEEEC1}" type="presOf" srcId="{E1DD3FA3-A4BE-46D2-B02F-4D251026C7EE}" destId="{B87E2DFB-D258-4E4D-8218-6F5A793FB8E0}" srcOrd="0" destOrd="0" presId="urn:microsoft.com/office/officeart/2024/3/layout/hArchList1"/>
    <dgm:cxn modelId="{9E567679-956C-49D3-BF66-01686A6C1B61}" type="presOf" srcId="{78B33384-799B-4FBA-9AF9-9B9CE8343B93}" destId="{A7F2CBEF-6E72-43DF-B2F2-58B923282EC8}" srcOrd="0" destOrd="0" presId="urn:microsoft.com/office/officeart/2024/3/layout/hArchList1"/>
    <dgm:cxn modelId="{FF3DD297-075C-48C7-AC8E-59CB29648329}" srcId="{C81A0071-132E-4CCD-964D-2FCB729FA0DC}" destId="{2583E584-5A50-4F7F-897A-5E173F581A54}" srcOrd="0" destOrd="0" parTransId="{14A3CAD6-C085-41CC-9FF7-54D10331417B}" sibTransId="{224776D9-E8FE-458D-96A7-5DA153241946}"/>
    <dgm:cxn modelId="{6DBDE39D-C805-4E12-90A7-4F9B4FCA831D}" type="presOf" srcId="{C81A0071-132E-4CCD-964D-2FCB729FA0DC}" destId="{13AAB07F-19EF-4DAF-AAEF-CC3737F2BADE}" srcOrd="0" destOrd="0" presId="urn:microsoft.com/office/officeart/2024/3/layout/hArchList1"/>
    <dgm:cxn modelId="{DD5D7DC5-797B-479B-9705-84AEA52C4401}" type="presOf" srcId="{224776D9-E8FE-458D-96A7-5DA153241946}" destId="{CB8D715E-6A62-48A4-867F-4DCD2AD91B55}" srcOrd="0" destOrd="0" presId="urn:microsoft.com/office/officeart/2024/3/layout/hArchList1"/>
    <dgm:cxn modelId="{CB93C3D0-1DCB-404B-AEE3-6457D7C36D32}" srcId="{C81A0071-132E-4CCD-964D-2FCB729FA0DC}" destId="{B82B546E-EA03-4B13-8BD3-6723506ECB39}" srcOrd="2" destOrd="0" parTransId="{EBB4C2E3-095F-45FB-AFD0-419E2409A2E2}" sibTransId="{93EF6BD9-1EC1-4190-89AF-9217FF7093C6}"/>
    <dgm:cxn modelId="{7CC3B8E1-43C2-4BAB-BC61-ABC2557EF13F}" type="presOf" srcId="{EF27E3F5-5B03-4C47-8436-C1DFF1C2D9D7}" destId="{277D79A1-F31E-4568-8989-AEF224038B7A}" srcOrd="0" destOrd="0" presId="urn:microsoft.com/office/officeart/2024/3/layout/hArchList1"/>
    <dgm:cxn modelId="{FBEB0DEF-552A-4F82-A017-E1EEBC1AC746}" srcId="{B82B546E-EA03-4B13-8BD3-6723506ECB39}" destId="{EF27E3F5-5B03-4C47-8436-C1DFF1C2D9D7}" srcOrd="0" destOrd="0" parTransId="{2DD3361D-D4E6-4CDC-B5A8-36183D80FE52}" sibTransId="{42FDB0F2-9EAD-44A5-9D05-5EE500644E75}"/>
    <dgm:cxn modelId="{1D076CF5-C7F2-4D85-8A17-08E90091E21F}" type="presOf" srcId="{B82B546E-EA03-4B13-8BD3-6723506ECB39}" destId="{DB9CE63D-E761-4718-81F8-CFDEFD4BEA64}" srcOrd="0" destOrd="0" presId="urn:microsoft.com/office/officeart/2024/3/layout/hArchList1"/>
    <dgm:cxn modelId="{D2004785-5C1A-4A98-865C-B6B7A6D27348}" type="presParOf" srcId="{13AAB07F-19EF-4DAF-AAEF-CC3737F2BADE}" destId="{6237C733-099A-4E85-A950-63C94359C80C}" srcOrd="0" destOrd="0" presId="urn:microsoft.com/office/officeart/2024/3/layout/hArchList1"/>
    <dgm:cxn modelId="{87962C80-3861-4EBF-9367-FC0654149032}" type="presParOf" srcId="{6237C733-099A-4E85-A950-63C94359C80C}" destId="{9D8A9477-A071-4D6A-B6B8-8A7EFD67FB40}" srcOrd="0" destOrd="0" presId="urn:microsoft.com/office/officeart/2024/3/layout/hArchList1"/>
    <dgm:cxn modelId="{B79451A9-1CD8-4917-9F01-A1DE306FAE95}" type="presParOf" srcId="{6237C733-099A-4E85-A950-63C94359C80C}" destId="{A7F2CBEF-6E72-43DF-B2F2-58B923282EC8}" srcOrd="1" destOrd="0" presId="urn:microsoft.com/office/officeart/2024/3/layout/hArchList1"/>
    <dgm:cxn modelId="{78F8F21A-3A90-4B99-81AA-1676F830EBAE}" type="presParOf" srcId="{13AAB07F-19EF-4DAF-AAEF-CC3737F2BADE}" destId="{CB8D715E-6A62-48A4-867F-4DCD2AD91B55}" srcOrd="1" destOrd="0" presId="urn:microsoft.com/office/officeart/2024/3/layout/hArchList1"/>
    <dgm:cxn modelId="{A6FA6AAE-9D07-4F89-9403-60689A236ECF}" type="presParOf" srcId="{13AAB07F-19EF-4DAF-AAEF-CC3737F2BADE}" destId="{BA9BD0C9-7DDF-4EEE-ABE4-E0804522E4A9}" srcOrd="2" destOrd="0" presId="urn:microsoft.com/office/officeart/2024/3/layout/hArchList1"/>
    <dgm:cxn modelId="{345C2052-A425-4A2C-9249-3720ED30F713}" type="presParOf" srcId="{BA9BD0C9-7DDF-4EEE-ABE4-E0804522E4A9}" destId="{C360E117-2184-4456-9DAC-B3713A540E48}" srcOrd="0" destOrd="0" presId="urn:microsoft.com/office/officeart/2024/3/layout/hArchList1"/>
    <dgm:cxn modelId="{9D0BB4C8-CEA5-4D2A-B7C8-8EB8AA32B909}" type="presParOf" srcId="{BA9BD0C9-7DDF-4EEE-ABE4-E0804522E4A9}" destId="{B87E2DFB-D258-4E4D-8218-6F5A793FB8E0}" srcOrd="1" destOrd="0" presId="urn:microsoft.com/office/officeart/2024/3/layout/hArchList1"/>
    <dgm:cxn modelId="{9AE1EE4F-65D5-47F5-88A7-A5EF05F656F8}" type="presParOf" srcId="{13AAB07F-19EF-4DAF-AAEF-CC3737F2BADE}" destId="{45453E74-F26A-4301-9244-6DF146F628BA}" srcOrd="3" destOrd="0" presId="urn:microsoft.com/office/officeart/2024/3/layout/hArchList1"/>
    <dgm:cxn modelId="{140479BE-C508-44CF-B07E-0129AF1DED4F}" type="presParOf" srcId="{13AAB07F-19EF-4DAF-AAEF-CC3737F2BADE}" destId="{33C5DBA6-93CA-4A6C-869D-2591D66E7FB6}" srcOrd="4" destOrd="0" presId="urn:microsoft.com/office/officeart/2024/3/layout/hArchList1"/>
    <dgm:cxn modelId="{BD0F0E8E-500D-4D1E-838B-8FC4957086C6}" type="presParOf" srcId="{33C5DBA6-93CA-4A6C-869D-2591D66E7FB6}" destId="{DB9CE63D-E761-4718-81F8-CFDEFD4BEA64}" srcOrd="0" destOrd="0" presId="urn:microsoft.com/office/officeart/2024/3/layout/hArchList1"/>
    <dgm:cxn modelId="{FE854D43-1DBB-4533-A945-DC4A36702FFB}" type="presParOf" srcId="{33C5DBA6-93CA-4A6C-869D-2591D66E7FB6}" destId="{277D79A1-F31E-4568-8989-AEF224038B7A}"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D56E4-2D5B-45B2-8183-89A4BE7B4B59}">
      <dsp:nvSpPr>
        <dsp:cNvPr id="0" name=""/>
        <dsp:cNvSpPr/>
      </dsp:nvSpPr>
      <dsp:spPr>
        <a:xfrm>
          <a:off x="0" y="0"/>
          <a:ext cx="1680960" cy="168096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33249" r="4" b="4"/>
          <a:stretch/>
        </a:blipFill>
        <a:ln>
          <a:noFill/>
        </a:ln>
        <a:effectLst/>
      </dsp:spPr>
      <dsp:style>
        <a:lnRef idx="0">
          <a:scrgbClr r="0" g="0" b="0"/>
        </a:lnRef>
        <a:fillRef idx="3">
          <a:scrgbClr r="0" g="0" b="0"/>
        </a:fillRef>
        <a:effectRef idx="2">
          <a:scrgbClr r="0" g="0" b="0"/>
        </a:effectRef>
        <a:fontRef idx="minor">
          <a:schemeClr val="lt1"/>
        </a:fontRef>
      </dsp:style>
    </dsp:sp>
    <dsp:sp modelId="{865CE661-AAEA-4448-A1C7-FFD3D0553373}">
      <dsp:nvSpPr>
        <dsp:cNvPr id="0" name=""/>
        <dsp:cNvSpPr/>
      </dsp:nvSpPr>
      <dsp:spPr>
        <a:xfrm>
          <a:off x="1860960" y="0"/>
          <a:ext cx="5170775" cy="34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Preparación</a:t>
          </a:r>
        </a:p>
      </dsp:txBody>
      <dsp:txXfrm>
        <a:off x="1860960" y="0"/>
        <a:ext cx="5170775" cy="346241"/>
      </dsp:txXfrm>
    </dsp:sp>
    <dsp:sp modelId="{73519719-CD5B-40C6-8F0D-23C124E5D362}">
      <dsp:nvSpPr>
        <dsp:cNvPr id="0" name=""/>
        <dsp:cNvSpPr/>
      </dsp:nvSpPr>
      <dsp:spPr>
        <a:xfrm>
          <a:off x="1860960" y="346241"/>
          <a:ext cx="5170775" cy="13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La fase de preparación es fundamental para establecer los objetivos y estrategias antes de iniciar la negociación.</a:t>
          </a:r>
        </a:p>
      </dsp:txBody>
      <dsp:txXfrm>
        <a:off x="1860960" y="346241"/>
        <a:ext cx="5170775" cy="1334718"/>
      </dsp:txXfrm>
    </dsp:sp>
    <dsp:sp modelId="{BB0A8012-F435-499A-9B48-C09A5C85B055}">
      <dsp:nvSpPr>
        <dsp:cNvPr id="0" name=""/>
        <dsp:cNvSpPr/>
      </dsp:nvSpPr>
      <dsp:spPr>
        <a:xfrm>
          <a:off x="0" y="1815436"/>
          <a:ext cx="1680960" cy="168096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20750" r="12503" b="4"/>
          <a:stretch/>
        </a:blipFill>
        <a:ln>
          <a:noFill/>
        </a:ln>
        <a:effectLst/>
      </dsp:spPr>
      <dsp:style>
        <a:lnRef idx="0">
          <a:scrgbClr r="0" g="0" b="0"/>
        </a:lnRef>
        <a:fillRef idx="3">
          <a:scrgbClr r="0" g="0" b="0"/>
        </a:fillRef>
        <a:effectRef idx="2">
          <a:scrgbClr r="0" g="0" b="0"/>
        </a:effectRef>
        <a:fontRef idx="minor">
          <a:schemeClr val="lt1"/>
        </a:fontRef>
      </dsp:style>
    </dsp:sp>
    <dsp:sp modelId="{90CB1DB6-B338-4F98-B7EC-F2075155EE92}">
      <dsp:nvSpPr>
        <dsp:cNvPr id="0" name=""/>
        <dsp:cNvSpPr/>
      </dsp:nvSpPr>
      <dsp:spPr>
        <a:xfrm>
          <a:off x="1860960" y="1815436"/>
          <a:ext cx="5170775" cy="34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Discusión</a:t>
          </a:r>
        </a:p>
      </dsp:txBody>
      <dsp:txXfrm>
        <a:off x="1860960" y="1815436"/>
        <a:ext cx="5170775" cy="346241"/>
      </dsp:txXfrm>
    </dsp:sp>
    <dsp:sp modelId="{735CB1C0-223A-4B16-AC09-6FBE28D1CD30}">
      <dsp:nvSpPr>
        <dsp:cNvPr id="0" name=""/>
        <dsp:cNvSpPr/>
      </dsp:nvSpPr>
      <dsp:spPr>
        <a:xfrm>
          <a:off x="1860960" y="2161678"/>
          <a:ext cx="5170775" cy="13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Durante la discusión, las partes intercambian propuestas y argumentos para alcanzar un acuerdo beneficioso para ambos.</a:t>
          </a:r>
        </a:p>
      </dsp:txBody>
      <dsp:txXfrm>
        <a:off x="1860960" y="2161678"/>
        <a:ext cx="5170775" cy="1334718"/>
      </dsp:txXfrm>
    </dsp:sp>
    <dsp:sp modelId="{C7DDC86A-8E63-4940-AE9F-87F8B1487544}">
      <dsp:nvSpPr>
        <dsp:cNvPr id="0" name=""/>
        <dsp:cNvSpPr/>
      </dsp:nvSpPr>
      <dsp:spPr>
        <a:xfrm>
          <a:off x="0" y="3630873"/>
          <a:ext cx="1680960" cy="168096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8201" r="25052" b="4"/>
          <a:stretch/>
        </a:blipFill>
        <a:ln>
          <a:noFill/>
        </a:ln>
        <a:effectLst/>
      </dsp:spPr>
      <dsp:style>
        <a:lnRef idx="0">
          <a:scrgbClr r="0" g="0" b="0"/>
        </a:lnRef>
        <a:fillRef idx="3">
          <a:scrgbClr r="0" g="0" b="0"/>
        </a:fillRef>
        <a:effectRef idx="2">
          <a:scrgbClr r="0" g="0" b="0"/>
        </a:effectRef>
        <a:fontRef idx="minor">
          <a:schemeClr val="lt1"/>
        </a:fontRef>
      </dsp:style>
    </dsp:sp>
    <dsp:sp modelId="{31E09500-71E3-48B4-9B1A-5956B6CDFF82}">
      <dsp:nvSpPr>
        <dsp:cNvPr id="0" name=""/>
        <dsp:cNvSpPr/>
      </dsp:nvSpPr>
      <dsp:spPr>
        <a:xfrm>
          <a:off x="1860960" y="3630873"/>
          <a:ext cx="5170775" cy="34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Formalización del acuerdo</a:t>
          </a:r>
        </a:p>
      </dsp:txBody>
      <dsp:txXfrm>
        <a:off x="1860960" y="3630873"/>
        <a:ext cx="5170775" cy="346241"/>
      </dsp:txXfrm>
    </dsp:sp>
    <dsp:sp modelId="{D03043F9-E1B0-4F84-9216-03BC34B9AEFF}">
      <dsp:nvSpPr>
        <dsp:cNvPr id="0" name=""/>
        <dsp:cNvSpPr/>
      </dsp:nvSpPr>
      <dsp:spPr>
        <a:xfrm>
          <a:off x="1860960" y="3977114"/>
          <a:ext cx="5170775" cy="13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La formalización del acuerdo implica documentar y firmar el acuerdo final, asegurando que todas las partes estén comprometidas.</a:t>
          </a:r>
        </a:p>
      </dsp:txBody>
      <dsp:txXfrm>
        <a:off x="1860960" y="3977114"/>
        <a:ext cx="5170775" cy="1334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422A0-041B-4A65-8859-B8DD8B204456}">
      <dsp:nvSpPr>
        <dsp:cNvPr id="0" name=""/>
        <dsp:cNvSpPr/>
      </dsp:nvSpPr>
      <dsp:spPr>
        <a:xfrm>
          <a:off x="0" y="0"/>
          <a:ext cx="1680960" cy="168096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24621" r="8632" b="4"/>
          <a:stretch/>
        </a:blipFill>
        <a:ln>
          <a:noFill/>
        </a:ln>
        <a:effectLst/>
      </dsp:spPr>
      <dsp:style>
        <a:lnRef idx="0">
          <a:scrgbClr r="0" g="0" b="0"/>
        </a:lnRef>
        <a:fillRef idx="3">
          <a:scrgbClr r="0" g="0" b="0"/>
        </a:fillRef>
        <a:effectRef idx="2">
          <a:scrgbClr r="0" g="0" b="0"/>
        </a:effectRef>
        <a:fontRef idx="minor">
          <a:schemeClr val="lt1"/>
        </a:fontRef>
      </dsp:style>
    </dsp:sp>
    <dsp:sp modelId="{61DCBEE1-2840-4E9B-BC20-042A1FD60BD2}">
      <dsp:nvSpPr>
        <dsp:cNvPr id="0" name=""/>
        <dsp:cNvSpPr/>
      </dsp:nvSpPr>
      <dsp:spPr>
        <a:xfrm>
          <a:off x="1860960" y="0"/>
          <a:ext cx="5170775" cy="34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Proceso de Ratificación</a:t>
          </a:r>
        </a:p>
      </dsp:txBody>
      <dsp:txXfrm>
        <a:off x="1860960" y="0"/>
        <a:ext cx="5170775" cy="346241"/>
      </dsp:txXfrm>
    </dsp:sp>
    <dsp:sp modelId="{F51C8D63-4E39-4581-9C2A-E868BEBD0DCF}">
      <dsp:nvSpPr>
        <dsp:cNvPr id="0" name=""/>
        <dsp:cNvSpPr/>
      </dsp:nvSpPr>
      <dsp:spPr>
        <a:xfrm>
          <a:off x="1860960" y="346241"/>
          <a:ext cx="5170775" cy="13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La ratificación del acuerdo comercial es un paso crucial que implica la aprobación formal por las partes contratantes.</a:t>
          </a:r>
        </a:p>
      </dsp:txBody>
      <dsp:txXfrm>
        <a:off x="1860960" y="346241"/>
        <a:ext cx="5170775" cy="1334718"/>
      </dsp:txXfrm>
    </dsp:sp>
    <dsp:sp modelId="{571654FA-1D69-4564-92AC-A2C7315C6D00}">
      <dsp:nvSpPr>
        <dsp:cNvPr id="0" name=""/>
        <dsp:cNvSpPr/>
      </dsp:nvSpPr>
      <dsp:spPr>
        <a:xfrm>
          <a:off x="0" y="1815436"/>
          <a:ext cx="1680960" cy="168096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23651" r="9602" b="4"/>
          <a:stretch/>
        </a:blipFill>
        <a:ln>
          <a:noFill/>
        </a:ln>
        <a:effectLst/>
      </dsp:spPr>
      <dsp:style>
        <a:lnRef idx="0">
          <a:scrgbClr r="0" g="0" b="0"/>
        </a:lnRef>
        <a:fillRef idx="3">
          <a:scrgbClr r="0" g="0" b="0"/>
        </a:fillRef>
        <a:effectRef idx="2">
          <a:scrgbClr r="0" g="0" b="0"/>
        </a:effectRef>
        <a:fontRef idx="minor">
          <a:schemeClr val="lt1"/>
        </a:fontRef>
      </dsp:style>
    </dsp:sp>
    <dsp:sp modelId="{E5D9261F-DE0D-4F8F-B7D5-5F25BAE74BE1}">
      <dsp:nvSpPr>
        <dsp:cNvPr id="0" name=""/>
        <dsp:cNvSpPr/>
      </dsp:nvSpPr>
      <dsp:spPr>
        <a:xfrm>
          <a:off x="1860960" y="1815436"/>
          <a:ext cx="5170775" cy="34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Aprobación Legislativa</a:t>
          </a:r>
        </a:p>
      </dsp:txBody>
      <dsp:txXfrm>
        <a:off x="1860960" y="1815436"/>
        <a:ext cx="5170775" cy="346241"/>
      </dsp:txXfrm>
    </dsp:sp>
    <dsp:sp modelId="{1E49A501-4A44-4D28-86B7-6328C35CFD25}">
      <dsp:nvSpPr>
        <dsp:cNvPr id="0" name=""/>
        <dsp:cNvSpPr/>
      </dsp:nvSpPr>
      <dsp:spPr>
        <a:xfrm>
          <a:off x="1860960" y="2161678"/>
          <a:ext cx="5170775" cy="13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A menudo, la ratificación requiere la aprobación de legislaturas nacionales, lo que añade un nivel de formalidad al proceso.</a:t>
          </a:r>
        </a:p>
      </dsp:txBody>
      <dsp:txXfrm>
        <a:off x="1860960" y="2161678"/>
        <a:ext cx="5170775" cy="1334718"/>
      </dsp:txXfrm>
    </dsp:sp>
    <dsp:sp modelId="{FA197C2F-6D12-44D3-AA9B-7CFDAC2F1772}">
      <dsp:nvSpPr>
        <dsp:cNvPr id="0" name=""/>
        <dsp:cNvSpPr/>
      </dsp:nvSpPr>
      <dsp:spPr>
        <a:xfrm>
          <a:off x="0" y="3630873"/>
          <a:ext cx="1680960" cy="168096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3018" r="11979" b="-4"/>
          <a:stretch/>
        </a:blipFill>
        <a:ln>
          <a:noFill/>
        </a:ln>
        <a:effectLst/>
      </dsp:spPr>
      <dsp:style>
        <a:lnRef idx="0">
          <a:scrgbClr r="0" g="0" b="0"/>
        </a:lnRef>
        <a:fillRef idx="3">
          <a:scrgbClr r="0" g="0" b="0"/>
        </a:fillRef>
        <a:effectRef idx="2">
          <a:scrgbClr r="0" g="0" b="0"/>
        </a:effectRef>
        <a:fontRef idx="minor">
          <a:schemeClr val="lt1"/>
        </a:fontRef>
      </dsp:style>
    </dsp:sp>
    <dsp:sp modelId="{E92A8631-9846-4D01-B122-40A34A43C0FA}">
      <dsp:nvSpPr>
        <dsp:cNvPr id="0" name=""/>
        <dsp:cNvSpPr/>
      </dsp:nvSpPr>
      <dsp:spPr>
        <a:xfrm>
          <a:off x="1860960" y="3630873"/>
          <a:ext cx="5170775" cy="34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Importancia de la Aplicación</a:t>
          </a:r>
        </a:p>
      </dsp:txBody>
      <dsp:txXfrm>
        <a:off x="1860960" y="3630873"/>
        <a:ext cx="5170775" cy="346241"/>
      </dsp:txXfrm>
    </dsp:sp>
    <dsp:sp modelId="{96CD3DB6-8D92-4183-A0F9-982950A725F0}">
      <dsp:nvSpPr>
        <dsp:cNvPr id="0" name=""/>
        <dsp:cNvSpPr/>
      </dsp:nvSpPr>
      <dsp:spPr>
        <a:xfrm>
          <a:off x="1860960" y="3977114"/>
          <a:ext cx="5170775" cy="13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Una aplicación correcta del acuerdo es fundamental para garantizar el éxito y la efectividad del tratado comercial.</a:t>
          </a:r>
        </a:p>
      </dsp:txBody>
      <dsp:txXfrm>
        <a:off x="1860960" y="3977114"/>
        <a:ext cx="5170775" cy="13347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1C50B-0B00-4800-897C-21E73B39A53D}">
      <dsp:nvSpPr>
        <dsp:cNvPr id="0" name=""/>
        <dsp:cNvSpPr/>
      </dsp:nvSpPr>
      <dsp:spPr>
        <a:xfrm>
          <a:off x="0" y="0"/>
          <a:ext cx="1680960" cy="168096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20811" r="4186" b="-4"/>
          <a:stretch/>
        </a:blipFill>
        <a:ln>
          <a:noFill/>
        </a:ln>
        <a:effectLst/>
      </dsp:spPr>
      <dsp:style>
        <a:lnRef idx="0">
          <a:scrgbClr r="0" g="0" b="0"/>
        </a:lnRef>
        <a:fillRef idx="3">
          <a:scrgbClr r="0" g="0" b="0"/>
        </a:fillRef>
        <a:effectRef idx="2">
          <a:scrgbClr r="0" g="0" b="0"/>
        </a:effectRef>
        <a:fontRef idx="minor">
          <a:schemeClr val="lt1"/>
        </a:fontRef>
      </dsp:style>
    </dsp:sp>
    <dsp:sp modelId="{F0C0573F-372B-4EE8-B440-36A5C9CE2533}">
      <dsp:nvSpPr>
        <dsp:cNvPr id="0" name=""/>
        <dsp:cNvSpPr/>
      </dsp:nvSpPr>
      <dsp:spPr>
        <a:xfrm>
          <a:off x="1860960" y="0"/>
          <a:ext cx="5170775" cy="34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Impacto en el Empleo</a:t>
          </a:r>
        </a:p>
      </dsp:txBody>
      <dsp:txXfrm>
        <a:off x="1860960" y="0"/>
        <a:ext cx="5170775" cy="346241"/>
      </dsp:txXfrm>
    </dsp:sp>
    <dsp:sp modelId="{7F0CC300-D995-488C-A1E8-A4C59BA784C8}">
      <dsp:nvSpPr>
        <dsp:cNvPr id="0" name=""/>
        <dsp:cNvSpPr/>
      </dsp:nvSpPr>
      <dsp:spPr>
        <a:xfrm>
          <a:off x="1860960" y="346241"/>
          <a:ext cx="5170775" cy="13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Los acuerdos comerciales pueden provocar cambios en el empleo, incluyendo la creación de nuevos puestos o la pérdida de trabajos existentes.</a:t>
          </a:r>
        </a:p>
      </dsp:txBody>
      <dsp:txXfrm>
        <a:off x="1860960" y="346241"/>
        <a:ext cx="5170775" cy="1334718"/>
      </dsp:txXfrm>
    </dsp:sp>
    <dsp:sp modelId="{7C7F5D62-CD3C-4FBE-A485-3DD9ED920FF1}">
      <dsp:nvSpPr>
        <dsp:cNvPr id="0" name=""/>
        <dsp:cNvSpPr/>
      </dsp:nvSpPr>
      <dsp:spPr>
        <a:xfrm>
          <a:off x="0" y="1815436"/>
          <a:ext cx="1680960" cy="168096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7037" r="16215" b="4"/>
          <a:stretch/>
        </a:blipFill>
        <a:ln>
          <a:noFill/>
        </a:ln>
        <a:effectLst/>
      </dsp:spPr>
      <dsp:style>
        <a:lnRef idx="0">
          <a:scrgbClr r="0" g="0" b="0"/>
        </a:lnRef>
        <a:fillRef idx="3">
          <a:scrgbClr r="0" g="0" b="0"/>
        </a:fillRef>
        <a:effectRef idx="2">
          <a:scrgbClr r="0" g="0" b="0"/>
        </a:effectRef>
        <a:fontRef idx="minor">
          <a:schemeClr val="lt1"/>
        </a:fontRef>
      </dsp:style>
    </dsp:sp>
    <dsp:sp modelId="{3C1C612C-B265-468A-88AC-AB5F6BB85142}">
      <dsp:nvSpPr>
        <dsp:cNvPr id="0" name=""/>
        <dsp:cNvSpPr/>
      </dsp:nvSpPr>
      <dsp:spPr>
        <a:xfrm>
          <a:off x="1860960" y="1815436"/>
          <a:ext cx="5170775" cy="34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Derechos Laborales</a:t>
          </a:r>
        </a:p>
      </dsp:txBody>
      <dsp:txXfrm>
        <a:off x="1860960" y="1815436"/>
        <a:ext cx="5170775" cy="346241"/>
      </dsp:txXfrm>
    </dsp:sp>
    <dsp:sp modelId="{B6ED48AB-152F-4C00-87AE-290F8B2BE5A5}">
      <dsp:nvSpPr>
        <dsp:cNvPr id="0" name=""/>
        <dsp:cNvSpPr/>
      </dsp:nvSpPr>
      <dsp:spPr>
        <a:xfrm>
          <a:off x="1860960" y="2161678"/>
          <a:ext cx="5170775" cy="13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Los derechos laborales pueden verse afectados por acuerdos comerciales, lo que puede llevar a cambios en las condiciones de trabajo y a la protección de los trabajadores.</a:t>
          </a:r>
        </a:p>
      </dsp:txBody>
      <dsp:txXfrm>
        <a:off x="1860960" y="2161678"/>
        <a:ext cx="5170775" cy="1334718"/>
      </dsp:txXfrm>
    </dsp:sp>
    <dsp:sp modelId="{1661D70A-BB0F-4ACE-A675-C7FB551AB664}">
      <dsp:nvSpPr>
        <dsp:cNvPr id="0" name=""/>
        <dsp:cNvSpPr/>
      </dsp:nvSpPr>
      <dsp:spPr>
        <a:xfrm>
          <a:off x="0" y="3630873"/>
          <a:ext cx="1680960" cy="168096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4272" r="19973" b="-8"/>
          <a:stretch/>
        </a:blipFill>
        <a:ln>
          <a:noFill/>
        </a:ln>
        <a:effectLst/>
      </dsp:spPr>
      <dsp:style>
        <a:lnRef idx="0">
          <a:scrgbClr r="0" g="0" b="0"/>
        </a:lnRef>
        <a:fillRef idx="3">
          <a:scrgbClr r="0" g="0" b="0"/>
        </a:fillRef>
        <a:effectRef idx="2">
          <a:scrgbClr r="0" g="0" b="0"/>
        </a:effectRef>
        <a:fontRef idx="minor">
          <a:schemeClr val="lt1"/>
        </a:fontRef>
      </dsp:style>
    </dsp:sp>
    <dsp:sp modelId="{2BFDF7C5-E417-4C0B-AB76-631C83A32E21}">
      <dsp:nvSpPr>
        <dsp:cNvPr id="0" name=""/>
        <dsp:cNvSpPr/>
      </dsp:nvSpPr>
      <dsp:spPr>
        <a:xfrm>
          <a:off x="1860960" y="3630873"/>
          <a:ext cx="5170775" cy="34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Evaluación de Consecuencias</a:t>
          </a:r>
        </a:p>
      </dsp:txBody>
      <dsp:txXfrm>
        <a:off x="1860960" y="3630873"/>
        <a:ext cx="5170775" cy="346241"/>
      </dsp:txXfrm>
    </dsp:sp>
    <dsp:sp modelId="{EBA2A048-7021-43E2-A521-B1D79A067501}">
      <dsp:nvSpPr>
        <dsp:cNvPr id="0" name=""/>
        <dsp:cNvSpPr/>
      </dsp:nvSpPr>
      <dsp:spPr>
        <a:xfrm>
          <a:off x="1860960" y="3977114"/>
          <a:ext cx="5170775" cy="13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Es crucial evaluar cómo los acuerdos comerciales impactan a los trabajadores y sus condiciones laborales para garantizar justicia social.</a:t>
          </a:r>
        </a:p>
      </dsp:txBody>
      <dsp:txXfrm>
        <a:off x="1860960" y="3977114"/>
        <a:ext cx="5170775" cy="13347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A9477-A071-4D6A-B6B8-8A7EFD67FB40}">
      <dsp:nvSpPr>
        <dsp:cNvPr id="0" name=""/>
        <dsp:cNvSpPr/>
      </dsp:nvSpPr>
      <dsp:spPr>
        <a:xfrm>
          <a:off x="0" y="0"/>
          <a:ext cx="3486150" cy="600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s-MX" sz="1800" kern="1200"/>
            <a:t>Importancia de los Acuerdos Comerciales</a:t>
          </a:r>
          <a:endParaRPr lang="en-US" sz="1800" kern="1200"/>
        </a:p>
      </dsp:txBody>
      <dsp:txXfrm>
        <a:off x="0" y="0"/>
        <a:ext cx="3486150" cy="600834"/>
      </dsp:txXfrm>
    </dsp:sp>
    <dsp:sp modelId="{A7F2CBEF-6E72-43DF-B2F2-58B923282EC8}">
      <dsp:nvSpPr>
        <dsp:cNvPr id="0" name=""/>
        <dsp:cNvSpPr/>
      </dsp:nvSpPr>
      <dsp:spPr>
        <a:xfrm>
          <a:off x="0" y="600834"/>
          <a:ext cx="3486150" cy="1868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s-MX" sz="1400" kern="1200"/>
            <a:t>Los acuerdos comerciales son esenciales para facilitar el comercio internacional y promover la cooperación económica entre países.</a:t>
          </a:r>
          <a:endParaRPr lang="en-US" sz="1400" kern="1200"/>
        </a:p>
      </dsp:txBody>
      <dsp:txXfrm>
        <a:off x="0" y="600834"/>
        <a:ext cx="3486150" cy="1868045"/>
      </dsp:txXfrm>
    </dsp:sp>
    <dsp:sp modelId="{C360E117-2184-4456-9DAC-B3713A540E48}">
      <dsp:nvSpPr>
        <dsp:cNvPr id="0" name=""/>
        <dsp:cNvSpPr/>
      </dsp:nvSpPr>
      <dsp:spPr>
        <a:xfrm>
          <a:off x="3834765" y="0"/>
          <a:ext cx="3486150" cy="600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s-MX" sz="1800" kern="1200"/>
            <a:t>Tipos de Acuerdos Comerciales</a:t>
          </a:r>
          <a:endParaRPr lang="en-US" sz="1800" kern="1200"/>
        </a:p>
      </dsp:txBody>
      <dsp:txXfrm>
        <a:off x="3834765" y="0"/>
        <a:ext cx="3486150" cy="600834"/>
      </dsp:txXfrm>
    </dsp:sp>
    <dsp:sp modelId="{B87E2DFB-D258-4E4D-8218-6F5A793FB8E0}">
      <dsp:nvSpPr>
        <dsp:cNvPr id="0" name=""/>
        <dsp:cNvSpPr/>
      </dsp:nvSpPr>
      <dsp:spPr>
        <a:xfrm>
          <a:off x="3834765" y="600834"/>
          <a:ext cx="3486150" cy="1868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s-MX" sz="1400" kern="1200"/>
            <a:t>Existen diferentes tipos de acuerdos comerciales, incluyendo acuerdos bilaterales y multilaterales, cada uno con sus propias características y propósitos.</a:t>
          </a:r>
          <a:endParaRPr lang="en-US" sz="1400" kern="1200"/>
        </a:p>
      </dsp:txBody>
      <dsp:txXfrm>
        <a:off x="3834765" y="600834"/>
        <a:ext cx="3486150" cy="1868045"/>
      </dsp:txXfrm>
    </dsp:sp>
    <dsp:sp modelId="{DB9CE63D-E761-4718-81F8-CFDEFD4BEA64}">
      <dsp:nvSpPr>
        <dsp:cNvPr id="0" name=""/>
        <dsp:cNvSpPr/>
      </dsp:nvSpPr>
      <dsp:spPr>
        <a:xfrm>
          <a:off x="7669530" y="0"/>
          <a:ext cx="3486150" cy="600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s-MX" sz="1800" kern="1200"/>
            <a:t>Impacto en la Economía Global</a:t>
          </a:r>
          <a:endParaRPr lang="en-US" sz="1800" kern="1200"/>
        </a:p>
      </dsp:txBody>
      <dsp:txXfrm>
        <a:off x="7669530" y="0"/>
        <a:ext cx="3486150" cy="600834"/>
      </dsp:txXfrm>
    </dsp:sp>
    <dsp:sp modelId="{277D79A1-F31E-4568-8989-AEF224038B7A}">
      <dsp:nvSpPr>
        <dsp:cNvPr id="0" name=""/>
        <dsp:cNvSpPr/>
      </dsp:nvSpPr>
      <dsp:spPr>
        <a:xfrm>
          <a:off x="7669530" y="600834"/>
          <a:ext cx="3486150" cy="1868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s-MX" sz="1400" kern="1200"/>
            <a:t>Los acuerdos comerciales tienen un impacto significativo en la economía global, influyendo en el comercio, la inversión y el crecimiento económico.</a:t>
          </a:r>
          <a:endParaRPr lang="en-US" sz="1400" kern="1200"/>
        </a:p>
      </dsp:txBody>
      <dsp:txXfrm>
        <a:off x="7669530" y="600834"/>
        <a:ext cx="3486150" cy="1868045"/>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EA404B-65FB-494A-87AB-30042EFD4625}" type="datetimeFigureOut">
              <a:rPr lang="es-CL" smtClean="0"/>
              <a:t>02-07-2025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CEDB54-6D91-445C-97C0-15B5E2F02A1C}" type="slidenum">
              <a:rPr lang="es-CL" smtClean="0"/>
              <a:t>‹Nº›</a:t>
            </a:fld>
            <a:endParaRPr lang="es-CL"/>
          </a:p>
        </p:txBody>
      </p:sp>
    </p:spTree>
    <p:extLst>
      <p:ext uri="{BB962C8B-B14F-4D97-AF65-F5344CB8AC3E}">
        <p14:creationId xmlns:p14="http://schemas.microsoft.com/office/powerpoint/2010/main" val="2309950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El contenido generado por IA puede ser incorrecto.
---
Los acuerdos comerciales son pactos entre países que regulan el comercio de bienes y servicios. En esta presentación, definiremos los acuerdos comerciales, sus tipos, el proceso de negociación y su impacto en la economía y la sociedad.
Origen de imagen: biblioteca de contenido de Microsoft 365
</a:t>
            </a:r>
          </a:p>
        </p:txBody>
      </p:sp>
      <p:sp>
        <p:nvSpPr>
          <p:cNvPr id="4" name="Marcador de número de diapositiva 3"/>
          <p:cNvSpPr>
            <a:spLocks noGrp="1"/>
          </p:cNvSpPr>
          <p:nvPr>
            <p:ph type="sldNum" sz="quarter" idx="5"/>
          </p:nvPr>
        </p:nvSpPr>
        <p:spPr/>
        <p:txBody>
          <a:bodyPr/>
          <a:lstStyle/>
          <a:p>
            <a:fld id="{5F03623C-10D1-44A4-9476-9EE637453448}" type="slidenum">
              <a:rPr lang="es-CL" smtClean="0"/>
              <a:t>1</a:t>
            </a:fld>
            <a:endParaRPr lang="es-CL"/>
          </a:p>
        </p:txBody>
      </p:sp>
    </p:spTree>
    <p:extLst>
      <p:ext uri="{BB962C8B-B14F-4D97-AF65-F5344CB8AC3E}">
        <p14:creationId xmlns:p14="http://schemas.microsoft.com/office/powerpoint/2010/main" val="3874990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Los acuerdos regionales son tratados que involucran a países de una misma región geográfica. Estos acuerdos buscan fortalecer la integración económica entre naciones cercanas, como el Tratado de Libre Comercio de América del Norte (TLCAN) o la Unión Europea.
Origen de imagen: biblioteca de contenido de Microsoft 365
</a:t>
            </a:r>
          </a:p>
        </p:txBody>
      </p:sp>
      <p:sp>
        <p:nvSpPr>
          <p:cNvPr id="4" name="Marcador de número de diapositiva 3"/>
          <p:cNvSpPr>
            <a:spLocks noGrp="1"/>
          </p:cNvSpPr>
          <p:nvPr>
            <p:ph type="sldNum" sz="quarter" idx="5"/>
          </p:nvPr>
        </p:nvSpPr>
        <p:spPr/>
        <p:txBody>
          <a:bodyPr/>
          <a:lstStyle/>
          <a:p>
            <a:fld id="{5F03623C-10D1-44A4-9476-9EE637453448}" type="slidenum">
              <a:rPr lang="es-CL" smtClean="0"/>
              <a:t>10</a:t>
            </a:fld>
            <a:endParaRPr lang="es-CL"/>
          </a:p>
        </p:txBody>
      </p:sp>
    </p:spTree>
    <p:extLst>
      <p:ext uri="{BB962C8B-B14F-4D97-AF65-F5344CB8AC3E}">
        <p14:creationId xmlns:p14="http://schemas.microsoft.com/office/powerpoint/2010/main" val="661195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La formación de acuerdos comerciales implica un proceso de negociación que puede ser complejo. A través de diversas etapas, se discuten y acuerdan los términos que beneficiarán a todas las partes involucradas.</a:t>
            </a:r>
          </a:p>
        </p:txBody>
      </p:sp>
      <p:sp>
        <p:nvSpPr>
          <p:cNvPr id="4" name="Marcador de número de diapositiva 3"/>
          <p:cNvSpPr>
            <a:spLocks noGrp="1"/>
          </p:cNvSpPr>
          <p:nvPr>
            <p:ph type="sldNum" sz="quarter" idx="5"/>
          </p:nvPr>
        </p:nvSpPr>
        <p:spPr/>
        <p:txBody>
          <a:bodyPr/>
          <a:lstStyle/>
          <a:p>
            <a:fld id="{5F03623C-10D1-44A4-9476-9EE637453448}" type="slidenum">
              <a:rPr lang="es-CL" smtClean="0"/>
              <a:t>11</a:t>
            </a:fld>
            <a:endParaRPr lang="es-CL"/>
          </a:p>
        </p:txBody>
      </p:sp>
    </p:spTree>
    <p:extLst>
      <p:ext uri="{BB962C8B-B14F-4D97-AF65-F5344CB8AC3E}">
        <p14:creationId xmlns:p14="http://schemas.microsoft.com/office/powerpoint/2010/main" val="714141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Las etapas de la negociación incluyen la preparación, la discusión y la formalización del acuerdo. Cada etapa es crucial para asegurar que todas las partes estén satisfechas y que se cumplan los objetivos comerciales establecidos.
Origen de imagen: biblioteca de contenido de Microsoft 365
</a:t>
            </a:r>
          </a:p>
        </p:txBody>
      </p:sp>
      <p:sp>
        <p:nvSpPr>
          <p:cNvPr id="4" name="Marcador de número de diapositiva 3"/>
          <p:cNvSpPr>
            <a:spLocks noGrp="1"/>
          </p:cNvSpPr>
          <p:nvPr>
            <p:ph type="sldNum" sz="quarter" idx="5"/>
          </p:nvPr>
        </p:nvSpPr>
        <p:spPr/>
        <p:txBody>
          <a:bodyPr/>
          <a:lstStyle/>
          <a:p>
            <a:fld id="{5F03623C-10D1-44A4-9476-9EE637453448}" type="slidenum">
              <a:rPr lang="es-CL" smtClean="0"/>
              <a:t>12</a:t>
            </a:fld>
            <a:endParaRPr lang="es-CL"/>
          </a:p>
        </p:txBody>
      </p:sp>
    </p:spTree>
    <p:extLst>
      <p:ext uri="{BB962C8B-B14F-4D97-AF65-F5344CB8AC3E}">
        <p14:creationId xmlns:p14="http://schemas.microsoft.com/office/powerpoint/2010/main" val="2374427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Diversos factores pueden influir en la negociación de acuerdos comerciales, incluyendo intereses económicos, políticas internas, y presiones externas de grupos de interés. Comprender estos factores es vital para lograr resultados exitosos.
Origen de imagen: biblioteca de contenido de Microsoft 365
</a:t>
            </a:r>
          </a:p>
        </p:txBody>
      </p:sp>
      <p:sp>
        <p:nvSpPr>
          <p:cNvPr id="4" name="Marcador de número de diapositiva 3"/>
          <p:cNvSpPr>
            <a:spLocks noGrp="1"/>
          </p:cNvSpPr>
          <p:nvPr>
            <p:ph type="sldNum" sz="quarter" idx="5"/>
          </p:nvPr>
        </p:nvSpPr>
        <p:spPr/>
        <p:txBody>
          <a:bodyPr/>
          <a:lstStyle/>
          <a:p>
            <a:fld id="{5F03623C-10D1-44A4-9476-9EE637453448}" type="slidenum">
              <a:rPr lang="es-CL" smtClean="0"/>
              <a:t>13</a:t>
            </a:fld>
            <a:endParaRPr lang="es-CL"/>
          </a:p>
        </p:txBody>
      </p:sp>
    </p:spTree>
    <p:extLst>
      <p:ext uri="{BB962C8B-B14F-4D97-AF65-F5344CB8AC3E}">
        <p14:creationId xmlns:p14="http://schemas.microsoft.com/office/powerpoint/2010/main" val="3174719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Una vez negociado, el acuerdo comercial debe ser ratificado por las partes involucradas. Este proceso puede requerir la aprobación de legislaturas nacionales y su correcta aplicación es fundamental para el éxito del tratado.
Origen de imagen: biblioteca de contenido de Microsoft 365
</a:t>
            </a:r>
          </a:p>
        </p:txBody>
      </p:sp>
      <p:sp>
        <p:nvSpPr>
          <p:cNvPr id="4" name="Marcador de número de diapositiva 3"/>
          <p:cNvSpPr>
            <a:spLocks noGrp="1"/>
          </p:cNvSpPr>
          <p:nvPr>
            <p:ph type="sldNum" sz="quarter" idx="5"/>
          </p:nvPr>
        </p:nvSpPr>
        <p:spPr/>
        <p:txBody>
          <a:bodyPr/>
          <a:lstStyle/>
          <a:p>
            <a:fld id="{5F03623C-10D1-44A4-9476-9EE637453448}" type="slidenum">
              <a:rPr lang="es-CL" smtClean="0"/>
              <a:t>14</a:t>
            </a:fld>
            <a:endParaRPr lang="es-CL"/>
          </a:p>
        </p:txBody>
      </p:sp>
    </p:spTree>
    <p:extLst>
      <p:ext uri="{BB962C8B-B14F-4D97-AF65-F5344CB8AC3E}">
        <p14:creationId xmlns:p14="http://schemas.microsoft.com/office/powerpoint/2010/main" val="4247610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Los acuerdos comerciales tienen un impacto significativo en la economía, la sociedad y el medio ambiente. A lo largo de esta sección, exploraremos cómo estos acuerdos afectan a las naciones involucradas en diversas dimensiones.</a:t>
            </a:r>
          </a:p>
        </p:txBody>
      </p:sp>
      <p:sp>
        <p:nvSpPr>
          <p:cNvPr id="4" name="Marcador de número de diapositiva 3"/>
          <p:cNvSpPr>
            <a:spLocks noGrp="1"/>
          </p:cNvSpPr>
          <p:nvPr>
            <p:ph type="sldNum" sz="quarter" idx="5"/>
          </p:nvPr>
        </p:nvSpPr>
        <p:spPr/>
        <p:txBody>
          <a:bodyPr/>
          <a:lstStyle/>
          <a:p>
            <a:fld id="{5F03623C-10D1-44A4-9476-9EE637453448}" type="slidenum">
              <a:rPr lang="es-CL" smtClean="0"/>
              <a:t>15</a:t>
            </a:fld>
            <a:endParaRPr lang="es-CL"/>
          </a:p>
        </p:txBody>
      </p:sp>
    </p:spTree>
    <p:extLst>
      <p:ext uri="{BB962C8B-B14F-4D97-AF65-F5344CB8AC3E}">
        <p14:creationId xmlns:p14="http://schemas.microsoft.com/office/powerpoint/2010/main" val="3531939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Los efectos económicos de los acuerdos comerciales incluyen el crecimiento del comercio, el incremento de la inversión extranjera y la creación de empleo. Sin embargo, también pueden existir desventajas como la deslocalización de industrias y la competencia desleal.
Origen de imagen: biblioteca de contenido de Microsoft 365
</a:t>
            </a:r>
          </a:p>
        </p:txBody>
      </p:sp>
      <p:sp>
        <p:nvSpPr>
          <p:cNvPr id="4" name="Marcador de número de diapositiva 3"/>
          <p:cNvSpPr>
            <a:spLocks noGrp="1"/>
          </p:cNvSpPr>
          <p:nvPr>
            <p:ph type="sldNum" sz="quarter" idx="5"/>
          </p:nvPr>
        </p:nvSpPr>
        <p:spPr/>
        <p:txBody>
          <a:bodyPr/>
          <a:lstStyle/>
          <a:p>
            <a:fld id="{5F03623C-10D1-44A4-9476-9EE637453448}" type="slidenum">
              <a:rPr lang="es-CL" smtClean="0"/>
              <a:t>16</a:t>
            </a:fld>
            <a:endParaRPr lang="es-CL"/>
          </a:p>
        </p:txBody>
      </p:sp>
    </p:spTree>
    <p:extLst>
      <p:ext uri="{BB962C8B-B14F-4D97-AF65-F5344CB8AC3E}">
        <p14:creationId xmlns:p14="http://schemas.microsoft.com/office/powerpoint/2010/main" val="3707572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Los acuerdos comerciales pueden tener consecuencias sociales significativas, incluyendo cambios en el empleo y los derechos laborales. Es importante evaluar cómo estos acuerdos afectan a los trabajadores y sus condiciones laborales.
Origen de imagen: biblioteca de contenido de Microsoft 365
</a:t>
            </a:r>
          </a:p>
        </p:txBody>
      </p:sp>
      <p:sp>
        <p:nvSpPr>
          <p:cNvPr id="4" name="Marcador de número de diapositiva 3"/>
          <p:cNvSpPr>
            <a:spLocks noGrp="1"/>
          </p:cNvSpPr>
          <p:nvPr>
            <p:ph type="sldNum" sz="quarter" idx="5"/>
          </p:nvPr>
        </p:nvSpPr>
        <p:spPr/>
        <p:txBody>
          <a:bodyPr/>
          <a:lstStyle/>
          <a:p>
            <a:fld id="{5F03623C-10D1-44A4-9476-9EE637453448}" type="slidenum">
              <a:rPr lang="es-CL" smtClean="0"/>
              <a:t>17</a:t>
            </a:fld>
            <a:endParaRPr lang="es-CL"/>
          </a:p>
        </p:txBody>
      </p:sp>
    </p:spTree>
    <p:extLst>
      <p:ext uri="{BB962C8B-B14F-4D97-AF65-F5344CB8AC3E}">
        <p14:creationId xmlns:p14="http://schemas.microsoft.com/office/powerpoint/2010/main" val="3030742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El impacto ambiental de los acuerdos comerciales es un tema de creciente importancia. Estos acuerdos pueden fomentar el desarrollo sostenible, pero también pueden resultar en la explotación de recursos naturales y daño ambiental si no se manejan adecuadamente.
Origen de imagen: biblioteca de contenido de Microsoft 365
</a:t>
            </a:r>
          </a:p>
        </p:txBody>
      </p:sp>
      <p:sp>
        <p:nvSpPr>
          <p:cNvPr id="4" name="Marcador de número de diapositiva 3"/>
          <p:cNvSpPr>
            <a:spLocks noGrp="1"/>
          </p:cNvSpPr>
          <p:nvPr>
            <p:ph type="sldNum" sz="quarter" idx="5"/>
          </p:nvPr>
        </p:nvSpPr>
        <p:spPr/>
        <p:txBody>
          <a:bodyPr/>
          <a:lstStyle/>
          <a:p>
            <a:fld id="{5F03623C-10D1-44A4-9476-9EE637453448}" type="slidenum">
              <a:rPr lang="es-CL" smtClean="0"/>
              <a:t>18</a:t>
            </a:fld>
            <a:endParaRPr lang="es-CL"/>
          </a:p>
        </p:txBody>
      </p:sp>
    </p:spTree>
    <p:extLst>
      <p:ext uri="{BB962C8B-B14F-4D97-AF65-F5344CB8AC3E}">
        <p14:creationId xmlns:p14="http://schemas.microsoft.com/office/powerpoint/2010/main" val="2509878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Para ilustrar los conceptos discutidos, examinaremos algunos acuerdos comerciales importantes. Estos ejemplos ayudarán a entender su funcionamiento y los impactos que han tenido en las economías de los países involucrados.</a:t>
            </a:r>
          </a:p>
        </p:txBody>
      </p:sp>
      <p:sp>
        <p:nvSpPr>
          <p:cNvPr id="4" name="Marcador de número de diapositiva 3"/>
          <p:cNvSpPr>
            <a:spLocks noGrp="1"/>
          </p:cNvSpPr>
          <p:nvPr>
            <p:ph type="sldNum" sz="quarter" idx="5"/>
          </p:nvPr>
        </p:nvSpPr>
        <p:spPr/>
        <p:txBody>
          <a:bodyPr/>
          <a:lstStyle/>
          <a:p>
            <a:fld id="{5F03623C-10D1-44A4-9476-9EE637453448}" type="slidenum">
              <a:rPr lang="es-CL" smtClean="0"/>
              <a:t>19</a:t>
            </a:fld>
            <a:endParaRPr lang="es-CL"/>
          </a:p>
        </p:txBody>
      </p:sp>
    </p:spTree>
    <p:extLst>
      <p:ext uri="{BB962C8B-B14F-4D97-AF65-F5344CB8AC3E}">
        <p14:creationId xmlns:p14="http://schemas.microsoft.com/office/powerpoint/2010/main" val="456444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Comenzaremos definiendo qué son los acuerdos comerciales y sus principios fundamentales. Luego, exploraremos los diferentes tipos de acuerdos comerciales, desde los bilaterales hasta los multilaterales. A continuación, abordaremos el proceso de negociación y formación de estos acuerdos. Finalmente, analizaremos su impacto en términos económicos, sociales y ambientales, y veremos ejemplos de acuerdos importantes.
Origen de imagen: biblioteca de contenido de Microsoft 365
</a:t>
            </a:r>
          </a:p>
        </p:txBody>
      </p:sp>
      <p:sp>
        <p:nvSpPr>
          <p:cNvPr id="4" name="Marcador de número de diapositiva 3"/>
          <p:cNvSpPr>
            <a:spLocks noGrp="1"/>
          </p:cNvSpPr>
          <p:nvPr>
            <p:ph type="sldNum" sz="quarter" idx="5"/>
          </p:nvPr>
        </p:nvSpPr>
        <p:spPr/>
        <p:txBody>
          <a:bodyPr/>
          <a:lstStyle/>
          <a:p>
            <a:fld id="{5F03623C-10D1-44A4-9476-9EE637453448}" type="slidenum">
              <a:rPr lang="es-CL" smtClean="0"/>
              <a:t>2</a:t>
            </a:fld>
            <a:endParaRPr lang="es-CL"/>
          </a:p>
        </p:txBody>
      </p:sp>
    </p:spTree>
    <p:extLst>
      <p:ext uri="{BB962C8B-B14F-4D97-AF65-F5344CB8AC3E}">
        <p14:creationId xmlns:p14="http://schemas.microsoft.com/office/powerpoint/2010/main" val="3177779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El TLCAN fue un acuerdo entre Canadá, México y Estados Unidos que buscaba eliminar barreras comerciales. Su impacto ha sido significativo en la economía de América del Norte, aunque también ha sido objeto de críticas y controversias.
Origen de imagen: biblioteca de contenido de Microsoft 365
</a:t>
            </a:r>
          </a:p>
        </p:txBody>
      </p:sp>
      <p:sp>
        <p:nvSpPr>
          <p:cNvPr id="4" name="Marcador de número de diapositiva 3"/>
          <p:cNvSpPr>
            <a:spLocks noGrp="1"/>
          </p:cNvSpPr>
          <p:nvPr>
            <p:ph type="sldNum" sz="quarter" idx="5"/>
          </p:nvPr>
        </p:nvSpPr>
        <p:spPr/>
        <p:txBody>
          <a:bodyPr/>
          <a:lstStyle/>
          <a:p>
            <a:fld id="{5F03623C-10D1-44A4-9476-9EE637453448}" type="slidenum">
              <a:rPr lang="es-CL" smtClean="0"/>
              <a:t>20</a:t>
            </a:fld>
            <a:endParaRPr lang="es-CL"/>
          </a:p>
        </p:txBody>
      </p:sp>
    </p:spTree>
    <p:extLst>
      <p:ext uri="{BB962C8B-B14F-4D97-AF65-F5344CB8AC3E}">
        <p14:creationId xmlns:p14="http://schemas.microsoft.com/office/powerpoint/2010/main" val="3848853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El TPP fue un acuerdo comercial que buscaba promover el comercio entre países de la región Asia-Pacífico. Aunque el acuerdo no fue ratificado, sentó las bases para futuras negociaciones y discusiones sobre comercio en la región.
Origen de imagen: biblioteca de contenido de Microsoft 365
</a:t>
            </a:r>
          </a:p>
        </p:txBody>
      </p:sp>
      <p:sp>
        <p:nvSpPr>
          <p:cNvPr id="4" name="Marcador de número de diapositiva 3"/>
          <p:cNvSpPr>
            <a:spLocks noGrp="1"/>
          </p:cNvSpPr>
          <p:nvPr>
            <p:ph type="sldNum" sz="quarter" idx="5"/>
          </p:nvPr>
        </p:nvSpPr>
        <p:spPr/>
        <p:txBody>
          <a:bodyPr/>
          <a:lstStyle/>
          <a:p>
            <a:fld id="{5F03623C-10D1-44A4-9476-9EE637453448}" type="slidenum">
              <a:rPr lang="es-CL" smtClean="0"/>
              <a:t>21</a:t>
            </a:fld>
            <a:endParaRPr lang="es-CL"/>
          </a:p>
        </p:txBody>
      </p:sp>
    </p:spTree>
    <p:extLst>
      <p:ext uri="{BB962C8B-B14F-4D97-AF65-F5344CB8AC3E}">
        <p14:creationId xmlns:p14="http://schemas.microsoft.com/office/powerpoint/2010/main" val="1724382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MERCOSUR es un bloque económico que incluye a países de América del Sur. Su objetivo es promover el libre comercio y la integración económica entre sus miembros, facilitando el intercambio de bienes y servicios.
Origen de imagen: biblioteca de contenido de Microsoft 365
</a:t>
            </a:r>
          </a:p>
        </p:txBody>
      </p:sp>
      <p:sp>
        <p:nvSpPr>
          <p:cNvPr id="4" name="Marcador de número de diapositiva 3"/>
          <p:cNvSpPr>
            <a:spLocks noGrp="1"/>
          </p:cNvSpPr>
          <p:nvPr>
            <p:ph type="sldNum" sz="quarter" idx="5"/>
          </p:nvPr>
        </p:nvSpPr>
        <p:spPr/>
        <p:txBody>
          <a:bodyPr/>
          <a:lstStyle/>
          <a:p>
            <a:fld id="{5F03623C-10D1-44A4-9476-9EE637453448}" type="slidenum">
              <a:rPr lang="es-CL" smtClean="0"/>
              <a:t>22</a:t>
            </a:fld>
            <a:endParaRPr lang="es-CL"/>
          </a:p>
        </p:txBody>
      </p:sp>
    </p:spTree>
    <p:extLst>
      <p:ext uri="{BB962C8B-B14F-4D97-AF65-F5344CB8AC3E}">
        <p14:creationId xmlns:p14="http://schemas.microsoft.com/office/powerpoint/2010/main" val="3718243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Los acuerdos comerciales son herramientas fundamentales para facilitar el comercio internacional. A través de su definición, tipos, procesos de formación e impacto, hemos visto su importancia en la economía global. Comprender estos acuerdos es esencial para navegar el mundo del comercio internacional de manera efectiva.</a:t>
            </a:r>
          </a:p>
        </p:txBody>
      </p:sp>
      <p:sp>
        <p:nvSpPr>
          <p:cNvPr id="4" name="Marcador de número de diapositiva 3"/>
          <p:cNvSpPr>
            <a:spLocks noGrp="1"/>
          </p:cNvSpPr>
          <p:nvPr>
            <p:ph type="sldNum" sz="quarter" idx="5"/>
          </p:nvPr>
        </p:nvSpPr>
        <p:spPr/>
        <p:txBody>
          <a:bodyPr/>
          <a:lstStyle/>
          <a:p>
            <a:fld id="{5F03623C-10D1-44A4-9476-9EE637453448}" type="slidenum">
              <a:rPr lang="es-CL" smtClean="0"/>
              <a:t>23</a:t>
            </a:fld>
            <a:endParaRPr lang="es-CL"/>
          </a:p>
        </p:txBody>
      </p:sp>
    </p:spTree>
    <p:extLst>
      <p:ext uri="{BB962C8B-B14F-4D97-AF65-F5344CB8AC3E}">
        <p14:creationId xmlns:p14="http://schemas.microsoft.com/office/powerpoint/2010/main" val="2946427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Los acuerdos comerciales son tratados que establecen las reglas y condiciones bajo las cuales los países pueden intercambiar bienes y servicios. Estos acuerdos tienen como objetivo facilitar el comercio, eliminar barreras y promover la cooperación entre naciones.</a:t>
            </a:r>
          </a:p>
        </p:txBody>
      </p:sp>
      <p:sp>
        <p:nvSpPr>
          <p:cNvPr id="4" name="Marcador de número de diapositiva 3"/>
          <p:cNvSpPr>
            <a:spLocks noGrp="1"/>
          </p:cNvSpPr>
          <p:nvPr>
            <p:ph type="sldNum" sz="quarter" idx="5"/>
          </p:nvPr>
        </p:nvSpPr>
        <p:spPr/>
        <p:txBody>
          <a:bodyPr/>
          <a:lstStyle/>
          <a:p>
            <a:fld id="{5F03623C-10D1-44A4-9476-9EE637453448}" type="slidenum">
              <a:rPr lang="es-CL" smtClean="0"/>
              <a:t>3</a:t>
            </a:fld>
            <a:endParaRPr lang="es-CL"/>
          </a:p>
        </p:txBody>
      </p:sp>
    </p:spTree>
    <p:extLst>
      <p:ext uri="{BB962C8B-B14F-4D97-AF65-F5344CB8AC3E}">
        <p14:creationId xmlns:p14="http://schemas.microsoft.com/office/powerpoint/2010/main" val="1339574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El propósito principal de los acuerdos comerciales es fomentar el comercio internacional al reducir aranceles y barreras no arancelarias. Al facilitar el comercio, los países pueden beneficiarse de una mayor eficiencia económica y acceso a mercados más amplios.
Origen de imagen: biblioteca de contenido de Microsoft 365
</a:t>
            </a:r>
          </a:p>
        </p:txBody>
      </p:sp>
      <p:sp>
        <p:nvSpPr>
          <p:cNvPr id="4" name="Marcador de número de diapositiva 3"/>
          <p:cNvSpPr>
            <a:spLocks noGrp="1"/>
          </p:cNvSpPr>
          <p:nvPr>
            <p:ph type="sldNum" sz="quarter" idx="5"/>
          </p:nvPr>
        </p:nvSpPr>
        <p:spPr/>
        <p:txBody>
          <a:bodyPr/>
          <a:lstStyle/>
          <a:p>
            <a:fld id="{5F03623C-10D1-44A4-9476-9EE637453448}" type="slidenum">
              <a:rPr lang="es-CL" smtClean="0"/>
              <a:t>4</a:t>
            </a:fld>
            <a:endParaRPr lang="es-CL"/>
          </a:p>
        </p:txBody>
      </p:sp>
    </p:spTree>
    <p:extLst>
      <p:ext uri="{BB962C8B-B14F-4D97-AF65-F5344CB8AC3E}">
        <p14:creationId xmlns:p14="http://schemas.microsoft.com/office/powerpoint/2010/main" val="1573746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Los acuerdos comerciales se basan en principios como la no discriminación, la transparencia y la promoción de la competencia. Estos principios aseguran que todos los países involucrados tengan acceso equitativo y que se mantenga un clima de confianza y colaboración.
Origen de imagen: biblioteca de contenido de Microsoft 365
</a:t>
            </a:r>
          </a:p>
        </p:txBody>
      </p:sp>
      <p:sp>
        <p:nvSpPr>
          <p:cNvPr id="4" name="Marcador de número de diapositiva 3"/>
          <p:cNvSpPr>
            <a:spLocks noGrp="1"/>
          </p:cNvSpPr>
          <p:nvPr>
            <p:ph type="sldNum" sz="quarter" idx="5"/>
          </p:nvPr>
        </p:nvSpPr>
        <p:spPr/>
        <p:txBody>
          <a:bodyPr/>
          <a:lstStyle/>
          <a:p>
            <a:fld id="{5F03623C-10D1-44A4-9476-9EE637453448}" type="slidenum">
              <a:rPr lang="es-CL" smtClean="0"/>
              <a:t>5</a:t>
            </a:fld>
            <a:endParaRPr lang="es-CL"/>
          </a:p>
        </p:txBody>
      </p:sp>
    </p:spTree>
    <p:extLst>
      <p:ext uri="{BB962C8B-B14F-4D97-AF65-F5344CB8AC3E}">
        <p14:creationId xmlns:p14="http://schemas.microsoft.com/office/powerpoint/2010/main" val="482965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Los acuerdos comerciales generalmente involucran a dos o más países, que pueden ser gobiernos, organizaciones internacionales o uniones económicas. Cada parte tiene derechos y obligaciones que deben cumplirse según lo acordado en el tratado.
Origen de imagen: biblioteca de contenido de Microsoft 365
</a:t>
            </a:r>
          </a:p>
        </p:txBody>
      </p:sp>
      <p:sp>
        <p:nvSpPr>
          <p:cNvPr id="4" name="Marcador de número de diapositiva 3"/>
          <p:cNvSpPr>
            <a:spLocks noGrp="1"/>
          </p:cNvSpPr>
          <p:nvPr>
            <p:ph type="sldNum" sz="quarter" idx="5"/>
          </p:nvPr>
        </p:nvSpPr>
        <p:spPr/>
        <p:txBody>
          <a:bodyPr/>
          <a:lstStyle/>
          <a:p>
            <a:fld id="{5F03623C-10D1-44A4-9476-9EE637453448}" type="slidenum">
              <a:rPr lang="es-CL" smtClean="0"/>
              <a:t>6</a:t>
            </a:fld>
            <a:endParaRPr lang="es-CL"/>
          </a:p>
        </p:txBody>
      </p:sp>
    </p:spTree>
    <p:extLst>
      <p:ext uri="{BB962C8B-B14F-4D97-AF65-F5344CB8AC3E}">
        <p14:creationId xmlns:p14="http://schemas.microsoft.com/office/powerpoint/2010/main" val="339686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Existen diferentes tipos de acuerdos comerciales, cada uno con características y objetivos distintos. Estos incluyen acuerdos bilaterales, multilaterales y regionales, cada uno diseñado para abordar diferentes necesidades comerciales.</a:t>
            </a:r>
          </a:p>
        </p:txBody>
      </p:sp>
      <p:sp>
        <p:nvSpPr>
          <p:cNvPr id="4" name="Marcador de número de diapositiva 3"/>
          <p:cNvSpPr>
            <a:spLocks noGrp="1"/>
          </p:cNvSpPr>
          <p:nvPr>
            <p:ph type="sldNum" sz="quarter" idx="5"/>
          </p:nvPr>
        </p:nvSpPr>
        <p:spPr/>
        <p:txBody>
          <a:bodyPr/>
          <a:lstStyle/>
          <a:p>
            <a:fld id="{5F03623C-10D1-44A4-9476-9EE637453448}" type="slidenum">
              <a:rPr lang="es-CL" smtClean="0"/>
              <a:t>7</a:t>
            </a:fld>
            <a:endParaRPr lang="es-CL"/>
          </a:p>
        </p:txBody>
      </p:sp>
    </p:spTree>
    <p:extLst>
      <p:ext uri="{BB962C8B-B14F-4D97-AF65-F5344CB8AC3E}">
        <p14:creationId xmlns:p14="http://schemas.microsoft.com/office/powerpoint/2010/main" val="1641889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Los acuerdos bilaterales son tratados entre dos países que establecen términos específicos para el comercio. Estos acuerdos permiten una mayor flexibilidad y pueden adaptarse a las necesidades particulares de las naciones involucradas.
Origen de imagen: biblioteca de contenido de Microsoft 365
</a:t>
            </a:r>
          </a:p>
        </p:txBody>
      </p:sp>
      <p:sp>
        <p:nvSpPr>
          <p:cNvPr id="4" name="Marcador de número de diapositiva 3"/>
          <p:cNvSpPr>
            <a:spLocks noGrp="1"/>
          </p:cNvSpPr>
          <p:nvPr>
            <p:ph type="sldNum" sz="quarter" idx="5"/>
          </p:nvPr>
        </p:nvSpPr>
        <p:spPr/>
        <p:txBody>
          <a:bodyPr/>
          <a:lstStyle/>
          <a:p>
            <a:fld id="{5F03623C-10D1-44A4-9476-9EE637453448}" type="slidenum">
              <a:rPr lang="es-CL" smtClean="0"/>
              <a:t>8</a:t>
            </a:fld>
            <a:endParaRPr lang="es-CL"/>
          </a:p>
        </p:txBody>
      </p:sp>
    </p:spTree>
    <p:extLst>
      <p:ext uri="{BB962C8B-B14F-4D97-AF65-F5344CB8AC3E}">
        <p14:creationId xmlns:p14="http://schemas.microsoft.com/office/powerpoint/2010/main" val="2307437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Los acuerdos multilaterales involucran a tres o más países y buscan facilitar el comercio en una escala más amplia. Ejemplos de estos acuerdos incluyen la Organización Mundial del Comercio (OMC), que establece normas para el comercio internacional entre sus miembros.
Origen de imagen: biblioteca de contenido de Microsoft 365
</a:t>
            </a:r>
          </a:p>
        </p:txBody>
      </p:sp>
      <p:sp>
        <p:nvSpPr>
          <p:cNvPr id="4" name="Marcador de número de diapositiva 3"/>
          <p:cNvSpPr>
            <a:spLocks noGrp="1"/>
          </p:cNvSpPr>
          <p:nvPr>
            <p:ph type="sldNum" sz="quarter" idx="5"/>
          </p:nvPr>
        </p:nvSpPr>
        <p:spPr/>
        <p:txBody>
          <a:bodyPr/>
          <a:lstStyle/>
          <a:p>
            <a:fld id="{5F03623C-10D1-44A4-9476-9EE637453448}" type="slidenum">
              <a:rPr lang="es-CL" smtClean="0"/>
              <a:t>9</a:t>
            </a:fld>
            <a:endParaRPr lang="es-CL"/>
          </a:p>
        </p:txBody>
      </p:sp>
    </p:spTree>
    <p:extLst>
      <p:ext uri="{BB962C8B-B14F-4D97-AF65-F5344CB8AC3E}">
        <p14:creationId xmlns:p14="http://schemas.microsoft.com/office/powerpoint/2010/main" val="2178408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7/2/2025</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‹Nº›</a:t>
            </a:fld>
            <a:endParaRPr lang="en-US"/>
          </a:p>
        </p:txBody>
      </p:sp>
    </p:spTree>
    <p:extLst>
      <p:ext uri="{BB962C8B-B14F-4D97-AF65-F5344CB8AC3E}">
        <p14:creationId xmlns:p14="http://schemas.microsoft.com/office/powerpoint/2010/main" val="577982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E80C50CD-E178-4744-9B35-B2F624D6C5E9}" type="datetimeFigureOut">
              <a:rPr lang="en-US" smtClean="0"/>
              <a:t>7/2/2025</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‹Nº›</a:t>
            </a:fld>
            <a:endParaRPr lang="en-US"/>
          </a:p>
        </p:txBody>
      </p:sp>
    </p:spTree>
    <p:extLst>
      <p:ext uri="{BB962C8B-B14F-4D97-AF65-F5344CB8AC3E}">
        <p14:creationId xmlns:p14="http://schemas.microsoft.com/office/powerpoint/2010/main" val="2113740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E80C50CD-E178-4744-9B35-B2F624D6C5E9}" type="datetimeFigureOut">
              <a:rPr lang="en-US" smtClean="0"/>
              <a:t>7/2/2025</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‹Nº›</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51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7/2/2025</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‹Nº›</a:t>
            </a:fld>
            <a:endParaRPr lang="en-US"/>
          </a:p>
        </p:txBody>
      </p:sp>
    </p:spTree>
    <p:extLst>
      <p:ext uri="{BB962C8B-B14F-4D97-AF65-F5344CB8AC3E}">
        <p14:creationId xmlns:p14="http://schemas.microsoft.com/office/powerpoint/2010/main" val="363394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E80C50CD-E178-4744-9B35-B2F624D6C5E9}" type="datetimeFigureOut">
              <a:rPr lang="en-US" smtClean="0"/>
              <a:t>7/2/2025</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‹Nº›</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9439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7/2/2025</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‹Nº›</a:t>
            </a:fld>
            <a:endParaRPr lang="en-US"/>
          </a:p>
        </p:txBody>
      </p:sp>
    </p:spTree>
    <p:extLst>
      <p:ext uri="{BB962C8B-B14F-4D97-AF65-F5344CB8AC3E}">
        <p14:creationId xmlns:p14="http://schemas.microsoft.com/office/powerpoint/2010/main" val="1356590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E80C50CD-E178-4744-9B35-B2F624D6C5E9}" type="datetimeFigureOut">
              <a:rPr lang="en-US" smtClean="0"/>
              <a:t>7/2/2025</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‹Nº›</a:t>
            </a:fld>
            <a:endParaRPr lang="en-US"/>
          </a:p>
        </p:txBody>
      </p:sp>
    </p:spTree>
    <p:extLst>
      <p:ext uri="{BB962C8B-B14F-4D97-AF65-F5344CB8AC3E}">
        <p14:creationId xmlns:p14="http://schemas.microsoft.com/office/powerpoint/2010/main" val="325953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7/2/2025</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‹Nº›</a:t>
            </a:fld>
            <a:endParaRPr lang="en-US"/>
          </a:p>
        </p:txBody>
      </p:sp>
    </p:spTree>
    <p:extLst>
      <p:ext uri="{BB962C8B-B14F-4D97-AF65-F5344CB8AC3E}">
        <p14:creationId xmlns:p14="http://schemas.microsoft.com/office/powerpoint/2010/main" val="250108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E80C50CD-E178-4744-9B35-B2F624D6C5E9}" type="datetimeFigureOut">
              <a:rPr lang="en-US" smtClean="0"/>
              <a:t>7/2/2025</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‹Nº›</a:t>
            </a:fld>
            <a:endParaRPr lang="en-US"/>
          </a:p>
        </p:txBody>
      </p:sp>
    </p:spTree>
    <p:extLst>
      <p:ext uri="{BB962C8B-B14F-4D97-AF65-F5344CB8AC3E}">
        <p14:creationId xmlns:p14="http://schemas.microsoft.com/office/powerpoint/2010/main" val="380126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E80C50CD-E178-4744-9B35-B2F624D6C5E9}" type="datetimeFigureOut">
              <a:rPr lang="en-US" smtClean="0"/>
              <a:t>7/2/2025</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‹Nº›</a:t>
            </a:fld>
            <a:endParaRPr lang="en-US"/>
          </a:p>
        </p:txBody>
      </p:sp>
    </p:spTree>
    <p:extLst>
      <p:ext uri="{BB962C8B-B14F-4D97-AF65-F5344CB8AC3E}">
        <p14:creationId xmlns:p14="http://schemas.microsoft.com/office/powerpoint/2010/main" val="3260831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80C50CD-E178-4744-9B35-B2F624D6C5E9}" type="datetimeFigureOut">
              <a:rPr lang="en-US" smtClean="0"/>
              <a:t>7/2/2025</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‹Nº›</a:t>
            </a:fld>
            <a:endParaRPr lang="en-US"/>
          </a:p>
        </p:txBody>
      </p:sp>
    </p:spTree>
    <p:extLst>
      <p:ext uri="{BB962C8B-B14F-4D97-AF65-F5344CB8AC3E}">
        <p14:creationId xmlns:p14="http://schemas.microsoft.com/office/powerpoint/2010/main" val="1170974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7/2/2025</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‹Nº›</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04871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6C5C09-0043-4549-B800-2101B70D6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81A04CFF-0F6D-FAAE-3BBD-BF3829A01730}"/>
              </a:ext>
            </a:extLst>
          </p:cNvPr>
          <p:cNvSpPr>
            <a:spLocks noGrp="1"/>
          </p:cNvSpPr>
          <p:nvPr>
            <p:ph type="ctrTitle"/>
          </p:nvPr>
        </p:nvSpPr>
        <p:spPr>
          <a:xfrm>
            <a:off x="517870" y="978407"/>
            <a:ext cx="5556148" cy="3977640"/>
          </a:xfrm>
        </p:spPr>
        <p:txBody>
          <a:bodyPr anchor="t">
            <a:normAutofit/>
          </a:bodyPr>
          <a:lstStyle/>
          <a:p>
            <a:pPr>
              <a:lnSpc>
                <a:spcPct val="90000"/>
              </a:lnSpc>
            </a:pPr>
            <a:r>
              <a:rPr lang="es-CL" sz="5400"/>
              <a:t>Qué son los acuerdos comerciales: Definición, tipos e impacto</a:t>
            </a:r>
          </a:p>
        </p:txBody>
      </p:sp>
      <p:sp>
        <p:nvSpPr>
          <p:cNvPr id="3" name="Subtítulo 2">
            <a:extLst>
              <a:ext uri="{FF2B5EF4-FFF2-40B4-BE49-F238E27FC236}">
                <a16:creationId xmlns:a16="http://schemas.microsoft.com/office/drawing/2014/main" id="{F9584C61-1B08-C26A-FB74-7B26E460BC61}"/>
              </a:ext>
            </a:extLst>
          </p:cNvPr>
          <p:cNvSpPr>
            <a:spLocks noGrp="1"/>
          </p:cNvSpPr>
          <p:nvPr>
            <p:ph type="subTitle" idx="1"/>
          </p:nvPr>
        </p:nvSpPr>
        <p:spPr>
          <a:xfrm>
            <a:off x="517870" y="5029267"/>
            <a:ext cx="5577839" cy="1316736"/>
          </a:xfrm>
        </p:spPr>
        <p:txBody>
          <a:bodyPr anchor="ctr">
            <a:normAutofit/>
          </a:bodyPr>
          <a:lstStyle/>
          <a:p>
            <a:r>
              <a:rPr lang="es-CL" sz="2400"/>
              <a:t>Explorando el comercio internacional y sus efectos</a:t>
            </a:r>
          </a:p>
        </p:txBody>
      </p:sp>
      <p:sp>
        <p:nvSpPr>
          <p:cNvPr id="11" name="Rectangle 10">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557784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Apretón de manos sobre las banderas de la UE. Vista superior.">
            <a:extLst>
              <a:ext uri="{FF2B5EF4-FFF2-40B4-BE49-F238E27FC236}">
                <a16:creationId xmlns:a16="http://schemas.microsoft.com/office/drawing/2014/main" id="{8A9D7C5A-C181-4048-A3FA-9DA619538BB9}"/>
              </a:ext>
            </a:extLst>
          </p:cNvPr>
          <p:cNvPicPr>
            <a:picLocks noChangeAspect="1"/>
          </p:cNvPicPr>
          <p:nvPr/>
        </p:nvPicPr>
        <p:blipFill>
          <a:blip r:embed="rId3"/>
          <a:srcRect l="25721" r="7673" b="-3"/>
          <a:stretch>
            <a:fillRect/>
          </a:stretch>
        </p:blipFill>
        <p:spPr>
          <a:xfrm>
            <a:off x="6696635" y="508090"/>
            <a:ext cx="4969099" cy="5837913"/>
          </a:xfrm>
          <a:prstGeom prst="rect">
            <a:avLst/>
          </a:prstGeom>
        </p:spPr>
      </p:pic>
    </p:spTree>
    <p:extLst>
      <p:ext uri="{BB962C8B-B14F-4D97-AF65-F5344CB8AC3E}">
        <p14:creationId xmlns:p14="http://schemas.microsoft.com/office/powerpoint/2010/main" val="156575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42"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FA4B4073-0105-5ABA-8058-3783FC418505}"/>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b="1" kern="1200">
                <a:solidFill>
                  <a:schemeClr val="tx1"/>
                </a:solidFill>
                <a:latin typeface="+mj-lt"/>
                <a:ea typeface="+mj-ea"/>
                <a:cs typeface="+mj-cs"/>
              </a:rPr>
              <a:t>Acuerdos regionales</a:t>
            </a:r>
          </a:p>
        </p:txBody>
      </p:sp>
      <p:pic>
        <p:nvPicPr>
          <p:cNvPr id="5" name="Marcador de contenido 4" descr="Mapa mundial de alta resolución aislado sobre fondo blanco.">
            <a:extLst>
              <a:ext uri="{FF2B5EF4-FFF2-40B4-BE49-F238E27FC236}">
                <a16:creationId xmlns:a16="http://schemas.microsoft.com/office/drawing/2014/main" id="{B663D27D-DDE0-4596-9594-2AC034387F7D}"/>
              </a:ext>
            </a:extLst>
          </p:cNvPr>
          <p:cNvPicPr>
            <a:picLocks noGrp="1" noChangeAspect="1"/>
          </p:cNvPicPr>
          <p:nvPr>
            <p:ph sz="half" idx="1"/>
          </p:nvPr>
        </p:nvPicPr>
        <p:blipFill>
          <a:blip r:embed="rId3"/>
          <a:srcRect l="26121" r="37539" b="-1"/>
          <a:stretch>
            <a:fillRect/>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Marcador de contenido 3">
            <a:extLst>
              <a:ext uri="{FF2B5EF4-FFF2-40B4-BE49-F238E27FC236}">
                <a16:creationId xmlns:a16="http://schemas.microsoft.com/office/drawing/2014/main" id="{F21320BE-9EFF-3CAE-AE6B-B2A74CDCCE3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rmAutofit/>
          </a:bodyPr>
          <a:lstStyle/>
          <a:p>
            <a:pPr marL="0" indent="0">
              <a:spcBef>
                <a:spcPts val="2500"/>
              </a:spcBef>
              <a:buNone/>
            </a:pPr>
            <a:r>
              <a:rPr lang="es-MX" sz="1400" b="1"/>
              <a:t>Definición de Acuerdos Regionales</a:t>
            </a:r>
          </a:p>
          <a:p>
            <a:pPr marL="0" lvl="1" indent="0">
              <a:buNone/>
            </a:pPr>
            <a:r>
              <a:rPr lang="es-MX" sz="1400"/>
              <a:t>Los acuerdos regionales son tratados que conectan y regulan relaciones entre países de una misma área geográfica para fomentar la cooperación.</a:t>
            </a:r>
          </a:p>
          <a:p>
            <a:pPr marL="0" indent="0">
              <a:spcBef>
                <a:spcPts val="2500"/>
              </a:spcBef>
              <a:buNone/>
            </a:pPr>
            <a:r>
              <a:rPr lang="es-MX" sz="1400" b="1"/>
              <a:t>Integración Económica</a:t>
            </a:r>
          </a:p>
          <a:p>
            <a:pPr marL="0" lvl="1" indent="0">
              <a:buNone/>
            </a:pPr>
            <a:r>
              <a:rPr lang="es-MX" sz="1400"/>
              <a:t>Estos tratados buscan fortalecer la integración económica, facilitando el comercio y la inversión entre las naciones participantes.</a:t>
            </a:r>
          </a:p>
          <a:p>
            <a:pPr marL="0" indent="0">
              <a:spcBef>
                <a:spcPts val="2500"/>
              </a:spcBef>
              <a:buNone/>
            </a:pPr>
            <a:r>
              <a:rPr lang="es-MX" sz="1400" b="1"/>
              <a:t>Ejemplos Notables</a:t>
            </a:r>
          </a:p>
          <a:p>
            <a:pPr marL="0" lvl="1" indent="0">
              <a:buNone/>
            </a:pPr>
            <a:r>
              <a:rPr lang="es-MX" sz="1400"/>
              <a:t>Ejemplos de acuerdos regionales incluyen el TLCAN y la Unión Europea, que han transformado las economías de sus países miembros.</a:t>
            </a:r>
            <a:endParaRPr lang="es-CL" sz="1400"/>
          </a:p>
        </p:txBody>
      </p:sp>
    </p:spTree>
    <p:extLst>
      <p:ext uri="{BB962C8B-B14F-4D97-AF65-F5344CB8AC3E}">
        <p14:creationId xmlns:p14="http://schemas.microsoft.com/office/powerpoint/2010/main" val="23422946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ítulo 1">
            <a:extLst>
              <a:ext uri="{FF2B5EF4-FFF2-40B4-BE49-F238E27FC236}">
                <a16:creationId xmlns:a16="http://schemas.microsoft.com/office/drawing/2014/main" id="{92C657D8-CB6E-42D4-57EB-DEA6F9C123BF}"/>
              </a:ext>
            </a:extLst>
          </p:cNvPr>
          <p:cNvSpPr>
            <a:spLocks noGrp="1"/>
          </p:cNvSpPr>
          <p:nvPr>
            <p:ph type="ctrTitle"/>
          </p:nvPr>
        </p:nvSpPr>
        <p:spPr>
          <a:xfrm>
            <a:off x="521208" y="1211766"/>
            <a:ext cx="7237052" cy="4727988"/>
          </a:xfrm>
        </p:spPr>
        <p:txBody>
          <a:bodyPr anchor="b">
            <a:normAutofit/>
          </a:bodyPr>
          <a:lstStyle/>
          <a:p>
            <a:pPr>
              <a:lnSpc>
                <a:spcPct val="90000"/>
              </a:lnSpc>
            </a:pPr>
            <a:r>
              <a:rPr lang="es-CL" sz="6300"/>
              <a:t>Proceso de negociación y formación de acuerdos comerciales</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335122859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1" name="Rectangle 10">
            <a:extLst>
              <a:ext uri="{FF2B5EF4-FFF2-40B4-BE49-F238E27FC236}">
                <a16:creationId xmlns:a16="http://schemas.microsoft.com/office/drawing/2014/main" id="{DC81933E-93BD-38CE-3C98-D10B2844C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341299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3" name="Rectangle 12">
            <a:extLst>
              <a:ext uri="{FF2B5EF4-FFF2-40B4-BE49-F238E27FC236}">
                <a16:creationId xmlns:a16="http://schemas.microsoft.com/office/drawing/2014/main" id="{5B3B7A5C-39EE-77A0-28F9-DF5137231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611650"/>
            <a:ext cx="7031736"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ítulo 1">
            <a:extLst>
              <a:ext uri="{FF2B5EF4-FFF2-40B4-BE49-F238E27FC236}">
                <a16:creationId xmlns:a16="http://schemas.microsoft.com/office/drawing/2014/main" id="{64F59A57-8A98-5AFE-DCAD-A9379DD9C9C8}"/>
              </a:ext>
            </a:extLst>
          </p:cNvPr>
          <p:cNvSpPr>
            <a:spLocks noGrp="1"/>
          </p:cNvSpPr>
          <p:nvPr>
            <p:ph type="title"/>
          </p:nvPr>
        </p:nvSpPr>
        <p:spPr>
          <a:xfrm>
            <a:off x="521208" y="978408"/>
            <a:ext cx="3410712" cy="5376672"/>
          </a:xfrm>
        </p:spPr>
        <p:txBody>
          <a:bodyPr>
            <a:normAutofit/>
          </a:bodyPr>
          <a:lstStyle/>
          <a:p>
            <a:r>
              <a:rPr lang="es-CL" sz="4000"/>
              <a:t>Etapas de la negociación</a:t>
            </a:r>
          </a:p>
        </p:txBody>
      </p:sp>
      <p:graphicFrame>
        <p:nvGraphicFramePr>
          <p:cNvPr id="4" name="Marcador de contenido 4">
            <a:extLst>
              <a:ext uri="{FF2B5EF4-FFF2-40B4-BE49-F238E27FC236}">
                <a16:creationId xmlns:a16="http://schemas.microsoft.com/office/drawing/2014/main" id="{C3EA83C7-772E-447D-A46C-762F2A5D53BD}"/>
              </a:ext>
            </a:extLst>
          </p:cNvPr>
          <p:cNvGraphicFramePr>
            <a:graphicFrameLocks noGrp="1"/>
          </p:cNvGraphicFramePr>
          <p:nvPr>
            <p:ph idx="1"/>
            <p:extLst>
              <p:ext uri="{D42A27DB-BD31-4B8C-83A1-F6EECF244321}">
                <p14:modId xmlns:p14="http://schemas.microsoft.com/office/powerpoint/2010/main" val="2225739138"/>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6008" y="1042416"/>
          <a:ext cx="7031736" cy="5312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986005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62CE2B9D-FD3F-4865-AA7A-C278D63A8C3F}"/>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b="1" kern="1200">
                <a:solidFill>
                  <a:schemeClr val="tx1"/>
                </a:solidFill>
                <a:latin typeface="+mj-lt"/>
                <a:ea typeface="+mj-ea"/>
                <a:cs typeface="+mj-cs"/>
              </a:rPr>
              <a:t>Factores que influyen en la negociación</a:t>
            </a:r>
          </a:p>
        </p:txBody>
      </p:sp>
      <p:pic>
        <p:nvPicPr>
          <p:cNvPr id="5" name="Marcador de contenido 4" descr="Una fila de flechas apunta hacia un objetivo en una hoja de papel cuadriculado.">
            <a:extLst>
              <a:ext uri="{FF2B5EF4-FFF2-40B4-BE49-F238E27FC236}">
                <a16:creationId xmlns:a16="http://schemas.microsoft.com/office/drawing/2014/main" id="{8C4E4E75-B0FD-42AB-A8D7-E934A69587F1}"/>
              </a:ext>
            </a:extLst>
          </p:cNvPr>
          <p:cNvPicPr>
            <a:picLocks noGrp="1" noChangeAspect="1"/>
          </p:cNvPicPr>
          <p:nvPr>
            <p:ph sz="half" idx="1"/>
          </p:nvPr>
        </p:nvPicPr>
        <p:blipFill>
          <a:blip r:embed="rId3"/>
          <a:srcRect l="29577" r="22150" b="1"/>
          <a:stretch>
            <a:fillRect/>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Marcador de contenido 3">
            <a:extLst>
              <a:ext uri="{FF2B5EF4-FFF2-40B4-BE49-F238E27FC236}">
                <a16:creationId xmlns:a16="http://schemas.microsoft.com/office/drawing/2014/main" id="{C90D97B0-1CDC-A20B-E505-112EF145963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rmAutofit/>
          </a:bodyPr>
          <a:lstStyle/>
          <a:p>
            <a:pPr marL="0" indent="0">
              <a:spcBef>
                <a:spcPts val="2500"/>
              </a:spcBef>
              <a:buNone/>
            </a:pPr>
            <a:r>
              <a:rPr lang="es-MX" sz="1400" b="1"/>
              <a:t>Intereses Económicos</a:t>
            </a:r>
          </a:p>
          <a:p>
            <a:pPr marL="0" lvl="1" indent="0">
              <a:buNone/>
            </a:pPr>
            <a:r>
              <a:rPr lang="es-MX" sz="1400"/>
              <a:t>Los intereses económicos son fundamentales en la negociación, ya que determinan los objetivos y expectativas de las partes involucradas.</a:t>
            </a:r>
          </a:p>
          <a:p>
            <a:pPr marL="0" indent="0">
              <a:spcBef>
                <a:spcPts val="2500"/>
              </a:spcBef>
              <a:buNone/>
            </a:pPr>
            <a:r>
              <a:rPr lang="es-MX" sz="1400" b="1"/>
              <a:t>Políticas Internas</a:t>
            </a:r>
          </a:p>
          <a:p>
            <a:pPr marL="0" lvl="1" indent="0">
              <a:buNone/>
            </a:pPr>
            <a:r>
              <a:rPr lang="es-MX" sz="1400"/>
              <a:t>Las políticas internas de las organizaciones pueden influir en la estrategia de negociación y las decisiones de los negociadores.</a:t>
            </a:r>
          </a:p>
          <a:p>
            <a:pPr marL="0" indent="0">
              <a:spcBef>
                <a:spcPts val="2500"/>
              </a:spcBef>
              <a:buNone/>
            </a:pPr>
            <a:r>
              <a:rPr lang="es-MX" sz="1400" b="1"/>
              <a:t>Presiones Externas</a:t>
            </a:r>
          </a:p>
          <a:p>
            <a:pPr marL="0" lvl="1" indent="0">
              <a:buNone/>
            </a:pPr>
            <a:r>
              <a:rPr lang="es-MX" sz="1400"/>
              <a:t>Las presiones externas, como los grupos de interés, pueden afectar la dinámica de la negociación y los acuerdos finales.</a:t>
            </a:r>
            <a:endParaRPr lang="es-CL" sz="1400"/>
          </a:p>
        </p:txBody>
      </p:sp>
    </p:spTree>
    <p:extLst>
      <p:ext uri="{BB962C8B-B14F-4D97-AF65-F5344CB8AC3E}">
        <p14:creationId xmlns:p14="http://schemas.microsoft.com/office/powerpoint/2010/main" val="19519908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1" name="Rectangle 10">
            <a:extLst>
              <a:ext uri="{FF2B5EF4-FFF2-40B4-BE49-F238E27FC236}">
                <a16:creationId xmlns:a16="http://schemas.microsoft.com/office/drawing/2014/main" id="{DC81933E-93BD-38CE-3C98-D10B2844C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341299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3" name="Rectangle 12">
            <a:extLst>
              <a:ext uri="{FF2B5EF4-FFF2-40B4-BE49-F238E27FC236}">
                <a16:creationId xmlns:a16="http://schemas.microsoft.com/office/drawing/2014/main" id="{5B3B7A5C-39EE-77A0-28F9-DF5137231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611650"/>
            <a:ext cx="7031736"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ítulo 1">
            <a:extLst>
              <a:ext uri="{FF2B5EF4-FFF2-40B4-BE49-F238E27FC236}">
                <a16:creationId xmlns:a16="http://schemas.microsoft.com/office/drawing/2014/main" id="{08DF7CC6-DBE8-B0C9-086B-E99F91B5FA3F}"/>
              </a:ext>
            </a:extLst>
          </p:cNvPr>
          <p:cNvSpPr>
            <a:spLocks noGrp="1"/>
          </p:cNvSpPr>
          <p:nvPr>
            <p:ph type="title"/>
          </p:nvPr>
        </p:nvSpPr>
        <p:spPr>
          <a:xfrm>
            <a:off x="521208" y="978408"/>
            <a:ext cx="3410712" cy="5376672"/>
          </a:xfrm>
        </p:spPr>
        <p:txBody>
          <a:bodyPr>
            <a:normAutofit/>
          </a:bodyPr>
          <a:lstStyle/>
          <a:p>
            <a:r>
              <a:rPr lang="es-CL" sz="4000"/>
              <a:t>Ratificación y aplicación de los acuerdos</a:t>
            </a:r>
          </a:p>
        </p:txBody>
      </p:sp>
      <p:graphicFrame>
        <p:nvGraphicFramePr>
          <p:cNvPr id="4" name="Marcador de contenido 4">
            <a:extLst>
              <a:ext uri="{FF2B5EF4-FFF2-40B4-BE49-F238E27FC236}">
                <a16:creationId xmlns:a16="http://schemas.microsoft.com/office/drawing/2014/main" id="{CF49E5AC-BE9F-4131-B840-97CD1037522D}"/>
              </a:ext>
            </a:extLst>
          </p:cNvPr>
          <p:cNvGraphicFramePr>
            <a:graphicFrameLocks noGrp="1"/>
          </p:cNvGraphicFramePr>
          <p:nvPr>
            <p:ph idx="1"/>
            <p:extLst>
              <p:ext uri="{D42A27DB-BD31-4B8C-83A1-F6EECF244321}">
                <p14:modId xmlns:p14="http://schemas.microsoft.com/office/powerpoint/2010/main" val="2254943512"/>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6008" y="1042416"/>
          <a:ext cx="7031736" cy="5312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862083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ítulo 1">
            <a:extLst>
              <a:ext uri="{FF2B5EF4-FFF2-40B4-BE49-F238E27FC236}">
                <a16:creationId xmlns:a16="http://schemas.microsoft.com/office/drawing/2014/main" id="{DE2FF437-3139-C3D8-A726-FE2337F7A4AB}"/>
              </a:ext>
            </a:extLst>
          </p:cNvPr>
          <p:cNvSpPr>
            <a:spLocks noGrp="1"/>
          </p:cNvSpPr>
          <p:nvPr>
            <p:ph type="ctrTitle"/>
          </p:nvPr>
        </p:nvSpPr>
        <p:spPr>
          <a:xfrm>
            <a:off x="521208" y="1211766"/>
            <a:ext cx="7237052" cy="4727988"/>
          </a:xfrm>
        </p:spPr>
        <p:txBody>
          <a:bodyPr anchor="b">
            <a:normAutofit/>
          </a:bodyPr>
          <a:lstStyle/>
          <a:p>
            <a:r>
              <a:rPr lang="es-CL" sz="7400"/>
              <a:t>Impacto de los acuerdos comerciales</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380679953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3AAAC7AD-69CF-1D4A-8D25-2EB3766A08C6}"/>
              </a:ext>
            </a:extLst>
          </p:cNvPr>
          <p:cNvSpPr>
            <a:spLocks noGrp="1"/>
          </p:cNvSpPr>
          <p:nvPr>
            <p:ph type="title"/>
          </p:nvPr>
        </p:nvSpPr>
        <p:spPr>
          <a:xfrm>
            <a:off x="521208" y="978408"/>
            <a:ext cx="5020056" cy="1664208"/>
          </a:xfrm>
        </p:spPr>
        <p:txBody>
          <a:bodyPr vert="horz" lIns="91440" tIns="45720" rIns="91440" bIns="45720" rtlCol="0" anchor="t">
            <a:normAutofit/>
          </a:bodyPr>
          <a:lstStyle/>
          <a:p>
            <a:r>
              <a:rPr lang="en-US" b="1" kern="1200">
                <a:solidFill>
                  <a:schemeClr val="tx1"/>
                </a:solidFill>
                <a:latin typeface="+mj-lt"/>
                <a:ea typeface="+mj-ea"/>
                <a:cs typeface="+mj-cs"/>
              </a:rPr>
              <a:t>Efectos económicos</a:t>
            </a:r>
          </a:p>
        </p:txBody>
      </p:sp>
      <p:sp>
        <p:nvSpPr>
          <p:cNvPr id="14" name="Rectangle 13">
            <a:extLst>
              <a:ext uri="{FF2B5EF4-FFF2-40B4-BE49-F238E27FC236}">
                <a16:creationId xmlns:a16="http://schemas.microsoft.com/office/drawing/2014/main" id="{B3367C65-B72C-202E-98A7-9B20F8F2F5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7" y="508090"/>
            <a:ext cx="5020056"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6" name="Rectangle 15">
            <a:extLst>
              <a:ext uri="{FF2B5EF4-FFF2-40B4-BE49-F238E27FC236}">
                <a16:creationId xmlns:a16="http://schemas.microsoft.com/office/drawing/2014/main" id="{AE558C32-DE71-E6B3-A032-D3EA9CB0F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6463" y="611650"/>
            <a:ext cx="55046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5" name="Marcador de contenido 4" descr="Foto de un hombre de negocios sosteniendo un montón de globos de criptomonedas en la parte superior de un gráfico sobre un fondo blanco">
            <a:extLst>
              <a:ext uri="{FF2B5EF4-FFF2-40B4-BE49-F238E27FC236}">
                <a16:creationId xmlns:a16="http://schemas.microsoft.com/office/drawing/2014/main" id="{24E01352-7562-452B-9A78-D9C6CB4C2824}"/>
              </a:ext>
            </a:extLst>
          </p:cNvPr>
          <p:cNvPicPr>
            <a:picLocks noGrp="1" noChangeAspect="1"/>
          </p:cNvPicPr>
          <p:nvPr>
            <p:ph sz="half" idx="1"/>
          </p:nvPr>
        </p:nvPicPr>
        <p:blipFill>
          <a:blip r:embed="rId3"/>
          <a:srcRect r="-1" b="18430"/>
          <a:stretch>
            <a:fillRect/>
          </a:stretch>
        </p:blipFill>
        <p:spPr>
          <a:xfrm>
            <a:off x="517867" y="2834640"/>
            <a:ext cx="5020056" cy="3511296"/>
          </a:xfrm>
          <a:prstGeom prst="rect">
            <a:avLst/>
          </a:prstGeom>
        </p:spPr>
      </p:pic>
      <p:sp>
        <p:nvSpPr>
          <p:cNvPr id="4" name="Marcador de contenido 3">
            <a:extLst>
              <a:ext uri="{FF2B5EF4-FFF2-40B4-BE49-F238E27FC236}">
                <a16:creationId xmlns:a16="http://schemas.microsoft.com/office/drawing/2014/main" id="{5CFFB8EF-15D8-F0B9-1B53-E59759CF187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63056" y="978408"/>
            <a:ext cx="5504688" cy="5367528"/>
          </a:xfrm>
        </p:spPr>
        <p:txBody>
          <a:bodyPr>
            <a:normAutofit/>
          </a:bodyPr>
          <a:lstStyle/>
          <a:p>
            <a:pPr marL="0" indent="0">
              <a:spcBef>
                <a:spcPts val="2500"/>
              </a:spcBef>
              <a:buNone/>
            </a:pPr>
            <a:r>
              <a:rPr lang="es-MX" sz="1400" b="1"/>
              <a:t>Crecimiento del Comercio</a:t>
            </a:r>
          </a:p>
          <a:p>
            <a:pPr marL="0" lvl="1" indent="0">
              <a:buNone/>
            </a:pPr>
            <a:r>
              <a:rPr lang="es-MX" sz="1400"/>
              <a:t>Los acuerdos comerciales fomentan el crecimiento del comercio al reducir barreras arancelarias y facilitar intercambios entre países.</a:t>
            </a:r>
          </a:p>
          <a:p>
            <a:pPr marL="0" indent="0">
              <a:spcBef>
                <a:spcPts val="2500"/>
              </a:spcBef>
              <a:buNone/>
            </a:pPr>
            <a:r>
              <a:rPr lang="es-MX" sz="1400" b="1"/>
              <a:t>Inversión Extranjera</a:t>
            </a:r>
          </a:p>
          <a:p>
            <a:pPr marL="0" lvl="1" indent="0">
              <a:buNone/>
            </a:pPr>
            <a:r>
              <a:rPr lang="es-MX" sz="1400"/>
              <a:t>El incremento de la inversión extranjera es un efecto positivo, ya que aporta capital y tecnología a la economía local.</a:t>
            </a:r>
          </a:p>
          <a:p>
            <a:pPr marL="0" indent="0">
              <a:spcBef>
                <a:spcPts val="2500"/>
              </a:spcBef>
              <a:buNone/>
            </a:pPr>
            <a:r>
              <a:rPr lang="es-MX" sz="1400" b="1"/>
              <a:t>Creación de Empleo</a:t>
            </a:r>
          </a:p>
          <a:p>
            <a:pPr marL="0" lvl="1" indent="0">
              <a:buNone/>
            </a:pPr>
            <a:r>
              <a:rPr lang="es-MX" sz="1400"/>
              <a:t>Los acuerdos comerciales pueden llevar a la creación de empleo al expandir las industrias y aumentar la demanda laboral.</a:t>
            </a:r>
          </a:p>
          <a:p>
            <a:pPr marL="0" indent="0">
              <a:spcBef>
                <a:spcPts val="2500"/>
              </a:spcBef>
              <a:buNone/>
            </a:pPr>
            <a:r>
              <a:rPr lang="es-MX" sz="1400" b="1"/>
              <a:t>Deslocalización de Industrias</a:t>
            </a:r>
          </a:p>
          <a:p>
            <a:pPr marL="0" lvl="1" indent="0">
              <a:buNone/>
            </a:pPr>
            <a:r>
              <a:rPr lang="es-MX" sz="1400"/>
              <a:t>Una desventaja puede ser la deslocalización de industrias a países con costos laborales más bajos, afectando el empleo local.</a:t>
            </a:r>
            <a:endParaRPr lang="es-CL" sz="1400"/>
          </a:p>
        </p:txBody>
      </p:sp>
    </p:spTree>
    <p:extLst>
      <p:ext uri="{BB962C8B-B14F-4D97-AF65-F5344CB8AC3E}">
        <p14:creationId xmlns:p14="http://schemas.microsoft.com/office/powerpoint/2010/main" val="35462635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1" name="Rectangle 10">
            <a:extLst>
              <a:ext uri="{FF2B5EF4-FFF2-40B4-BE49-F238E27FC236}">
                <a16:creationId xmlns:a16="http://schemas.microsoft.com/office/drawing/2014/main" id="{DC81933E-93BD-38CE-3C98-D10B2844C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341299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3" name="Rectangle 12">
            <a:extLst>
              <a:ext uri="{FF2B5EF4-FFF2-40B4-BE49-F238E27FC236}">
                <a16:creationId xmlns:a16="http://schemas.microsoft.com/office/drawing/2014/main" id="{5B3B7A5C-39EE-77A0-28F9-DF5137231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611650"/>
            <a:ext cx="7031736"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ítulo 1">
            <a:extLst>
              <a:ext uri="{FF2B5EF4-FFF2-40B4-BE49-F238E27FC236}">
                <a16:creationId xmlns:a16="http://schemas.microsoft.com/office/drawing/2014/main" id="{0F251B86-E3D4-1896-EB11-545D83184D96}"/>
              </a:ext>
            </a:extLst>
          </p:cNvPr>
          <p:cNvSpPr>
            <a:spLocks noGrp="1"/>
          </p:cNvSpPr>
          <p:nvPr>
            <p:ph type="title"/>
          </p:nvPr>
        </p:nvSpPr>
        <p:spPr>
          <a:xfrm>
            <a:off x="521208" y="978408"/>
            <a:ext cx="3410712" cy="5376672"/>
          </a:xfrm>
        </p:spPr>
        <p:txBody>
          <a:bodyPr>
            <a:normAutofit/>
          </a:bodyPr>
          <a:lstStyle/>
          <a:p>
            <a:r>
              <a:rPr lang="es-CL" sz="3400"/>
              <a:t>Consecuencias sociales y laborales</a:t>
            </a:r>
          </a:p>
        </p:txBody>
      </p:sp>
      <p:graphicFrame>
        <p:nvGraphicFramePr>
          <p:cNvPr id="4" name="Marcador de contenido 4">
            <a:extLst>
              <a:ext uri="{FF2B5EF4-FFF2-40B4-BE49-F238E27FC236}">
                <a16:creationId xmlns:a16="http://schemas.microsoft.com/office/drawing/2014/main" id="{A263F20D-C2B4-448B-8995-F882E92E88B7}"/>
              </a:ext>
            </a:extLst>
          </p:cNvPr>
          <p:cNvGraphicFramePr>
            <a:graphicFrameLocks noGrp="1"/>
          </p:cNvGraphicFramePr>
          <p:nvPr>
            <p:ph idx="1"/>
            <p:extLst>
              <p:ext uri="{D42A27DB-BD31-4B8C-83A1-F6EECF244321}">
                <p14:modId xmlns:p14="http://schemas.microsoft.com/office/powerpoint/2010/main" val="1032197838"/>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6008" y="1042416"/>
          <a:ext cx="7031736" cy="5312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818339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35E8FF70-B742-D20B-CC34-2C80D966D85E}"/>
              </a:ext>
            </a:extLst>
          </p:cNvPr>
          <p:cNvSpPr>
            <a:spLocks noGrp="1"/>
          </p:cNvSpPr>
          <p:nvPr>
            <p:ph type="title"/>
          </p:nvPr>
        </p:nvSpPr>
        <p:spPr>
          <a:xfrm>
            <a:off x="521208" y="978408"/>
            <a:ext cx="5020056" cy="1664208"/>
          </a:xfrm>
        </p:spPr>
        <p:txBody>
          <a:bodyPr vert="horz" lIns="91440" tIns="45720" rIns="91440" bIns="45720" rtlCol="0" anchor="t">
            <a:normAutofit/>
          </a:bodyPr>
          <a:lstStyle/>
          <a:p>
            <a:r>
              <a:rPr lang="en-US" b="1" kern="1200">
                <a:solidFill>
                  <a:schemeClr val="tx1"/>
                </a:solidFill>
                <a:latin typeface="+mj-lt"/>
                <a:ea typeface="+mj-ea"/>
                <a:cs typeface="+mj-cs"/>
              </a:rPr>
              <a:t>Impacto ambiental</a:t>
            </a:r>
          </a:p>
        </p:txBody>
      </p:sp>
      <p:sp>
        <p:nvSpPr>
          <p:cNvPr id="14" name="Rectangle 13">
            <a:extLst>
              <a:ext uri="{FF2B5EF4-FFF2-40B4-BE49-F238E27FC236}">
                <a16:creationId xmlns:a16="http://schemas.microsoft.com/office/drawing/2014/main" id="{B3367C65-B72C-202E-98A7-9B20F8F2F5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7" y="508090"/>
            <a:ext cx="5020056"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6" name="Rectangle 15">
            <a:extLst>
              <a:ext uri="{FF2B5EF4-FFF2-40B4-BE49-F238E27FC236}">
                <a16:creationId xmlns:a16="http://schemas.microsoft.com/office/drawing/2014/main" id="{AE558C32-DE71-E6B3-A032-D3EA9CB0F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6463" y="611650"/>
            <a:ext cx="55046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5" name="Marcador de contenido 4" descr="Crecimiento del dinero">
            <a:extLst>
              <a:ext uri="{FF2B5EF4-FFF2-40B4-BE49-F238E27FC236}">
                <a16:creationId xmlns:a16="http://schemas.microsoft.com/office/drawing/2014/main" id="{A914B9C3-8D3E-4A36-88E4-DF6347B7C8B3}"/>
              </a:ext>
            </a:extLst>
          </p:cNvPr>
          <p:cNvPicPr>
            <a:picLocks noGrp="1" noChangeAspect="1"/>
          </p:cNvPicPr>
          <p:nvPr>
            <p:ph sz="half" idx="1"/>
          </p:nvPr>
        </p:nvPicPr>
        <p:blipFill>
          <a:blip r:embed="rId3"/>
          <a:srcRect r="4569" b="1"/>
          <a:stretch>
            <a:fillRect/>
          </a:stretch>
        </p:blipFill>
        <p:spPr>
          <a:xfrm>
            <a:off x="517867" y="2834640"/>
            <a:ext cx="5020056" cy="3511296"/>
          </a:xfrm>
          <a:prstGeom prst="rect">
            <a:avLst/>
          </a:prstGeom>
        </p:spPr>
      </p:pic>
      <p:sp>
        <p:nvSpPr>
          <p:cNvPr id="4" name="Marcador de contenido 3">
            <a:extLst>
              <a:ext uri="{FF2B5EF4-FFF2-40B4-BE49-F238E27FC236}">
                <a16:creationId xmlns:a16="http://schemas.microsoft.com/office/drawing/2014/main" id="{8BFF1262-E6F8-C940-17CD-B69111BCEF5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63056" y="978408"/>
            <a:ext cx="5504688" cy="5367528"/>
          </a:xfrm>
        </p:spPr>
        <p:txBody>
          <a:bodyPr>
            <a:normAutofit/>
          </a:bodyPr>
          <a:lstStyle/>
          <a:p>
            <a:pPr marL="0" indent="0">
              <a:spcBef>
                <a:spcPts val="2500"/>
              </a:spcBef>
              <a:buNone/>
            </a:pPr>
            <a:r>
              <a:rPr lang="es-MX" sz="1400" b="1"/>
              <a:t>Acuerdos Comerciales y Sostenibilidad</a:t>
            </a:r>
          </a:p>
          <a:p>
            <a:pPr marL="0" lvl="1" indent="0">
              <a:buNone/>
            </a:pPr>
            <a:r>
              <a:rPr lang="es-MX" sz="1400"/>
              <a:t>Los acuerdos comerciales pueden fomentar el desarrollo sostenible al promover prácticas responsables y el uso eficiente de recursos.</a:t>
            </a:r>
          </a:p>
          <a:p>
            <a:pPr marL="0" indent="0">
              <a:spcBef>
                <a:spcPts val="2500"/>
              </a:spcBef>
              <a:buNone/>
            </a:pPr>
            <a:r>
              <a:rPr lang="es-MX" sz="1400" b="1"/>
              <a:t>Explotación de Recursos Naturales</a:t>
            </a:r>
          </a:p>
          <a:p>
            <a:pPr marL="0" lvl="1" indent="0">
              <a:buNone/>
            </a:pPr>
            <a:r>
              <a:rPr lang="es-MX" sz="1400"/>
              <a:t>Sin una gestión adecuada, los acuerdos comerciales pueden llevar a la explotación excesiva de recursos naturales y al daño ambiental.</a:t>
            </a:r>
          </a:p>
          <a:p>
            <a:pPr marL="0" indent="0">
              <a:spcBef>
                <a:spcPts val="2500"/>
              </a:spcBef>
              <a:buNone/>
            </a:pPr>
            <a:r>
              <a:rPr lang="es-MX" sz="1400" b="1"/>
              <a:t>Importancia de la Gestión Ambiental</a:t>
            </a:r>
          </a:p>
          <a:p>
            <a:pPr marL="0" lvl="1" indent="0">
              <a:buNone/>
            </a:pPr>
            <a:r>
              <a:rPr lang="es-MX" sz="1400"/>
              <a:t>Es importante implementar estrategias de gestión ambiental para mitigar los efectos negativos asociados con los acuerdos comerciales.</a:t>
            </a:r>
            <a:endParaRPr lang="es-CL" sz="1400"/>
          </a:p>
        </p:txBody>
      </p:sp>
    </p:spTree>
    <p:extLst>
      <p:ext uri="{BB962C8B-B14F-4D97-AF65-F5344CB8AC3E}">
        <p14:creationId xmlns:p14="http://schemas.microsoft.com/office/powerpoint/2010/main" val="5893163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ítulo 1">
            <a:extLst>
              <a:ext uri="{FF2B5EF4-FFF2-40B4-BE49-F238E27FC236}">
                <a16:creationId xmlns:a16="http://schemas.microsoft.com/office/drawing/2014/main" id="{4A164BB9-5301-2CBC-4F86-6567E9C3CD67}"/>
              </a:ext>
            </a:extLst>
          </p:cNvPr>
          <p:cNvSpPr>
            <a:spLocks noGrp="1"/>
          </p:cNvSpPr>
          <p:nvPr>
            <p:ph type="ctrTitle"/>
          </p:nvPr>
        </p:nvSpPr>
        <p:spPr>
          <a:xfrm>
            <a:off x="521208" y="1211766"/>
            <a:ext cx="7237052" cy="4727988"/>
          </a:xfrm>
        </p:spPr>
        <p:txBody>
          <a:bodyPr anchor="b">
            <a:normAutofit/>
          </a:bodyPr>
          <a:lstStyle/>
          <a:p>
            <a:r>
              <a:rPr lang="es-CL" sz="7400"/>
              <a:t>Ejemplos de acuerdos comerciales importantes</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413569143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0EC38958-9A69-239A-BA79-2AEC73345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ítulo 1">
            <a:extLst>
              <a:ext uri="{FF2B5EF4-FFF2-40B4-BE49-F238E27FC236}">
                <a16:creationId xmlns:a16="http://schemas.microsoft.com/office/drawing/2014/main" id="{ABC390CB-6818-4FDE-ACC2-7DE205DC7C11}"/>
              </a:ext>
            </a:extLst>
          </p:cNvPr>
          <p:cNvSpPr>
            <a:spLocks noGrp="1"/>
          </p:cNvSpPr>
          <p:nvPr>
            <p:ph type="title"/>
          </p:nvPr>
        </p:nvSpPr>
        <p:spPr>
          <a:xfrm>
            <a:off x="6995160" y="978408"/>
            <a:ext cx="4745736" cy="1463040"/>
          </a:xfrm>
        </p:spPr>
        <p:txBody>
          <a:bodyPr vert="horz" lIns="91440" tIns="45720" rIns="91440" bIns="45720" rtlCol="0" anchor="t">
            <a:normAutofit/>
          </a:bodyPr>
          <a:lstStyle/>
          <a:p>
            <a:r>
              <a:rPr lang="en-US" b="1" kern="1200">
                <a:solidFill>
                  <a:schemeClr val="tx1"/>
                </a:solidFill>
                <a:latin typeface="+mj-lt"/>
                <a:ea typeface="+mj-ea"/>
                <a:cs typeface="+mj-cs"/>
              </a:rPr>
              <a:t>Ítems de la Agenda</a:t>
            </a:r>
          </a:p>
        </p:txBody>
      </p:sp>
      <p:pic>
        <p:nvPicPr>
          <p:cNvPr id="5" name="Marcador de contenido 4" descr="Dos empresarios que hacen un contrato">
            <a:extLst>
              <a:ext uri="{FF2B5EF4-FFF2-40B4-BE49-F238E27FC236}">
                <a16:creationId xmlns:a16="http://schemas.microsoft.com/office/drawing/2014/main" id="{5B69E6C5-AD2D-45F4-8349-EF28900C38CD}"/>
              </a:ext>
            </a:extLst>
          </p:cNvPr>
          <p:cNvPicPr>
            <a:picLocks noGrp="1" noChangeAspect="1"/>
          </p:cNvPicPr>
          <p:nvPr>
            <p:ph sz="half" idx="1"/>
          </p:nvPr>
        </p:nvPicPr>
        <p:blipFill>
          <a:blip r:embed="rId3"/>
          <a:srcRect l="9906" r="24956" b="1"/>
          <a:stretch>
            <a:fillRect/>
          </a:stretch>
        </p:blipFill>
        <p:spPr>
          <a:xfrm>
            <a:off x="517868" y="508090"/>
            <a:ext cx="5705856" cy="5846990"/>
          </a:xfrm>
          <a:prstGeom prst="rect">
            <a:avLst/>
          </a:prstGeom>
        </p:spPr>
      </p:pic>
      <p:sp>
        <p:nvSpPr>
          <p:cNvPr id="14" name="Freeform: Shape 13">
            <a:extLst>
              <a:ext uri="{FF2B5EF4-FFF2-40B4-BE49-F238E27FC236}">
                <a16:creationId xmlns:a16="http://schemas.microsoft.com/office/drawing/2014/main" id="{6EC109E5-0396-8968-4F42-DFEC28036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6407" y="508090"/>
            <a:ext cx="4660733"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4" name="Marcador de contenido 3">
            <a:extLst>
              <a:ext uri="{FF2B5EF4-FFF2-40B4-BE49-F238E27FC236}">
                <a16:creationId xmlns:a16="http://schemas.microsoft.com/office/drawing/2014/main" id="{808A3DB6-271F-C9B1-F7A2-A938FB33925B}"/>
              </a:ext>
            </a:extLst>
          </p:cNvPr>
          <p:cNvSpPr>
            <a:spLocks noGrp="1"/>
          </p:cNvSpPr>
          <p:nvPr>
            <p:ph sz="half" idx="2"/>
            <p:extLst>
              <p:ext uri="{E7BDC344-281C-4309-B0C6-D0EE65EED2A8}">
                <p202:designPr xmlns:p202="http://schemas.microsoft.com/office/powerpoint/2020/02/main">
                  <p202:designTagLst>
                    <p202:designTag name="ARCH:1:CLS" val="BulletedText"/>
                  </p202:designTagLst>
                </p202:designPr>
              </p:ext>
            </p:extLst>
          </p:nvPr>
        </p:nvSpPr>
        <p:spPr>
          <a:xfrm>
            <a:off x="6995160" y="2578608"/>
            <a:ext cx="4672584" cy="3767328"/>
          </a:xfrm>
        </p:spPr>
        <p:txBody>
          <a:bodyPr vert="horz" lIns="91440" tIns="45720" rIns="91440" bIns="45720" rtlCol="0">
            <a:normAutofit/>
          </a:bodyPr>
          <a:lstStyle/>
          <a:p>
            <a:r>
              <a:rPr lang="en-US"/>
              <a:t>Definición de acuerdos comerciales</a:t>
            </a:r>
          </a:p>
          <a:p>
            <a:r>
              <a:rPr lang="en-US"/>
              <a:t>Tipos de acuerdos comerciales</a:t>
            </a:r>
          </a:p>
          <a:p>
            <a:r>
              <a:rPr lang="en-US"/>
              <a:t>Proceso de negociación y formación de acuerdos comerciales</a:t>
            </a:r>
          </a:p>
          <a:p>
            <a:r>
              <a:rPr lang="en-US"/>
              <a:t>Impacto de los acuerdos comerciales</a:t>
            </a:r>
          </a:p>
          <a:p>
            <a:r>
              <a:rPr lang="en-US"/>
              <a:t>Ejemplos de acuerdos comerciales importantes</a:t>
            </a:r>
          </a:p>
        </p:txBody>
      </p:sp>
    </p:spTree>
    <p:extLst>
      <p:ext uri="{BB962C8B-B14F-4D97-AF65-F5344CB8AC3E}">
        <p14:creationId xmlns:p14="http://schemas.microsoft.com/office/powerpoint/2010/main" val="35938217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175EAFFD-4A47-DD53-4F76-BD457E18B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ítulo 1">
            <a:extLst>
              <a:ext uri="{FF2B5EF4-FFF2-40B4-BE49-F238E27FC236}">
                <a16:creationId xmlns:a16="http://schemas.microsoft.com/office/drawing/2014/main" id="{FC7A2D82-668C-5AAD-D220-1DEDC9162B3D}"/>
              </a:ext>
            </a:extLst>
          </p:cNvPr>
          <p:cNvSpPr>
            <a:spLocks noGrp="1"/>
          </p:cNvSpPr>
          <p:nvPr>
            <p:ph type="title"/>
          </p:nvPr>
        </p:nvSpPr>
        <p:spPr>
          <a:xfrm>
            <a:off x="521208" y="978408"/>
            <a:ext cx="3200400" cy="2432304"/>
          </a:xfrm>
        </p:spPr>
        <p:txBody>
          <a:bodyPr vert="horz" lIns="91440" tIns="45720" rIns="91440" bIns="45720" rtlCol="0" anchor="b">
            <a:normAutofit/>
          </a:bodyPr>
          <a:lstStyle/>
          <a:p>
            <a:pPr>
              <a:lnSpc>
                <a:spcPct val="90000"/>
              </a:lnSpc>
            </a:pPr>
            <a:r>
              <a:rPr lang="en-US" sz="3400" b="1" kern="1200">
                <a:solidFill>
                  <a:schemeClr val="tx1"/>
                </a:solidFill>
                <a:latin typeface="+mj-lt"/>
                <a:ea typeface="+mj-ea"/>
                <a:cs typeface="+mj-cs"/>
              </a:rPr>
              <a:t>Tratado de Libre Comercio de América del Norte (TLCAN)</a:t>
            </a:r>
          </a:p>
        </p:txBody>
      </p:sp>
      <p:sp>
        <p:nvSpPr>
          <p:cNvPr id="14" name="Freeform: Shape 13">
            <a:extLst>
              <a:ext uri="{FF2B5EF4-FFF2-40B4-BE49-F238E27FC236}">
                <a16:creationId xmlns:a16="http://schemas.microsoft.com/office/drawing/2014/main" id="{7CC1FECC-9CA4-341C-7E20-4728C5147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4" name="Marcador de contenido 3">
            <a:extLst>
              <a:ext uri="{FF2B5EF4-FFF2-40B4-BE49-F238E27FC236}">
                <a16:creationId xmlns:a16="http://schemas.microsoft.com/office/drawing/2014/main" id="{C366DCF8-B930-C268-D6CD-42734F4F788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1208" y="3538728"/>
            <a:ext cx="3200400" cy="2816352"/>
          </a:xfrm>
        </p:spPr>
        <p:txBody>
          <a:bodyPr>
            <a:normAutofit/>
          </a:bodyPr>
          <a:lstStyle/>
          <a:p>
            <a:pPr marL="0" indent="0">
              <a:lnSpc>
                <a:spcPct val="100000"/>
              </a:lnSpc>
              <a:spcBef>
                <a:spcPts val="2500"/>
              </a:spcBef>
              <a:buNone/>
            </a:pPr>
            <a:r>
              <a:rPr lang="es-MX" sz="1000" b="1"/>
              <a:t>Objetivo del TLCAN</a:t>
            </a:r>
          </a:p>
          <a:p>
            <a:pPr marL="0" lvl="1" indent="0">
              <a:lnSpc>
                <a:spcPct val="100000"/>
              </a:lnSpc>
              <a:buNone/>
            </a:pPr>
            <a:r>
              <a:rPr lang="es-MX" sz="1000"/>
              <a:t>El TLCAN buscó eliminar barreras comerciales entre Canadá, México y Estados Unidos, promoviendo el libre comercio.</a:t>
            </a:r>
          </a:p>
          <a:p>
            <a:pPr marL="0" indent="0">
              <a:lnSpc>
                <a:spcPct val="100000"/>
              </a:lnSpc>
              <a:spcBef>
                <a:spcPts val="2500"/>
              </a:spcBef>
              <a:buNone/>
            </a:pPr>
            <a:r>
              <a:rPr lang="es-MX" sz="1000" b="1"/>
              <a:t>Impacto Económico</a:t>
            </a:r>
          </a:p>
          <a:p>
            <a:pPr marL="0" lvl="1" indent="0">
              <a:lnSpc>
                <a:spcPct val="100000"/>
              </a:lnSpc>
              <a:buNone/>
            </a:pPr>
            <a:r>
              <a:rPr lang="es-MX" sz="1000"/>
              <a:t>El TLCAN ha tenido un impacto significativo en la economía de América del Norte, facilitando el intercambio comercial.</a:t>
            </a:r>
          </a:p>
          <a:p>
            <a:pPr marL="0" indent="0">
              <a:lnSpc>
                <a:spcPct val="100000"/>
              </a:lnSpc>
              <a:spcBef>
                <a:spcPts val="2500"/>
              </a:spcBef>
              <a:buNone/>
            </a:pPr>
            <a:r>
              <a:rPr lang="es-MX" sz="1000" b="1"/>
              <a:t>Controversias y Críticas</a:t>
            </a:r>
          </a:p>
          <a:p>
            <a:pPr marL="0" lvl="1" indent="0">
              <a:lnSpc>
                <a:spcPct val="100000"/>
              </a:lnSpc>
              <a:buNone/>
            </a:pPr>
            <a:r>
              <a:rPr lang="es-MX" sz="1000"/>
              <a:t>A pesar de sus beneficios, el TLCAN también ha enfrentado críticas relacionadas con su impacto en empleos y la industria local.</a:t>
            </a:r>
            <a:endParaRPr lang="es-CL" sz="1000"/>
          </a:p>
        </p:txBody>
      </p:sp>
      <p:pic>
        <p:nvPicPr>
          <p:cNvPr id="5" name="Marcador de contenido 4" descr="Piezas de rompecabezas texturizadas con banderas estadounidenses y chipriotas. Composición horizontal con espacio de copia y enfoque selectivo. Concepto de solución">
            <a:extLst>
              <a:ext uri="{FF2B5EF4-FFF2-40B4-BE49-F238E27FC236}">
                <a16:creationId xmlns:a16="http://schemas.microsoft.com/office/drawing/2014/main" id="{6672D988-BC8D-4D79-ADCA-F2E6899A57E7}"/>
              </a:ext>
            </a:extLst>
          </p:cNvPr>
          <p:cNvPicPr>
            <a:picLocks noGrp="1" noChangeAspect="1"/>
          </p:cNvPicPr>
          <p:nvPr>
            <p:ph sz="half" idx="1"/>
          </p:nvPr>
        </p:nvPicPr>
        <p:blipFill>
          <a:blip r:embed="rId3"/>
          <a:srcRect l="11478" r="3019"/>
          <a:stretch>
            <a:fillRect/>
          </a:stretch>
        </p:blipFill>
        <p:spPr>
          <a:xfrm>
            <a:off x="4136609" y="970929"/>
            <a:ext cx="7534183" cy="5375076"/>
          </a:xfrm>
          <a:prstGeom prst="rect">
            <a:avLst/>
          </a:prstGeom>
        </p:spPr>
      </p:pic>
    </p:spTree>
    <p:extLst>
      <p:ext uri="{BB962C8B-B14F-4D97-AF65-F5344CB8AC3E}">
        <p14:creationId xmlns:p14="http://schemas.microsoft.com/office/powerpoint/2010/main" val="31017781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9EE42DCE-4A4F-44C4-84E5-261B3BEEF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64F9B7D5-0876-4D77-A118-8D0DD9C0488A}"/>
              </a:ext>
            </a:extLst>
          </p:cNvPr>
          <p:cNvSpPr>
            <a:spLocks noGrp="1"/>
          </p:cNvSpPr>
          <p:nvPr>
            <p:ph type="title"/>
          </p:nvPr>
        </p:nvSpPr>
        <p:spPr>
          <a:xfrm>
            <a:off x="521208" y="978408"/>
            <a:ext cx="6300216" cy="1463040"/>
          </a:xfrm>
        </p:spPr>
        <p:txBody>
          <a:bodyPr vert="horz" lIns="91440" tIns="45720" rIns="91440" bIns="45720" rtlCol="0" anchor="t">
            <a:normAutofit/>
          </a:bodyPr>
          <a:lstStyle/>
          <a:p>
            <a:pPr>
              <a:lnSpc>
                <a:spcPct val="90000"/>
              </a:lnSpc>
            </a:pPr>
            <a:r>
              <a:rPr lang="en-US" sz="3400" b="1" kern="1200">
                <a:solidFill>
                  <a:schemeClr val="tx1"/>
                </a:solidFill>
                <a:latin typeface="+mj-lt"/>
                <a:ea typeface="+mj-ea"/>
                <a:cs typeface="+mj-cs"/>
              </a:rPr>
              <a:t>Acuerdo Transpacífico de Cooperación Económica (TPP)</a:t>
            </a:r>
          </a:p>
        </p:txBody>
      </p:sp>
      <p:sp>
        <p:nvSpPr>
          <p:cNvPr id="14" name="Rectangle 13">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6282982"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contenido 3">
            <a:extLst>
              <a:ext uri="{FF2B5EF4-FFF2-40B4-BE49-F238E27FC236}">
                <a16:creationId xmlns:a16="http://schemas.microsoft.com/office/drawing/2014/main" id="{49A0B755-5CDD-987A-09C4-5EFC67DD549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1208" y="2578608"/>
            <a:ext cx="6300216" cy="3767328"/>
          </a:xfrm>
        </p:spPr>
        <p:txBody>
          <a:bodyPr>
            <a:normAutofit/>
          </a:bodyPr>
          <a:lstStyle/>
          <a:p>
            <a:pPr marL="0" indent="0">
              <a:spcBef>
                <a:spcPts val="2500"/>
              </a:spcBef>
              <a:buNone/>
            </a:pPr>
            <a:r>
              <a:rPr lang="es-MX" sz="1400" b="1"/>
              <a:t>Objetivos del TPP</a:t>
            </a:r>
          </a:p>
          <a:p>
            <a:pPr marL="0" lvl="1" indent="0">
              <a:buNone/>
            </a:pPr>
            <a:r>
              <a:rPr lang="es-MX" sz="1400"/>
              <a:t>El TPP buscaba fomentar el comercio libre y justo entre naciones, eliminando barreras arancelarias y promoviendo inversiones.</a:t>
            </a:r>
          </a:p>
          <a:p>
            <a:pPr marL="0" indent="0">
              <a:spcBef>
                <a:spcPts val="2500"/>
              </a:spcBef>
              <a:buNone/>
            </a:pPr>
            <a:r>
              <a:rPr lang="es-MX" sz="1400" b="1"/>
              <a:t>Impacto en la región</a:t>
            </a:r>
          </a:p>
          <a:p>
            <a:pPr marL="0" lvl="1" indent="0">
              <a:buNone/>
            </a:pPr>
            <a:r>
              <a:rPr lang="es-MX" sz="1400"/>
              <a:t>Aunque no se ratificó, el TPP influyó en futuras discusiones comerciales y acuerdos en la región Asia-Pacífico.</a:t>
            </a:r>
          </a:p>
          <a:p>
            <a:pPr marL="0" indent="0">
              <a:spcBef>
                <a:spcPts val="2500"/>
              </a:spcBef>
              <a:buNone/>
            </a:pPr>
            <a:r>
              <a:rPr lang="es-MX" sz="1400" b="1"/>
              <a:t>Futuras Negociaciones</a:t>
            </a:r>
          </a:p>
          <a:p>
            <a:pPr marL="0" lvl="1" indent="0">
              <a:buNone/>
            </a:pPr>
            <a:r>
              <a:rPr lang="es-MX" sz="1400"/>
              <a:t>El TPP sentó las bases para que otros acuerdos comerciales se desarrollaran en la región, como el CPTPP.</a:t>
            </a:r>
            <a:endParaRPr lang="es-CL" sz="1400"/>
          </a:p>
        </p:txBody>
      </p:sp>
      <p:pic>
        <p:nvPicPr>
          <p:cNvPr id="5" name="Marcador de contenido 4" descr="Mapa de Japón. ">
            <a:extLst>
              <a:ext uri="{FF2B5EF4-FFF2-40B4-BE49-F238E27FC236}">
                <a16:creationId xmlns:a16="http://schemas.microsoft.com/office/drawing/2014/main" id="{3EFAA750-73FF-4375-9276-9460010F2C18}"/>
              </a:ext>
            </a:extLst>
          </p:cNvPr>
          <p:cNvPicPr>
            <a:picLocks noGrp="1" noChangeAspect="1"/>
          </p:cNvPicPr>
          <p:nvPr>
            <p:ph sz="half" idx="1"/>
          </p:nvPr>
        </p:nvPicPr>
        <p:blipFill>
          <a:blip r:embed="rId3"/>
          <a:srcRect r="2" b="4386"/>
          <a:stretch>
            <a:fillRect/>
          </a:stretch>
        </p:blipFill>
        <p:spPr>
          <a:xfrm>
            <a:off x="7586236" y="508090"/>
            <a:ext cx="4081805" cy="5846990"/>
          </a:xfrm>
          <a:prstGeom prst="rect">
            <a:avLst/>
          </a:prstGeom>
        </p:spPr>
      </p:pic>
    </p:spTree>
    <p:extLst>
      <p:ext uri="{BB962C8B-B14F-4D97-AF65-F5344CB8AC3E}">
        <p14:creationId xmlns:p14="http://schemas.microsoft.com/office/powerpoint/2010/main" val="16660486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BC863521-1D61-9234-5D83-92D0F0EC9D1F}"/>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b="1" kern="1200">
                <a:solidFill>
                  <a:schemeClr val="tx1"/>
                </a:solidFill>
                <a:latin typeface="+mj-lt"/>
                <a:ea typeface="+mj-ea"/>
                <a:cs typeface="+mj-cs"/>
              </a:rPr>
              <a:t>Mercado Común del Sur (MERCOSUR)</a:t>
            </a:r>
          </a:p>
        </p:txBody>
      </p:sp>
      <p:pic>
        <p:nvPicPr>
          <p:cNvPr id="5" name="Marcador de contenido 4" descr="Península coreana en un mapa con chincheta roja que marca la capital de Corea del Norte, P'yongyang. La chincheta está en ángulo y proyecta algo de sombra.">
            <a:extLst>
              <a:ext uri="{FF2B5EF4-FFF2-40B4-BE49-F238E27FC236}">
                <a16:creationId xmlns:a16="http://schemas.microsoft.com/office/drawing/2014/main" id="{C5430AA9-5077-4B9B-AA35-93F7340FD025}"/>
              </a:ext>
            </a:extLst>
          </p:cNvPr>
          <p:cNvPicPr>
            <a:picLocks noGrp="1" noChangeAspect="1"/>
          </p:cNvPicPr>
          <p:nvPr>
            <p:ph sz="half" idx="1"/>
          </p:nvPr>
        </p:nvPicPr>
        <p:blipFill>
          <a:blip r:embed="rId3"/>
          <a:srcRect l="28712" r="23016" b="1"/>
          <a:stretch>
            <a:fillRect/>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Marcador de contenido 3">
            <a:extLst>
              <a:ext uri="{FF2B5EF4-FFF2-40B4-BE49-F238E27FC236}">
                <a16:creationId xmlns:a16="http://schemas.microsoft.com/office/drawing/2014/main" id="{482351DF-FDEE-3EBF-06CE-DA78C85985E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rmAutofit/>
          </a:bodyPr>
          <a:lstStyle/>
          <a:p>
            <a:pPr marL="0" indent="0">
              <a:spcBef>
                <a:spcPts val="2500"/>
              </a:spcBef>
              <a:buNone/>
            </a:pPr>
            <a:r>
              <a:rPr lang="es-MX" sz="1400" b="1"/>
              <a:t>Bloque Económico en Sudamérica</a:t>
            </a:r>
          </a:p>
          <a:p>
            <a:pPr marL="0" lvl="1" indent="0">
              <a:buNone/>
            </a:pPr>
            <a:r>
              <a:rPr lang="es-MX" sz="1400"/>
              <a:t>MERCOSUR es un bloque económico que agrupa a varios países de América del Sur, promoviendo la integración económica.</a:t>
            </a:r>
          </a:p>
          <a:p>
            <a:pPr marL="0" indent="0">
              <a:spcBef>
                <a:spcPts val="2500"/>
              </a:spcBef>
              <a:buNone/>
            </a:pPr>
            <a:r>
              <a:rPr lang="es-MX" sz="1400" b="1"/>
              <a:t>Promoción del Libre Comercio</a:t>
            </a:r>
          </a:p>
          <a:p>
            <a:pPr marL="0" lvl="1" indent="0">
              <a:buNone/>
            </a:pPr>
            <a:r>
              <a:rPr lang="es-MX" sz="1400"/>
              <a:t>El objetivo principal de MERCOSUR es facilitar el libre comercio entre sus miembros, eliminando barreras arancelarias.</a:t>
            </a:r>
          </a:p>
          <a:p>
            <a:pPr marL="0" indent="0">
              <a:spcBef>
                <a:spcPts val="2500"/>
              </a:spcBef>
              <a:buNone/>
            </a:pPr>
            <a:r>
              <a:rPr lang="es-MX" sz="1400" b="1"/>
              <a:t>Integración Económica</a:t>
            </a:r>
          </a:p>
          <a:p>
            <a:pPr marL="0" lvl="1" indent="0">
              <a:buNone/>
            </a:pPr>
            <a:r>
              <a:rPr lang="es-MX" sz="1400"/>
              <a:t>MERCOSUR busca fortalecer la integración económica, facilitando el intercambio de servicios y recursos entre los países miembros.</a:t>
            </a:r>
            <a:endParaRPr lang="es-CL" sz="1400"/>
          </a:p>
        </p:txBody>
      </p:sp>
    </p:spTree>
    <p:extLst>
      <p:ext uri="{BB962C8B-B14F-4D97-AF65-F5344CB8AC3E}">
        <p14:creationId xmlns:p14="http://schemas.microsoft.com/office/powerpoint/2010/main" val="8405605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EF92585-7A99-6108-9663-8C59032742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0" name="Freeform: Shape 9">
            <a:extLst>
              <a:ext uri="{FF2B5EF4-FFF2-40B4-BE49-F238E27FC236}">
                <a16:creationId xmlns:a16="http://schemas.microsoft.com/office/drawing/2014/main" id="{C6D5B03A-B780-A698-DFA9-C9932F22D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845" y="3079474"/>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ítulo 1">
            <a:extLst>
              <a:ext uri="{FF2B5EF4-FFF2-40B4-BE49-F238E27FC236}">
                <a16:creationId xmlns:a16="http://schemas.microsoft.com/office/drawing/2014/main" id="{962909FA-C936-92E1-3615-0297C22F8C61}"/>
              </a:ext>
            </a:extLst>
          </p:cNvPr>
          <p:cNvSpPr>
            <a:spLocks noGrp="1"/>
          </p:cNvSpPr>
          <p:nvPr>
            <p:ph type="title"/>
          </p:nvPr>
        </p:nvSpPr>
        <p:spPr>
          <a:xfrm>
            <a:off x="521208" y="1325880"/>
            <a:ext cx="11155680" cy="1408176"/>
          </a:xfrm>
        </p:spPr>
        <p:txBody>
          <a:bodyPr anchor="b">
            <a:normAutofit/>
          </a:bodyPr>
          <a:lstStyle/>
          <a:p>
            <a:r>
              <a:rPr lang="es-CL" sz="6800"/>
              <a:t>Conclusión</a:t>
            </a:r>
          </a:p>
        </p:txBody>
      </p:sp>
      <p:graphicFrame>
        <p:nvGraphicFramePr>
          <p:cNvPr id="11" name="Marcador de contenido 2">
            <a:extLst>
              <a:ext uri="{FF2B5EF4-FFF2-40B4-BE49-F238E27FC236}">
                <a16:creationId xmlns:a16="http://schemas.microsoft.com/office/drawing/2014/main" id="{0699DAE9-FD5E-A7C0-AF4A-D5263751EF59}"/>
              </a:ext>
            </a:extLst>
          </p:cNvPr>
          <p:cNvGraphicFramePr>
            <a:graphicFrameLocks noGrp="1"/>
          </p:cNvGraphicFramePr>
          <p:nvPr>
            <p:ph idx="1"/>
            <p:extLst>
              <p:ext uri="{D42A27DB-BD31-4B8C-83A1-F6EECF244321}">
                <p14:modId xmlns:p14="http://schemas.microsoft.com/office/powerpoint/2010/main" val="4223239636"/>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521208" y="3785616"/>
          <a:ext cx="11155680" cy="2468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7544340"/>
      </p:ext>
    </p:extLst>
  </p:cSld>
  <p:clrMapOvr>
    <a:overrideClrMapping bg1="dk1" tx1="lt1" bg2="dk2" tx2="lt2" accent1="accent1" accent2="accent2" accent3="accent3" accent4="accent4" accent5="accent5" accent6="accent6" hlink="hlink" folHlink="folHlink"/>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ítulo 1">
            <a:extLst>
              <a:ext uri="{FF2B5EF4-FFF2-40B4-BE49-F238E27FC236}">
                <a16:creationId xmlns:a16="http://schemas.microsoft.com/office/drawing/2014/main" id="{E137BDAE-801D-C5A9-81E7-57A8ECCC18DB}"/>
              </a:ext>
            </a:extLst>
          </p:cNvPr>
          <p:cNvSpPr>
            <a:spLocks noGrp="1"/>
          </p:cNvSpPr>
          <p:nvPr>
            <p:ph type="ctrTitle"/>
          </p:nvPr>
        </p:nvSpPr>
        <p:spPr>
          <a:xfrm>
            <a:off x="521208" y="1211766"/>
            <a:ext cx="7237052" cy="4727988"/>
          </a:xfrm>
        </p:spPr>
        <p:txBody>
          <a:bodyPr anchor="b">
            <a:normAutofit/>
          </a:bodyPr>
          <a:lstStyle/>
          <a:p>
            <a:r>
              <a:rPr lang="es-CL" sz="7400"/>
              <a:t>Definición de acuerdos comerciales</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210713751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8A5A734D-B268-4EBE-0E5E-2D8490E4DDA1}"/>
              </a:ext>
            </a:extLst>
          </p:cNvPr>
          <p:cNvSpPr>
            <a:spLocks noGrp="1"/>
          </p:cNvSpPr>
          <p:nvPr>
            <p:ph type="title"/>
          </p:nvPr>
        </p:nvSpPr>
        <p:spPr>
          <a:xfrm>
            <a:off x="5431536" y="978408"/>
            <a:ext cx="6236208" cy="1463040"/>
          </a:xfrm>
        </p:spPr>
        <p:txBody>
          <a:bodyPr vert="horz" lIns="91440" tIns="45720" rIns="91440" bIns="45720" rtlCol="0" anchor="t">
            <a:normAutofit/>
          </a:bodyPr>
          <a:lstStyle/>
          <a:p>
            <a:pPr>
              <a:lnSpc>
                <a:spcPct val="90000"/>
              </a:lnSpc>
            </a:pPr>
            <a:r>
              <a:rPr lang="en-US" sz="3700" b="1" kern="1200">
                <a:solidFill>
                  <a:schemeClr val="tx1"/>
                </a:solidFill>
                <a:latin typeface="+mj-lt"/>
                <a:ea typeface="+mj-ea"/>
                <a:cs typeface="+mj-cs"/>
              </a:rPr>
              <a:t>Concepto y propósito de los acuerdos comerciales</a:t>
            </a:r>
          </a:p>
        </p:txBody>
      </p:sp>
      <p:pic>
        <p:nvPicPr>
          <p:cNvPr id="5" name="Marcador de contenido 4" descr="[tamaño=12]  Acuerdo comercial global [/size]&#10;[tamaño=12]Por favor, eche un vistazo a nuestras últimas imágenes de Biz:[/size]&#10;&#10;[url=/file_closeup.php?id=26339930][img]/file_thumbview_approve.php?size=2&amp;id=26339930[/img][/url]&#10;&#10;[url=http://www.istockphoto.com/search/lightbox/11617719#1ff18167][img]http://goo.gl/PdX3P[/img][/url]&#10;&#10;[url=http://www.istockphoto.com/search/lightbox/1737235#112fd17c][img]http://goo.gl/Pwcfm[/img][/url]&#10;&#10;[url=http://www.istockphoto.com/search/lightbox/11947389#1fc62f8c][img]http://goo.gl/2XB77[/img][/url]&#10;&#10;[img]http://goo.gl/8QJLE[/img]&#10;&#10;[url=http://www.istockphoto.com/my_lightbox_contents.php?lightboxID=11632179#1ee0aba3][img]http://goo.gl/765EK[/img][/url]&#10;&#10;[url=http://www.istockphoto.com/search/lightbox/10761027#bbb74c1][img]http://goo.gl/uwsPs[/img][/url]&#10;&#10;[url=http://www.istockphoto.com/search/lightbox/12033641#7289f22][img]http://goo.gl/MXPrl[/img][/url]&#10;&#10;[url=http://www.istockphoto.com/my_lightbox_contents.php?lightboxID=9803995][img]http://goo.gl/Vx5f0[/img][/url]&#10;&#10;[url=http://www.istockphoto.com/search/lightbox/10421844#17ef3696][img]http://goo.gl/oL3Np[/img][/url]&#10;&#10;[url=http://www.istockphoto.com/my_lightbox_contents.php?lightboxID=9789294][img]http://goo.gl/ccR3Y[/img][/url]&#10;&#10;[url=http://www.istockphoto.com/search/lightbox/11947393#12982f71][img]http://goo.gl/3tVqz[/img][/url]&#10;&#10;[img]http://goo.gl/Ioj7f[/img]">
            <a:extLst>
              <a:ext uri="{FF2B5EF4-FFF2-40B4-BE49-F238E27FC236}">
                <a16:creationId xmlns:a16="http://schemas.microsoft.com/office/drawing/2014/main" id="{E2E0CB89-1152-4B6D-B39C-F5E4BD438B4A}"/>
              </a:ext>
            </a:extLst>
          </p:cNvPr>
          <p:cNvPicPr>
            <a:picLocks noGrp="1" noChangeAspect="1"/>
          </p:cNvPicPr>
          <p:nvPr>
            <p:ph sz="half" idx="1"/>
          </p:nvPr>
        </p:nvPicPr>
        <p:blipFill>
          <a:blip r:embed="rId3"/>
          <a:srcRect l="16564" r="16362" b="2"/>
          <a:stretch>
            <a:fillRect/>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Marcador de contenido 3">
            <a:extLst>
              <a:ext uri="{FF2B5EF4-FFF2-40B4-BE49-F238E27FC236}">
                <a16:creationId xmlns:a16="http://schemas.microsoft.com/office/drawing/2014/main" id="{2217ABEC-29C3-9ADF-5949-B46536FB967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rmAutofit/>
          </a:bodyPr>
          <a:lstStyle/>
          <a:p>
            <a:pPr marL="0" indent="0">
              <a:spcBef>
                <a:spcPts val="2500"/>
              </a:spcBef>
              <a:buNone/>
            </a:pPr>
            <a:r>
              <a:rPr lang="es-MX" sz="1400" b="1"/>
              <a:t>Fomento del Comercio Internacional</a:t>
            </a:r>
          </a:p>
          <a:p>
            <a:pPr marL="0" lvl="1" indent="0">
              <a:buNone/>
            </a:pPr>
            <a:r>
              <a:rPr lang="es-MX" sz="1400"/>
              <a:t>Los acuerdos comerciales están diseñados para promover el comercio internacional al eliminar barreras y aranceles que dificultan las transacciones comerciales.</a:t>
            </a:r>
          </a:p>
          <a:p>
            <a:pPr marL="0" indent="0">
              <a:spcBef>
                <a:spcPts val="2500"/>
              </a:spcBef>
              <a:buNone/>
            </a:pPr>
            <a:r>
              <a:rPr lang="es-MX" sz="1400" b="1"/>
              <a:t>Reducción de Aranceles</a:t>
            </a:r>
          </a:p>
          <a:p>
            <a:pPr marL="0" lvl="1" indent="0">
              <a:buNone/>
            </a:pPr>
            <a:r>
              <a:rPr lang="es-MX" sz="1400"/>
              <a:t>Al reducir aranceles, los acuerdos comerciales permiten a los países comerciar más libremente, aumentando la competitividad y la variedad de productos disponibles.</a:t>
            </a:r>
          </a:p>
          <a:p>
            <a:pPr marL="0" indent="0">
              <a:spcBef>
                <a:spcPts val="2500"/>
              </a:spcBef>
              <a:buNone/>
            </a:pPr>
            <a:r>
              <a:rPr lang="es-MX" sz="1400" b="1"/>
              <a:t>Acceso a Mercados Ampliados</a:t>
            </a:r>
          </a:p>
          <a:p>
            <a:pPr marL="0" lvl="1" indent="0">
              <a:buNone/>
            </a:pPr>
            <a:r>
              <a:rPr lang="es-MX" sz="1400"/>
              <a:t>Los acuerdos comerciales facilitan el acceso a nuevos mercados, lo que permite a las empresas expandirse y aumentar sus oportunidades comerciales.</a:t>
            </a:r>
            <a:endParaRPr lang="es-CL" sz="1400"/>
          </a:p>
        </p:txBody>
      </p:sp>
    </p:spTree>
    <p:extLst>
      <p:ext uri="{BB962C8B-B14F-4D97-AF65-F5344CB8AC3E}">
        <p14:creationId xmlns:p14="http://schemas.microsoft.com/office/powerpoint/2010/main" val="1825037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9EE42DCE-4A4F-44C4-84E5-261B3BEEF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5389730E-2470-886A-2A06-0E24D78D8C9A}"/>
              </a:ext>
            </a:extLst>
          </p:cNvPr>
          <p:cNvSpPr>
            <a:spLocks noGrp="1"/>
          </p:cNvSpPr>
          <p:nvPr>
            <p:ph type="title"/>
          </p:nvPr>
        </p:nvSpPr>
        <p:spPr>
          <a:xfrm>
            <a:off x="521208" y="978408"/>
            <a:ext cx="6300216" cy="1463040"/>
          </a:xfrm>
        </p:spPr>
        <p:txBody>
          <a:bodyPr vert="horz" lIns="91440" tIns="45720" rIns="91440" bIns="45720" rtlCol="0" anchor="t">
            <a:normAutofit/>
          </a:bodyPr>
          <a:lstStyle/>
          <a:p>
            <a:r>
              <a:rPr lang="en-US" sz="4100" b="1" kern="1200">
                <a:solidFill>
                  <a:schemeClr val="tx1"/>
                </a:solidFill>
                <a:latin typeface="+mj-lt"/>
                <a:ea typeface="+mj-ea"/>
                <a:cs typeface="+mj-cs"/>
              </a:rPr>
              <a:t>Principios básicos de los acuerdos comerciales</a:t>
            </a:r>
          </a:p>
        </p:txBody>
      </p:sp>
      <p:sp>
        <p:nvSpPr>
          <p:cNvPr id="14" name="Rectangle 13">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6282982"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contenido 3">
            <a:extLst>
              <a:ext uri="{FF2B5EF4-FFF2-40B4-BE49-F238E27FC236}">
                <a16:creationId xmlns:a16="http://schemas.microsoft.com/office/drawing/2014/main" id="{97D9F93B-3CB2-C899-84DB-0816983A302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1208" y="2578608"/>
            <a:ext cx="6300216" cy="3767328"/>
          </a:xfrm>
        </p:spPr>
        <p:txBody>
          <a:bodyPr>
            <a:normAutofit/>
          </a:bodyPr>
          <a:lstStyle/>
          <a:p>
            <a:pPr marL="0" indent="0">
              <a:spcBef>
                <a:spcPts val="2500"/>
              </a:spcBef>
              <a:buNone/>
            </a:pPr>
            <a:r>
              <a:rPr lang="es-MX" sz="1400" b="1"/>
              <a:t>No Discriminación</a:t>
            </a:r>
          </a:p>
          <a:p>
            <a:pPr marL="0" lvl="1" indent="0">
              <a:buNone/>
            </a:pPr>
            <a:r>
              <a:rPr lang="es-MX" sz="1400"/>
              <a:t>El principio de no discriminación garantiza que todos los países tengan igualdad de acceso a los mercados de comercio, fomentando un entorno justo para todos.</a:t>
            </a:r>
          </a:p>
          <a:p>
            <a:pPr marL="0" indent="0">
              <a:spcBef>
                <a:spcPts val="2500"/>
              </a:spcBef>
              <a:buNone/>
            </a:pPr>
            <a:r>
              <a:rPr lang="es-MX" sz="1400" b="1"/>
              <a:t>Transparencia</a:t>
            </a:r>
          </a:p>
          <a:p>
            <a:pPr marL="0" lvl="1" indent="0">
              <a:buNone/>
            </a:pPr>
            <a:r>
              <a:rPr lang="es-MX" sz="1400"/>
              <a:t>La transparencia en los acuerdos comerciales permite que los países comprendan claramente los términos y condiciones, lo que ayuda a construir confianza entre las partes involucradas.</a:t>
            </a:r>
          </a:p>
          <a:p>
            <a:pPr marL="0" indent="0">
              <a:spcBef>
                <a:spcPts val="2500"/>
              </a:spcBef>
              <a:buNone/>
            </a:pPr>
            <a:r>
              <a:rPr lang="es-MX" sz="1400" b="1"/>
              <a:t>Promoción de la Competencia</a:t>
            </a:r>
          </a:p>
          <a:p>
            <a:pPr marL="0" lvl="1" indent="0">
              <a:buNone/>
            </a:pPr>
            <a:r>
              <a:rPr lang="es-MX" sz="1400"/>
              <a:t>Fomentar la competencia entre los países asegura que los productos y servicios sean de alta calidad y a precios justos, beneficiando a los consumidores.</a:t>
            </a:r>
            <a:endParaRPr lang="es-CL" sz="1400"/>
          </a:p>
        </p:txBody>
      </p:sp>
      <p:pic>
        <p:nvPicPr>
          <p:cNvPr id="5" name="Marcador de contenido 4" descr="Ilustración abstracta en 3D.">
            <a:extLst>
              <a:ext uri="{FF2B5EF4-FFF2-40B4-BE49-F238E27FC236}">
                <a16:creationId xmlns:a16="http://schemas.microsoft.com/office/drawing/2014/main" id="{AD29035C-7578-4DDC-B05C-E7C9637220A9}"/>
              </a:ext>
            </a:extLst>
          </p:cNvPr>
          <p:cNvPicPr>
            <a:picLocks noGrp="1" noChangeAspect="1"/>
          </p:cNvPicPr>
          <p:nvPr>
            <p:ph sz="half" idx="1"/>
          </p:nvPr>
        </p:nvPicPr>
        <p:blipFill>
          <a:blip r:embed="rId3"/>
          <a:srcRect l="31138" r="16505"/>
          <a:stretch>
            <a:fillRect/>
          </a:stretch>
        </p:blipFill>
        <p:spPr>
          <a:xfrm>
            <a:off x="7586236" y="508090"/>
            <a:ext cx="4081805" cy="5846990"/>
          </a:xfrm>
          <a:prstGeom prst="rect">
            <a:avLst/>
          </a:prstGeom>
        </p:spPr>
      </p:pic>
    </p:spTree>
    <p:extLst>
      <p:ext uri="{BB962C8B-B14F-4D97-AF65-F5344CB8AC3E}">
        <p14:creationId xmlns:p14="http://schemas.microsoft.com/office/powerpoint/2010/main" val="1026388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D8F51507-0C53-968E-6B9B-4553316D6B0E}"/>
              </a:ext>
            </a:extLst>
          </p:cNvPr>
          <p:cNvSpPr>
            <a:spLocks noGrp="1"/>
          </p:cNvSpPr>
          <p:nvPr>
            <p:ph type="title"/>
          </p:nvPr>
        </p:nvSpPr>
        <p:spPr>
          <a:xfrm>
            <a:off x="521208" y="978408"/>
            <a:ext cx="5020056" cy="1664208"/>
          </a:xfrm>
        </p:spPr>
        <p:txBody>
          <a:bodyPr vert="horz" lIns="91440" tIns="45720" rIns="91440" bIns="45720" rtlCol="0" anchor="t">
            <a:normAutofit/>
          </a:bodyPr>
          <a:lstStyle/>
          <a:p>
            <a:pPr>
              <a:lnSpc>
                <a:spcPct val="90000"/>
              </a:lnSpc>
            </a:pPr>
            <a:r>
              <a:rPr lang="en-US" sz="3700" b="1" kern="1200">
                <a:solidFill>
                  <a:schemeClr val="tx1"/>
                </a:solidFill>
                <a:latin typeface="+mj-lt"/>
                <a:ea typeface="+mj-ea"/>
                <a:cs typeface="+mj-cs"/>
              </a:rPr>
              <a:t>Partes involucradas en los acuerdos comerciales</a:t>
            </a:r>
          </a:p>
        </p:txBody>
      </p:sp>
      <p:sp>
        <p:nvSpPr>
          <p:cNvPr id="14" name="Rectangle 13">
            <a:extLst>
              <a:ext uri="{FF2B5EF4-FFF2-40B4-BE49-F238E27FC236}">
                <a16:creationId xmlns:a16="http://schemas.microsoft.com/office/drawing/2014/main" id="{B3367C65-B72C-202E-98A7-9B20F8F2F5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7" y="508090"/>
            <a:ext cx="5020056"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6" name="Rectangle 15">
            <a:extLst>
              <a:ext uri="{FF2B5EF4-FFF2-40B4-BE49-F238E27FC236}">
                <a16:creationId xmlns:a16="http://schemas.microsoft.com/office/drawing/2014/main" id="{AE558C32-DE71-E6B3-A032-D3EA9CB0F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6463" y="611650"/>
            <a:ext cx="55046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5" name="Marcador de contenido 4" descr="Bandera de EE. UU. en burbuja de diálogo con otras banderas">
            <a:extLst>
              <a:ext uri="{FF2B5EF4-FFF2-40B4-BE49-F238E27FC236}">
                <a16:creationId xmlns:a16="http://schemas.microsoft.com/office/drawing/2014/main" id="{EE56C644-E0D0-4E96-ABB5-C9EE68FE70DC}"/>
              </a:ext>
            </a:extLst>
          </p:cNvPr>
          <p:cNvPicPr>
            <a:picLocks noGrp="1" noChangeAspect="1"/>
          </p:cNvPicPr>
          <p:nvPr>
            <p:ph sz="half" idx="1"/>
          </p:nvPr>
        </p:nvPicPr>
        <p:blipFill>
          <a:blip r:embed="rId3"/>
          <a:srcRect r="4569" b="1"/>
          <a:stretch>
            <a:fillRect/>
          </a:stretch>
        </p:blipFill>
        <p:spPr>
          <a:xfrm>
            <a:off x="517867" y="2834640"/>
            <a:ext cx="5020056" cy="3511296"/>
          </a:xfrm>
          <a:prstGeom prst="rect">
            <a:avLst/>
          </a:prstGeom>
        </p:spPr>
      </p:pic>
      <p:sp>
        <p:nvSpPr>
          <p:cNvPr id="4" name="Marcador de contenido 3">
            <a:extLst>
              <a:ext uri="{FF2B5EF4-FFF2-40B4-BE49-F238E27FC236}">
                <a16:creationId xmlns:a16="http://schemas.microsoft.com/office/drawing/2014/main" id="{8DAA082A-D54C-CCF1-43DE-A4BB29349F2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63056" y="978408"/>
            <a:ext cx="5504688" cy="5367528"/>
          </a:xfrm>
        </p:spPr>
        <p:txBody>
          <a:bodyPr>
            <a:normAutofit/>
          </a:bodyPr>
          <a:lstStyle/>
          <a:p>
            <a:pPr marL="0" indent="0">
              <a:spcBef>
                <a:spcPts val="2500"/>
              </a:spcBef>
              <a:buNone/>
            </a:pPr>
            <a:r>
              <a:rPr lang="es-MX" sz="1400" b="1"/>
              <a:t>Gobiernos de Países</a:t>
            </a:r>
          </a:p>
          <a:p>
            <a:pPr marL="0" lvl="1" indent="0">
              <a:buNone/>
            </a:pPr>
            <a:r>
              <a:rPr lang="es-MX" sz="1400"/>
              <a:t>Los gobiernos de los países participantes son clave en las negociaciones y en la creación de acuerdos comerciales. Establecen derechos y deberes en el tratado.</a:t>
            </a:r>
          </a:p>
          <a:p>
            <a:pPr marL="0" indent="0">
              <a:spcBef>
                <a:spcPts val="2500"/>
              </a:spcBef>
              <a:buNone/>
            </a:pPr>
            <a:r>
              <a:rPr lang="es-MX" sz="1400" b="1"/>
              <a:t>Organizaciones Internacionales</a:t>
            </a:r>
          </a:p>
          <a:p>
            <a:pPr marL="0" lvl="1" indent="0">
              <a:buNone/>
            </a:pPr>
            <a:r>
              <a:rPr lang="es-MX" sz="1400"/>
              <a:t>Las organizaciones internacionales facilitan y supervisan los acuerdos comerciales, asegurando que se cumplan las normas y regulaciones pertinentes.</a:t>
            </a:r>
          </a:p>
          <a:p>
            <a:pPr marL="0" indent="0">
              <a:spcBef>
                <a:spcPts val="2500"/>
              </a:spcBef>
              <a:buNone/>
            </a:pPr>
            <a:r>
              <a:rPr lang="es-MX" sz="1400" b="1"/>
              <a:t>Uniones Económicas</a:t>
            </a:r>
          </a:p>
          <a:p>
            <a:pPr marL="0" lvl="1" indent="0">
              <a:buNone/>
            </a:pPr>
            <a:r>
              <a:rPr lang="es-MX" sz="1400"/>
              <a:t>Las uniones económicas agrupan a múltiples países para establecer un marco común que simplifique las transacciones comerciales entre ellos.</a:t>
            </a:r>
            <a:endParaRPr lang="es-CL" sz="1400"/>
          </a:p>
        </p:txBody>
      </p:sp>
    </p:spTree>
    <p:extLst>
      <p:ext uri="{BB962C8B-B14F-4D97-AF65-F5344CB8AC3E}">
        <p14:creationId xmlns:p14="http://schemas.microsoft.com/office/powerpoint/2010/main" val="300239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ítulo 1">
            <a:extLst>
              <a:ext uri="{FF2B5EF4-FFF2-40B4-BE49-F238E27FC236}">
                <a16:creationId xmlns:a16="http://schemas.microsoft.com/office/drawing/2014/main" id="{D59CD8D3-1310-2FAF-4633-040C20BDA18D}"/>
              </a:ext>
            </a:extLst>
          </p:cNvPr>
          <p:cNvSpPr>
            <a:spLocks noGrp="1"/>
          </p:cNvSpPr>
          <p:nvPr>
            <p:ph type="ctrTitle"/>
          </p:nvPr>
        </p:nvSpPr>
        <p:spPr>
          <a:xfrm>
            <a:off x="521208" y="1211766"/>
            <a:ext cx="7237052" cy="4727988"/>
          </a:xfrm>
        </p:spPr>
        <p:txBody>
          <a:bodyPr anchor="b">
            <a:normAutofit/>
          </a:bodyPr>
          <a:lstStyle/>
          <a:p>
            <a:r>
              <a:rPr lang="es-CL" sz="7400"/>
              <a:t>Tipos de acuerdos comerciales</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176958233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98C8BF55-882D-7437-4BD7-A32D7D4855B1}"/>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b="1" kern="1200">
                <a:solidFill>
                  <a:schemeClr val="tx1"/>
                </a:solidFill>
                <a:latin typeface="+mj-lt"/>
                <a:ea typeface="+mj-ea"/>
                <a:cs typeface="+mj-cs"/>
              </a:rPr>
              <a:t>Acuerdos bilaterales</a:t>
            </a:r>
          </a:p>
        </p:txBody>
      </p:sp>
      <p:pic>
        <p:nvPicPr>
          <p:cNvPr id="5" name="Marcador de contenido 4" descr="Gente dándose la mano">
            <a:extLst>
              <a:ext uri="{FF2B5EF4-FFF2-40B4-BE49-F238E27FC236}">
                <a16:creationId xmlns:a16="http://schemas.microsoft.com/office/drawing/2014/main" id="{B0AAE7ED-0800-4AC8-BCD2-B950C7A8B89F}"/>
              </a:ext>
            </a:extLst>
          </p:cNvPr>
          <p:cNvPicPr>
            <a:picLocks noGrp="1" noChangeAspect="1"/>
          </p:cNvPicPr>
          <p:nvPr>
            <p:ph sz="half" idx="1"/>
          </p:nvPr>
        </p:nvPicPr>
        <p:blipFill>
          <a:blip r:embed="rId3"/>
          <a:srcRect l="17517" r="28245" b="1"/>
          <a:stretch>
            <a:fillRect/>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Marcador de contenido 3">
            <a:extLst>
              <a:ext uri="{FF2B5EF4-FFF2-40B4-BE49-F238E27FC236}">
                <a16:creationId xmlns:a16="http://schemas.microsoft.com/office/drawing/2014/main" id="{AACDB9CE-4661-B8E5-CC91-E0C2A691FB8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rmAutofit/>
          </a:bodyPr>
          <a:lstStyle/>
          <a:p>
            <a:pPr marL="0" indent="0">
              <a:spcBef>
                <a:spcPts val="2500"/>
              </a:spcBef>
              <a:buNone/>
            </a:pPr>
            <a:r>
              <a:rPr lang="es-MX" sz="1400" b="1"/>
              <a:t>Definición de Acuerdos Bilaterales</a:t>
            </a:r>
          </a:p>
          <a:p>
            <a:pPr marL="0" lvl="1" indent="0">
              <a:buNone/>
            </a:pPr>
            <a:r>
              <a:rPr lang="es-MX" sz="1400"/>
              <a:t>Los acuerdos bilaterales son tratados formales entre dos países que regulan aspectos específicos del comercio, facilitando relaciones más estrechas.</a:t>
            </a:r>
          </a:p>
          <a:p>
            <a:pPr marL="0" indent="0">
              <a:spcBef>
                <a:spcPts val="2500"/>
              </a:spcBef>
              <a:buNone/>
            </a:pPr>
            <a:r>
              <a:rPr lang="es-MX" sz="1400" b="1"/>
              <a:t>Flexibilidad en Acuerdos</a:t>
            </a:r>
          </a:p>
          <a:p>
            <a:pPr marL="0" lvl="1" indent="0">
              <a:buNone/>
            </a:pPr>
            <a:r>
              <a:rPr lang="es-MX" sz="1400"/>
              <a:t>Estos tratados permiten flexibilidad, adaptándose a las necesidades particulares de los países involucrados y sus economías.</a:t>
            </a:r>
          </a:p>
          <a:p>
            <a:pPr marL="0" indent="0">
              <a:spcBef>
                <a:spcPts val="2500"/>
              </a:spcBef>
              <a:buNone/>
            </a:pPr>
            <a:r>
              <a:rPr lang="es-MX" sz="1400" b="1"/>
              <a:t>Beneficios del Comercio Bilateral</a:t>
            </a:r>
          </a:p>
          <a:p>
            <a:pPr marL="0" lvl="1" indent="0">
              <a:buNone/>
            </a:pPr>
            <a:r>
              <a:rPr lang="es-MX" sz="1400"/>
              <a:t>Los acuerdos bilaterales pueden fomentar un aumento en el comercio y la inversión, beneficiando a ambas naciones participantes.</a:t>
            </a:r>
            <a:endParaRPr lang="es-CL" sz="1400"/>
          </a:p>
        </p:txBody>
      </p:sp>
    </p:spTree>
    <p:extLst>
      <p:ext uri="{BB962C8B-B14F-4D97-AF65-F5344CB8AC3E}">
        <p14:creationId xmlns:p14="http://schemas.microsoft.com/office/powerpoint/2010/main" val="27326970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9EE42DCE-4A4F-44C4-84E5-261B3BEEF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C41EF85B-B0F0-8323-E786-5E0DEBB10029}"/>
              </a:ext>
            </a:extLst>
          </p:cNvPr>
          <p:cNvSpPr>
            <a:spLocks noGrp="1"/>
          </p:cNvSpPr>
          <p:nvPr>
            <p:ph type="title"/>
          </p:nvPr>
        </p:nvSpPr>
        <p:spPr>
          <a:xfrm>
            <a:off x="521208" y="978408"/>
            <a:ext cx="6300216" cy="1463040"/>
          </a:xfrm>
        </p:spPr>
        <p:txBody>
          <a:bodyPr vert="horz" lIns="91440" tIns="45720" rIns="91440" bIns="45720" rtlCol="0" anchor="t">
            <a:normAutofit/>
          </a:bodyPr>
          <a:lstStyle/>
          <a:p>
            <a:r>
              <a:rPr lang="en-US" b="1" kern="1200">
                <a:solidFill>
                  <a:schemeClr val="tx1"/>
                </a:solidFill>
                <a:latin typeface="+mj-lt"/>
                <a:ea typeface="+mj-ea"/>
                <a:cs typeface="+mj-cs"/>
              </a:rPr>
              <a:t>Acuerdos multilaterales</a:t>
            </a:r>
          </a:p>
        </p:txBody>
      </p:sp>
      <p:sp>
        <p:nvSpPr>
          <p:cNvPr id="14" name="Rectangle 13">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6282982"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contenido 3">
            <a:extLst>
              <a:ext uri="{FF2B5EF4-FFF2-40B4-BE49-F238E27FC236}">
                <a16:creationId xmlns:a16="http://schemas.microsoft.com/office/drawing/2014/main" id="{0E8CDC82-48A4-2487-A16F-7582F982F48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1208" y="2578608"/>
            <a:ext cx="6300216" cy="3767328"/>
          </a:xfrm>
        </p:spPr>
        <p:txBody>
          <a:bodyPr>
            <a:normAutofit/>
          </a:bodyPr>
          <a:lstStyle/>
          <a:p>
            <a:pPr marL="0" indent="0">
              <a:spcBef>
                <a:spcPts val="2500"/>
              </a:spcBef>
              <a:buNone/>
            </a:pPr>
            <a:r>
              <a:rPr lang="es-MX" sz="1400" b="1"/>
              <a:t>Definición de Acuerdos Multilaterales</a:t>
            </a:r>
          </a:p>
          <a:p>
            <a:pPr marL="0" lvl="1" indent="0">
              <a:buNone/>
            </a:pPr>
            <a:r>
              <a:rPr lang="es-MX" sz="1400"/>
              <a:t>Los acuerdos multilaterales son tratados que involucran a tres o más países, promoviendo el comercio internacional y la cooperación económica.</a:t>
            </a:r>
          </a:p>
          <a:p>
            <a:pPr marL="0" indent="0">
              <a:spcBef>
                <a:spcPts val="2500"/>
              </a:spcBef>
              <a:buNone/>
            </a:pPr>
            <a:r>
              <a:rPr lang="es-MX" sz="1400" b="1"/>
              <a:t>Ejemplo: OMC</a:t>
            </a:r>
          </a:p>
          <a:p>
            <a:pPr marL="0" lvl="1" indent="0">
              <a:buNone/>
            </a:pPr>
            <a:r>
              <a:rPr lang="es-MX" sz="1400"/>
              <a:t>La Organización Mundial del Comercio es un ejemplo clave de un acuerdo multilateral que regula el comercio entre sus miembros a nivel global.</a:t>
            </a:r>
          </a:p>
          <a:p>
            <a:pPr marL="0" indent="0">
              <a:spcBef>
                <a:spcPts val="2500"/>
              </a:spcBef>
              <a:buNone/>
            </a:pPr>
            <a:r>
              <a:rPr lang="es-MX" sz="1400" b="1"/>
              <a:t>Facilitación del Comercio</a:t>
            </a:r>
          </a:p>
          <a:p>
            <a:pPr marL="0" lvl="1" indent="0">
              <a:buNone/>
            </a:pPr>
            <a:r>
              <a:rPr lang="es-MX" sz="1400"/>
              <a:t>Estos acuerdos buscan eliminar barreras comerciales y facilitar el flujo de bienes y servicios entre naciones, fomentando el crecimiento económico.</a:t>
            </a:r>
            <a:endParaRPr lang="es-CL" sz="1400"/>
          </a:p>
        </p:txBody>
      </p:sp>
      <p:pic>
        <p:nvPicPr>
          <p:cNvPr id="5" name="Marcador de contenido 4" descr="Apretón de manos frente al globo terráqueo">
            <a:extLst>
              <a:ext uri="{FF2B5EF4-FFF2-40B4-BE49-F238E27FC236}">
                <a16:creationId xmlns:a16="http://schemas.microsoft.com/office/drawing/2014/main" id="{2C788AC8-2281-4C25-A912-E70D5B910056}"/>
              </a:ext>
            </a:extLst>
          </p:cNvPr>
          <p:cNvPicPr>
            <a:picLocks noGrp="1" noChangeAspect="1"/>
          </p:cNvPicPr>
          <p:nvPr>
            <p:ph sz="half" idx="1"/>
          </p:nvPr>
        </p:nvPicPr>
        <p:blipFill>
          <a:blip r:embed="rId3"/>
          <a:srcRect l="34875" r="18527" b="1"/>
          <a:stretch>
            <a:fillRect/>
          </a:stretch>
        </p:blipFill>
        <p:spPr>
          <a:xfrm>
            <a:off x="7586236" y="508090"/>
            <a:ext cx="4081805" cy="5846990"/>
          </a:xfrm>
          <a:prstGeom prst="rect">
            <a:avLst/>
          </a:prstGeom>
        </p:spPr>
      </p:pic>
    </p:spTree>
    <p:extLst>
      <p:ext uri="{BB962C8B-B14F-4D97-AF65-F5344CB8AC3E}">
        <p14:creationId xmlns:p14="http://schemas.microsoft.com/office/powerpoint/2010/main" val="3608759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TotalTime>
  <Words>2581</Words>
  <Application>Microsoft Office PowerPoint</Application>
  <PresentationFormat>Panorámica</PresentationFormat>
  <Paragraphs>173</Paragraphs>
  <Slides>23</Slides>
  <Notes>23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23</vt:i4>
      </vt:variant>
    </vt:vector>
  </HeadingPairs>
  <TitlesOfParts>
    <vt:vector size="27" baseType="lpstr">
      <vt:lpstr>Aptos</vt:lpstr>
      <vt:lpstr>Arial</vt:lpstr>
      <vt:lpstr>Bierstadt</vt:lpstr>
      <vt:lpstr>GestaltVTI</vt:lpstr>
      <vt:lpstr>Qué son los acuerdos comerciales: Definición, tipos e impacto</vt:lpstr>
      <vt:lpstr>Ítems de la Agenda</vt:lpstr>
      <vt:lpstr>Definición de acuerdos comerciales</vt:lpstr>
      <vt:lpstr>Concepto y propósito de los acuerdos comerciales</vt:lpstr>
      <vt:lpstr>Principios básicos de los acuerdos comerciales</vt:lpstr>
      <vt:lpstr>Partes involucradas en los acuerdos comerciales</vt:lpstr>
      <vt:lpstr>Tipos de acuerdos comerciales</vt:lpstr>
      <vt:lpstr>Acuerdos bilaterales</vt:lpstr>
      <vt:lpstr>Acuerdos multilaterales</vt:lpstr>
      <vt:lpstr>Acuerdos regionales</vt:lpstr>
      <vt:lpstr>Proceso de negociación y formación de acuerdos comerciales</vt:lpstr>
      <vt:lpstr>Etapas de la negociación</vt:lpstr>
      <vt:lpstr>Factores que influyen en la negociación</vt:lpstr>
      <vt:lpstr>Ratificación y aplicación de los acuerdos</vt:lpstr>
      <vt:lpstr>Impacto de los acuerdos comerciales</vt:lpstr>
      <vt:lpstr>Efectos económicos</vt:lpstr>
      <vt:lpstr>Consecuencias sociales y laborales</vt:lpstr>
      <vt:lpstr>Impacto ambiental</vt:lpstr>
      <vt:lpstr>Ejemplos de acuerdos comerciales importantes</vt:lpstr>
      <vt:lpstr>Tratado de Libre Comercio de América del Norte (TLCAN)</vt:lpstr>
      <vt:lpstr>Acuerdo Transpacífico de Cooperación Económica (TPP)</vt:lpstr>
      <vt:lpstr>Mercado Común del Sur (MERCOSUR)</vt:lpstr>
      <vt:lpstr>Conclusión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carlos lastra</dc:creator>
  <cp:lastModifiedBy>carlos lastra</cp:lastModifiedBy>
  <cp:revision>1</cp:revision>
  <dcterms:created xsi:type="dcterms:W3CDTF">2025-07-02T21:34:52Z</dcterms:created>
  <dcterms:modified xsi:type="dcterms:W3CDTF">2025-07-02T21:37:54Z</dcterms:modified>
</cp:coreProperties>
</file>