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nciones que pueden afectar a un agente de aduanas en Chile" id="{8D034592-9033-4C52-8B96-8AB60ECEED46}">
          <p14:sldIdLst>
            <p14:sldId id="2561"/>
            <p14:sldId id="2562"/>
          </p14:sldIdLst>
        </p14:section>
        <p14:section name="Responsabilidades de un agente de aduanas" id="{10FFDB5C-F0CA-46FE-ABC4-CF9277CDEAA7}">
          <p14:sldIdLst>
            <p14:sldId id="2563"/>
            <p14:sldId id="2564"/>
            <p14:sldId id="2565"/>
            <p14:sldId id="2566"/>
          </p14:sldIdLst>
        </p14:section>
        <p14:section name="Tipos de sanciones administrativas" id="{5ECB57D1-8A06-4384-8B06-10690EFCB371}">
          <p14:sldIdLst>
            <p14:sldId id="2567"/>
            <p14:sldId id="2568"/>
            <p14:sldId id="2569"/>
            <p14:sldId id="2570"/>
          </p14:sldIdLst>
        </p14:section>
        <p14:section name="Sanciones penales por delitos aduaneros" id="{130C3B93-992E-44BE-86BA-E6CD0FE7F745}">
          <p14:sldIdLst>
            <p14:sldId id="2571"/>
            <p14:sldId id="2572"/>
            <p14:sldId id="2573"/>
            <p14:sldId id="2574"/>
          </p14:sldIdLst>
        </p14:section>
        <p14:section name="Procedimientos de investigación y defensa" id="{E4385A3D-04BA-4936-A483-0E2E9AD775C6}">
          <p14:sldIdLst>
            <p14:sldId id="2575"/>
            <p14:sldId id="2576"/>
            <p14:sldId id="2577"/>
            <p14:sldId id="2578"/>
          </p14:sldIdLst>
        </p14:section>
        <p14:section name="Impacto de las sanciones en la carrera profesional" id="{8078FCC6-8CED-47FD-8CD9-730700FC4A75}">
          <p14:sldIdLst>
            <p14:sldId id="2579"/>
            <p14:sldId id="2580"/>
            <p14:sldId id="2581"/>
            <p14:sldId id="2582"/>
          </p14:sldIdLst>
        </p14:section>
        <p14:section name="Conclusión" id="{DB62BCFA-395F-485F-A7DE-89EE10ACC373}">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15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AEBD2-A5F5-474D-B445-FF49B2307CB1}"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C4AD4576-2D71-444B-B1C0-4C418EA456CB}">
      <dgm:prSet/>
      <dgm:spPr/>
      <dgm:t>
        <a:bodyPr/>
        <a:lstStyle/>
        <a:p>
          <a:pPr>
            <a:lnSpc>
              <a:spcPct val="100000"/>
            </a:lnSpc>
            <a:defRPr b="1"/>
          </a:pPr>
          <a:r>
            <a:rPr lang="es-CL"/>
            <a:t>Derecho a ser escuchado</a:t>
          </a:r>
        </a:p>
      </dgm:t>
    </dgm:pt>
    <dgm:pt modelId="{6488AD42-8083-48A8-AB07-55EEC8CE80F3}" type="parTrans" cxnId="{4C055F10-2064-4668-B3B4-C5A304E8023F}">
      <dgm:prSet/>
      <dgm:spPr/>
      <dgm:t>
        <a:bodyPr/>
        <a:lstStyle/>
        <a:p>
          <a:endParaRPr lang="es-CL"/>
        </a:p>
      </dgm:t>
    </dgm:pt>
    <dgm:pt modelId="{3515064E-C518-4BF9-981C-2C59E49EEF08}" type="sibTrans" cxnId="{4C055F10-2064-4668-B3B4-C5A304E8023F}">
      <dgm:prSet/>
      <dgm:spPr/>
      <dgm:t>
        <a:bodyPr/>
        <a:lstStyle/>
        <a:p>
          <a:pPr>
            <a:lnSpc>
              <a:spcPct val="100000"/>
            </a:lnSpc>
            <a:defRPr b="1"/>
          </a:pPr>
          <a:endParaRPr lang="es-CL"/>
        </a:p>
      </dgm:t>
    </dgm:pt>
    <dgm:pt modelId="{F6E074C6-6F81-4AC8-8ECC-9FBBC301C59F}">
      <dgm:prSet/>
      <dgm:spPr/>
      <dgm:t>
        <a:bodyPr/>
        <a:lstStyle/>
        <a:p>
          <a:pPr>
            <a:lnSpc>
              <a:spcPct val="100000"/>
            </a:lnSpc>
          </a:pPr>
          <a:r>
            <a:rPr lang="es-CL"/>
            <a:t>Cada agente tiene el derecho de ser escuchado durante la investigación, lo que asegura que sus perspectivas sean consideradas.</a:t>
          </a:r>
        </a:p>
      </dgm:t>
    </dgm:pt>
    <dgm:pt modelId="{3ED1E6A3-4CB5-4816-9441-62688A6A57D1}" type="parTrans" cxnId="{9DD831BB-AC31-4360-AE53-DFD82D4AE399}">
      <dgm:prSet/>
      <dgm:spPr/>
      <dgm:t>
        <a:bodyPr/>
        <a:lstStyle/>
        <a:p>
          <a:endParaRPr lang="es-CL"/>
        </a:p>
      </dgm:t>
    </dgm:pt>
    <dgm:pt modelId="{2D4C7D55-6CE3-4FB8-8C52-D6C2899E2821}" type="sibTrans" cxnId="{9DD831BB-AC31-4360-AE53-DFD82D4AE399}">
      <dgm:prSet/>
      <dgm:spPr/>
      <dgm:t>
        <a:bodyPr/>
        <a:lstStyle/>
        <a:p>
          <a:endParaRPr lang="es-CL"/>
        </a:p>
      </dgm:t>
    </dgm:pt>
    <dgm:pt modelId="{93309A50-8C77-492C-A50A-63433278167B}">
      <dgm:prSet/>
      <dgm:spPr/>
      <dgm:t>
        <a:bodyPr/>
        <a:lstStyle/>
        <a:p>
          <a:pPr>
            <a:lnSpc>
              <a:spcPct val="100000"/>
            </a:lnSpc>
            <a:defRPr b="1"/>
          </a:pPr>
          <a:r>
            <a:rPr lang="es-CL"/>
            <a:t>Presentar pruebas</a:t>
          </a:r>
        </a:p>
      </dgm:t>
    </dgm:pt>
    <dgm:pt modelId="{93D56DB3-5162-4645-83A8-1255703FA5B4}" type="parTrans" cxnId="{70BBC702-CAA2-41E6-8B1C-B338398A2E32}">
      <dgm:prSet/>
      <dgm:spPr/>
      <dgm:t>
        <a:bodyPr/>
        <a:lstStyle/>
        <a:p>
          <a:endParaRPr lang="es-CL"/>
        </a:p>
      </dgm:t>
    </dgm:pt>
    <dgm:pt modelId="{B9D8B6B6-84DE-477B-A55F-7E673379E01E}" type="sibTrans" cxnId="{70BBC702-CAA2-41E6-8B1C-B338398A2E32}">
      <dgm:prSet/>
      <dgm:spPr/>
      <dgm:t>
        <a:bodyPr/>
        <a:lstStyle/>
        <a:p>
          <a:pPr>
            <a:lnSpc>
              <a:spcPct val="100000"/>
            </a:lnSpc>
            <a:defRPr b="1"/>
          </a:pPr>
          <a:endParaRPr lang="es-CL"/>
        </a:p>
      </dgm:t>
    </dgm:pt>
    <dgm:pt modelId="{A2ECC1D2-822C-4B62-8114-30C432812042}">
      <dgm:prSet/>
      <dgm:spPr/>
      <dgm:t>
        <a:bodyPr/>
        <a:lstStyle/>
        <a:p>
          <a:pPr>
            <a:lnSpc>
              <a:spcPct val="100000"/>
            </a:lnSpc>
          </a:pPr>
          <a:r>
            <a:rPr lang="es-CL"/>
            <a:t>Los agentes tienen el derecho de presentar pruebas en su defensa, lo que es fundamental para garantizar la equidad del proceso.</a:t>
          </a:r>
        </a:p>
      </dgm:t>
    </dgm:pt>
    <dgm:pt modelId="{BCAEA782-C509-4CDC-A99B-C72617E4B0B6}" type="parTrans" cxnId="{12E64E88-5D64-4E74-ABAC-612FF560663B}">
      <dgm:prSet/>
      <dgm:spPr/>
      <dgm:t>
        <a:bodyPr/>
        <a:lstStyle/>
        <a:p>
          <a:endParaRPr lang="es-CL"/>
        </a:p>
      </dgm:t>
    </dgm:pt>
    <dgm:pt modelId="{395F5A58-2B53-424B-982A-9C95CA4BDB88}" type="sibTrans" cxnId="{12E64E88-5D64-4E74-ABAC-612FF560663B}">
      <dgm:prSet/>
      <dgm:spPr/>
      <dgm:t>
        <a:bodyPr/>
        <a:lstStyle/>
        <a:p>
          <a:endParaRPr lang="es-CL"/>
        </a:p>
      </dgm:t>
    </dgm:pt>
    <dgm:pt modelId="{2BF595B1-C1FF-4B6A-AD22-8620128CF023}">
      <dgm:prSet/>
      <dgm:spPr/>
      <dgm:t>
        <a:bodyPr/>
        <a:lstStyle/>
        <a:p>
          <a:pPr>
            <a:lnSpc>
              <a:spcPct val="100000"/>
            </a:lnSpc>
            <a:defRPr b="1"/>
          </a:pPr>
          <a:r>
            <a:rPr lang="es-CL"/>
            <a:t>Proceso justo</a:t>
          </a:r>
        </a:p>
      </dgm:t>
    </dgm:pt>
    <dgm:pt modelId="{AB9B54AA-75AF-4EF8-9619-FB1C7429A0D1}" type="parTrans" cxnId="{39FA4498-2E60-4334-AB34-BF7762C4BA96}">
      <dgm:prSet/>
      <dgm:spPr/>
      <dgm:t>
        <a:bodyPr/>
        <a:lstStyle/>
        <a:p>
          <a:endParaRPr lang="es-CL"/>
        </a:p>
      </dgm:t>
    </dgm:pt>
    <dgm:pt modelId="{3215DBFC-0F25-4181-9A71-CD04E6D7625D}" type="sibTrans" cxnId="{39FA4498-2E60-4334-AB34-BF7762C4BA96}">
      <dgm:prSet/>
      <dgm:spPr/>
      <dgm:t>
        <a:bodyPr/>
        <a:lstStyle/>
        <a:p>
          <a:endParaRPr lang="es-CL"/>
        </a:p>
      </dgm:t>
    </dgm:pt>
    <dgm:pt modelId="{F9D08280-95C8-41DC-B7E8-E8B4A71BA6FB}">
      <dgm:prSet/>
      <dgm:spPr/>
      <dgm:t>
        <a:bodyPr/>
        <a:lstStyle/>
        <a:p>
          <a:pPr>
            <a:lnSpc>
              <a:spcPct val="100000"/>
            </a:lnSpc>
          </a:pPr>
          <a:r>
            <a:rPr lang="es-CL"/>
            <a:t>Conocer y respetar los derechos de los agentes es esencial para asegurar un proceso justo y transparente en las investigaciones.</a:t>
          </a:r>
        </a:p>
      </dgm:t>
    </dgm:pt>
    <dgm:pt modelId="{CB491E0F-FF6D-4069-A43B-A9D895B42FA8}" type="parTrans" cxnId="{925F6C5E-C524-43D0-AA7F-86F8094417B7}">
      <dgm:prSet/>
      <dgm:spPr/>
      <dgm:t>
        <a:bodyPr/>
        <a:lstStyle/>
        <a:p>
          <a:endParaRPr lang="es-CL"/>
        </a:p>
      </dgm:t>
    </dgm:pt>
    <dgm:pt modelId="{92D80A88-9848-4C4E-BB5D-ADC026B95D27}" type="sibTrans" cxnId="{925F6C5E-C524-43D0-AA7F-86F8094417B7}">
      <dgm:prSet/>
      <dgm:spPr/>
      <dgm:t>
        <a:bodyPr/>
        <a:lstStyle/>
        <a:p>
          <a:endParaRPr lang="es-CL"/>
        </a:p>
      </dgm:t>
    </dgm:pt>
    <dgm:pt modelId="{9A361A04-F930-4D2F-AE7F-9AF688FF7A30}" type="pres">
      <dgm:prSet presAssocID="{FE4AEBD2-A5F5-474D-B445-FF49B2307CB1}" presName="Root" presStyleCnt="0">
        <dgm:presLayoutVars>
          <dgm:dir/>
          <dgm:resizeHandles val="exact"/>
        </dgm:presLayoutVars>
      </dgm:prSet>
      <dgm:spPr/>
    </dgm:pt>
    <dgm:pt modelId="{C8578D0D-6A74-407A-90DB-BF3889AEF6A2}" type="pres">
      <dgm:prSet presAssocID="{C4AD4576-2D71-444B-B1C0-4C418EA456CB}" presName="Composite" presStyleCnt="0"/>
      <dgm:spPr/>
    </dgm:pt>
    <dgm:pt modelId="{E17B76B5-9DA5-4F32-AB0F-2EA4441ED09F}" type="pres">
      <dgm:prSet presAssocID="{C4AD4576-2D71-444B-B1C0-4C418EA456CB}"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751" r="21500" b="2"/>
          <a:stretch/>
        </a:blipFill>
      </dgm:spPr>
      <dgm:extLst>
        <a:ext uri="{E40237B7-FDA0-4F09-8148-C483321AD2D9}">
          <dgm14:cNvPr xmlns:dgm14="http://schemas.microsoft.com/office/drawing/2010/diagram" id="0" name="" descr="Retrato de grupo joven persona de negocios creativa que trabaja en un proyecto de éxito con el equipo Gente de negocios weare traje casual traje de trabajo acción feliz en un espacio de coworking moderno"/>
        </a:ext>
      </dgm:extLst>
    </dgm:pt>
    <dgm:pt modelId="{C27B56BD-F4A5-4233-8EA4-1CBCD676345D}" type="pres">
      <dgm:prSet presAssocID="{C4AD4576-2D71-444B-B1C0-4C418EA456CB}" presName="Subtitle" presStyleLbl="revTx" presStyleIdx="0" presStyleCnt="6">
        <dgm:presLayoutVars>
          <dgm:chMax val="0"/>
          <dgm:bulletEnabled/>
        </dgm:presLayoutVars>
      </dgm:prSet>
      <dgm:spPr/>
    </dgm:pt>
    <dgm:pt modelId="{F8700494-01C5-4188-86C4-88FC1D387E03}" type="pres">
      <dgm:prSet presAssocID="{C4AD4576-2D71-444B-B1C0-4C418EA456CB}" presName="Description" presStyleLbl="revTx" presStyleIdx="1" presStyleCnt="6">
        <dgm:presLayoutVars>
          <dgm:bulletEnabled/>
        </dgm:presLayoutVars>
      </dgm:prSet>
      <dgm:spPr/>
    </dgm:pt>
    <dgm:pt modelId="{3FB9EA18-23DA-4D96-A46F-315C45CCC8B3}" type="pres">
      <dgm:prSet presAssocID="{3515064E-C518-4BF9-981C-2C59E49EEF08}" presName="sibTrans" presStyleLbl="sibTrans2D1" presStyleIdx="0" presStyleCnt="0"/>
      <dgm:spPr/>
    </dgm:pt>
    <dgm:pt modelId="{AE0FC40E-227F-4DA9-9E28-0A80B147C4B2}" type="pres">
      <dgm:prSet presAssocID="{93309A50-8C77-492C-A50A-63433278167B}" presName="Composite" presStyleCnt="0"/>
      <dgm:spPr/>
    </dgm:pt>
    <dgm:pt modelId="{69082185-609C-4192-AE03-4BA3DF240C7D}" type="pres">
      <dgm:prSet presAssocID="{93309A50-8C77-492C-A50A-63433278167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329" r="22667" b="-6"/>
          <a:stretch/>
        </a:blipFill>
      </dgm:spPr>
      <dgm:extLst>
        <a:ext uri="{E40237B7-FDA0-4F09-8148-C483321AD2D9}">
          <dgm14:cNvPr xmlns:dgm14="http://schemas.microsoft.com/office/drawing/2010/diagram" id="0" name="" descr="Juez sosteniendo un mazo de madera"/>
        </a:ext>
      </dgm:extLst>
    </dgm:pt>
    <dgm:pt modelId="{00F42752-F5AD-48CA-A6CB-7ABADB09240E}" type="pres">
      <dgm:prSet presAssocID="{93309A50-8C77-492C-A50A-63433278167B}" presName="Subtitle" presStyleLbl="revTx" presStyleIdx="2" presStyleCnt="6">
        <dgm:presLayoutVars>
          <dgm:chMax val="0"/>
          <dgm:bulletEnabled/>
        </dgm:presLayoutVars>
      </dgm:prSet>
      <dgm:spPr/>
    </dgm:pt>
    <dgm:pt modelId="{3E2459C3-695E-4230-9323-91FD2B56031F}" type="pres">
      <dgm:prSet presAssocID="{93309A50-8C77-492C-A50A-63433278167B}" presName="Description" presStyleLbl="revTx" presStyleIdx="3" presStyleCnt="6">
        <dgm:presLayoutVars>
          <dgm:bulletEnabled/>
        </dgm:presLayoutVars>
      </dgm:prSet>
      <dgm:spPr/>
    </dgm:pt>
    <dgm:pt modelId="{0EE9A317-DB1C-48B2-9D9D-93BA428D82BF}" type="pres">
      <dgm:prSet presAssocID="{B9D8B6B6-84DE-477B-A55F-7E673379E01E}" presName="sibTrans" presStyleLbl="sibTrans2D1" presStyleIdx="0" presStyleCnt="0"/>
      <dgm:spPr/>
    </dgm:pt>
    <dgm:pt modelId="{B20CBE20-FB9D-4B06-ACD4-6CBBB19C71F2}" type="pres">
      <dgm:prSet presAssocID="{2BF595B1-C1FF-4B6A-AD22-8620128CF023}" presName="Composite" presStyleCnt="0"/>
      <dgm:spPr/>
    </dgm:pt>
    <dgm:pt modelId="{1436EC50-F2F6-4666-9983-79EAECE6C46B}" type="pres">
      <dgm:prSet presAssocID="{2BF595B1-C1FF-4B6A-AD22-8620128CF02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005" r="22246" b="2"/>
          <a:stretch/>
        </a:blipFill>
      </dgm:spPr>
      <dgm:extLst>
        <a:ext uri="{E40237B7-FDA0-4F09-8148-C483321AD2D9}">
          <dgm14:cNvPr xmlns:dgm14="http://schemas.microsoft.com/office/drawing/2010/diagram" id="0" name="" descr="Balanza de la justicia sobre fondo azul"/>
        </a:ext>
      </dgm:extLst>
    </dgm:pt>
    <dgm:pt modelId="{B686DB43-651A-403B-A189-31C2A9E3FCD8}" type="pres">
      <dgm:prSet presAssocID="{2BF595B1-C1FF-4B6A-AD22-8620128CF023}" presName="Subtitle" presStyleLbl="revTx" presStyleIdx="4" presStyleCnt="6">
        <dgm:presLayoutVars>
          <dgm:chMax val="0"/>
          <dgm:bulletEnabled/>
        </dgm:presLayoutVars>
      </dgm:prSet>
      <dgm:spPr/>
    </dgm:pt>
    <dgm:pt modelId="{DFFCDD51-4C22-4308-A65A-09B97A051997}" type="pres">
      <dgm:prSet presAssocID="{2BF595B1-C1FF-4B6A-AD22-8620128CF023}" presName="Description" presStyleLbl="revTx" presStyleIdx="5" presStyleCnt="6">
        <dgm:presLayoutVars>
          <dgm:bulletEnabled/>
        </dgm:presLayoutVars>
      </dgm:prSet>
      <dgm:spPr/>
    </dgm:pt>
  </dgm:ptLst>
  <dgm:cxnLst>
    <dgm:cxn modelId="{70BBC702-CAA2-41E6-8B1C-B338398A2E32}" srcId="{FE4AEBD2-A5F5-474D-B445-FF49B2307CB1}" destId="{93309A50-8C77-492C-A50A-63433278167B}" srcOrd="1" destOrd="0" parTransId="{93D56DB3-5162-4645-83A8-1255703FA5B4}" sibTransId="{B9D8B6B6-84DE-477B-A55F-7E673379E01E}"/>
    <dgm:cxn modelId="{4C055F10-2064-4668-B3B4-C5A304E8023F}" srcId="{FE4AEBD2-A5F5-474D-B445-FF49B2307CB1}" destId="{C4AD4576-2D71-444B-B1C0-4C418EA456CB}" srcOrd="0" destOrd="0" parTransId="{6488AD42-8083-48A8-AB07-55EEC8CE80F3}" sibTransId="{3515064E-C518-4BF9-981C-2C59E49EEF08}"/>
    <dgm:cxn modelId="{925F6C5E-C524-43D0-AA7F-86F8094417B7}" srcId="{2BF595B1-C1FF-4B6A-AD22-8620128CF023}" destId="{F9D08280-95C8-41DC-B7E8-E8B4A71BA6FB}" srcOrd="0" destOrd="0" parTransId="{CB491E0F-FF6D-4069-A43B-A9D895B42FA8}" sibTransId="{92D80A88-9848-4C4E-BB5D-ADC026B95D27}"/>
    <dgm:cxn modelId="{78AAE446-FC81-4119-99AA-53E2EBF42431}" type="presOf" srcId="{3515064E-C518-4BF9-981C-2C59E49EEF08}" destId="{3FB9EA18-23DA-4D96-A46F-315C45CCC8B3}" srcOrd="0" destOrd="0" presId="urn:microsoft.com/office/officeart/2024/3/layout/verticalVisualTextBlock1"/>
    <dgm:cxn modelId="{745F1F4F-1BE0-4868-B2BA-6591B283E257}" type="presOf" srcId="{93309A50-8C77-492C-A50A-63433278167B}" destId="{00F42752-F5AD-48CA-A6CB-7ABADB09240E}" srcOrd="0" destOrd="0" presId="urn:microsoft.com/office/officeart/2024/3/layout/verticalVisualTextBlock1"/>
    <dgm:cxn modelId="{324DA179-248C-4AC9-BBC6-FDB1A3A9AF5C}" type="presOf" srcId="{A2ECC1D2-822C-4B62-8114-30C432812042}" destId="{3E2459C3-695E-4230-9323-91FD2B56031F}" srcOrd="0" destOrd="0" presId="urn:microsoft.com/office/officeart/2024/3/layout/verticalVisualTextBlock1"/>
    <dgm:cxn modelId="{12E64E88-5D64-4E74-ABAC-612FF560663B}" srcId="{93309A50-8C77-492C-A50A-63433278167B}" destId="{A2ECC1D2-822C-4B62-8114-30C432812042}" srcOrd="0" destOrd="0" parTransId="{BCAEA782-C509-4CDC-A99B-C72617E4B0B6}" sibTransId="{395F5A58-2B53-424B-982A-9C95CA4BDB88}"/>
    <dgm:cxn modelId="{39FA4498-2E60-4334-AB34-BF7762C4BA96}" srcId="{FE4AEBD2-A5F5-474D-B445-FF49B2307CB1}" destId="{2BF595B1-C1FF-4B6A-AD22-8620128CF023}" srcOrd="2" destOrd="0" parTransId="{AB9B54AA-75AF-4EF8-9619-FB1C7429A0D1}" sibTransId="{3215DBFC-0F25-4181-9A71-CD04E6D7625D}"/>
    <dgm:cxn modelId="{C4DB969F-62B1-4390-9463-37D14975FF2C}" type="presOf" srcId="{2BF595B1-C1FF-4B6A-AD22-8620128CF023}" destId="{B686DB43-651A-403B-A189-31C2A9E3FCD8}" srcOrd="0" destOrd="0" presId="urn:microsoft.com/office/officeart/2024/3/layout/verticalVisualTextBlock1"/>
    <dgm:cxn modelId="{85C2DFAE-679E-478D-89B7-1396D3444924}" type="presOf" srcId="{F9D08280-95C8-41DC-B7E8-E8B4A71BA6FB}" destId="{DFFCDD51-4C22-4308-A65A-09B97A051997}" srcOrd="0" destOrd="0" presId="urn:microsoft.com/office/officeart/2024/3/layout/verticalVisualTextBlock1"/>
    <dgm:cxn modelId="{17F14FB7-1228-4962-87EE-6D4439192EAD}" type="presOf" srcId="{FE4AEBD2-A5F5-474D-B445-FF49B2307CB1}" destId="{9A361A04-F930-4D2F-AE7F-9AF688FF7A30}" srcOrd="0" destOrd="0" presId="urn:microsoft.com/office/officeart/2024/3/layout/verticalVisualTextBlock1"/>
    <dgm:cxn modelId="{9DD831BB-AC31-4360-AE53-DFD82D4AE399}" srcId="{C4AD4576-2D71-444B-B1C0-4C418EA456CB}" destId="{F6E074C6-6F81-4AC8-8ECC-9FBBC301C59F}" srcOrd="0" destOrd="0" parTransId="{3ED1E6A3-4CB5-4816-9441-62688A6A57D1}" sibTransId="{2D4C7D55-6CE3-4FB8-8C52-D6C2899E2821}"/>
    <dgm:cxn modelId="{048FDBBB-A97C-4079-B61F-E1043E79F361}" type="presOf" srcId="{B9D8B6B6-84DE-477B-A55F-7E673379E01E}" destId="{0EE9A317-DB1C-48B2-9D9D-93BA428D82BF}" srcOrd="0" destOrd="0" presId="urn:microsoft.com/office/officeart/2024/3/layout/verticalVisualTextBlock1"/>
    <dgm:cxn modelId="{82FCA9E0-6A7A-4066-82B7-8E1705557240}" type="presOf" srcId="{F6E074C6-6F81-4AC8-8ECC-9FBBC301C59F}" destId="{F8700494-01C5-4188-86C4-88FC1D387E03}" srcOrd="0" destOrd="0" presId="urn:microsoft.com/office/officeart/2024/3/layout/verticalVisualTextBlock1"/>
    <dgm:cxn modelId="{04711BEC-C108-416A-B980-A76296682FE7}" type="presOf" srcId="{C4AD4576-2D71-444B-B1C0-4C418EA456CB}" destId="{C27B56BD-F4A5-4233-8EA4-1CBCD676345D}" srcOrd="0" destOrd="0" presId="urn:microsoft.com/office/officeart/2024/3/layout/verticalVisualTextBlock1"/>
    <dgm:cxn modelId="{925F900E-B48E-4412-B366-DA53802313BD}" type="presParOf" srcId="{9A361A04-F930-4D2F-AE7F-9AF688FF7A30}" destId="{C8578D0D-6A74-407A-90DB-BF3889AEF6A2}" srcOrd="0" destOrd="0" presId="urn:microsoft.com/office/officeart/2024/3/layout/verticalVisualTextBlock1"/>
    <dgm:cxn modelId="{E1E2C396-A5A7-4554-91BE-8E86FAF33566}" type="presParOf" srcId="{C8578D0D-6A74-407A-90DB-BF3889AEF6A2}" destId="{E17B76B5-9DA5-4F32-AB0F-2EA4441ED09F}" srcOrd="0" destOrd="0" presId="urn:microsoft.com/office/officeart/2024/3/layout/verticalVisualTextBlock1"/>
    <dgm:cxn modelId="{AB65423B-8507-480D-8F96-7E09DC9A2377}" type="presParOf" srcId="{C8578D0D-6A74-407A-90DB-BF3889AEF6A2}" destId="{C27B56BD-F4A5-4233-8EA4-1CBCD676345D}" srcOrd="1" destOrd="0" presId="urn:microsoft.com/office/officeart/2024/3/layout/verticalVisualTextBlock1"/>
    <dgm:cxn modelId="{5EDC7DD0-2889-41BE-9047-D8B940A523EB}" type="presParOf" srcId="{C8578D0D-6A74-407A-90DB-BF3889AEF6A2}" destId="{F8700494-01C5-4188-86C4-88FC1D387E03}" srcOrd="2" destOrd="0" presId="urn:microsoft.com/office/officeart/2024/3/layout/verticalVisualTextBlock1"/>
    <dgm:cxn modelId="{4D861A5B-0000-4BDC-93E6-9E086B51278F}" type="presParOf" srcId="{9A361A04-F930-4D2F-AE7F-9AF688FF7A30}" destId="{3FB9EA18-23DA-4D96-A46F-315C45CCC8B3}" srcOrd="1" destOrd="0" presId="urn:microsoft.com/office/officeart/2024/3/layout/verticalVisualTextBlock1"/>
    <dgm:cxn modelId="{9583E298-8811-4881-B4CC-C1052A2E37A3}" type="presParOf" srcId="{9A361A04-F930-4D2F-AE7F-9AF688FF7A30}" destId="{AE0FC40E-227F-4DA9-9E28-0A80B147C4B2}" srcOrd="2" destOrd="0" presId="urn:microsoft.com/office/officeart/2024/3/layout/verticalVisualTextBlock1"/>
    <dgm:cxn modelId="{92D2DD7A-C974-40CC-A4F8-72B593E6F264}" type="presParOf" srcId="{AE0FC40E-227F-4DA9-9E28-0A80B147C4B2}" destId="{69082185-609C-4192-AE03-4BA3DF240C7D}" srcOrd="0" destOrd="0" presId="urn:microsoft.com/office/officeart/2024/3/layout/verticalVisualTextBlock1"/>
    <dgm:cxn modelId="{C10CAFEC-AEDC-4C26-B93F-E4137E885706}" type="presParOf" srcId="{AE0FC40E-227F-4DA9-9E28-0A80B147C4B2}" destId="{00F42752-F5AD-48CA-A6CB-7ABADB09240E}" srcOrd="1" destOrd="0" presId="urn:microsoft.com/office/officeart/2024/3/layout/verticalVisualTextBlock1"/>
    <dgm:cxn modelId="{5917A6CE-14D8-41B3-A689-846F27821579}" type="presParOf" srcId="{AE0FC40E-227F-4DA9-9E28-0A80B147C4B2}" destId="{3E2459C3-695E-4230-9323-91FD2B56031F}" srcOrd="2" destOrd="0" presId="urn:microsoft.com/office/officeart/2024/3/layout/verticalVisualTextBlock1"/>
    <dgm:cxn modelId="{139EADC2-5A7F-4AF2-BCF3-0E014291FF17}" type="presParOf" srcId="{9A361A04-F930-4D2F-AE7F-9AF688FF7A30}" destId="{0EE9A317-DB1C-48B2-9D9D-93BA428D82BF}" srcOrd="3" destOrd="0" presId="urn:microsoft.com/office/officeart/2024/3/layout/verticalVisualTextBlock1"/>
    <dgm:cxn modelId="{BD21B3E1-8436-4205-BDAA-725AA0DA53CC}" type="presParOf" srcId="{9A361A04-F930-4D2F-AE7F-9AF688FF7A30}" destId="{B20CBE20-FB9D-4B06-ACD4-6CBBB19C71F2}" srcOrd="4" destOrd="0" presId="urn:microsoft.com/office/officeart/2024/3/layout/verticalVisualTextBlock1"/>
    <dgm:cxn modelId="{4B440DA7-8FD6-4EDE-ABDE-6A2CE86CFCE7}" type="presParOf" srcId="{B20CBE20-FB9D-4B06-ACD4-6CBBB19C71F2}" destId="{1436EC50-F2F6-4666-9983-79EAECE6C46B}" srcOrd="0" destOrd="0" presId="urn:microsoft.com/office/officeart/2024/3/layout/verticalVisualTextBlock1"/>
    <dgm:cxn modelId="{1272D223-ED18-4A5A-9F93-BD05543F3635}" type="presParOf" srcId="{B20CBE20-FB9D-4B06-ACD4-6CBBB19C71F2}" destId="{B686DB43-651A-403B-A189-31C2A9E3FCD8}" srcOrd="1" destOrd="0" presId="urn:microsoft.com/office/officeart/2024/3/layout/verticalVisualTextBlock1"/>
    <dgm:cxn modelId="{0C100EEF-8DB1-4E0A-BF76-6BC7180FA1AF}" type="presParOf" srcId="{B20CBE20-FB9D-4B06-ACD4-6CBBB19C71F2}" destId="{DFFCDD51-4C22-4308-A65A-09B97A05199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6CD06-52F1-42DD-B4BC-96CCDDFD39F5}"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9E2E210D-A4E1-40E1-B440-D0037EB321EE}">
      <dgm:prSet/>
      <dgm:spPr/>
      <dgm:t>
        <a:bodyPr/>
        <a:lstStyle/>
        <a:p>
          <a:pPr>
            <a:lnSpc>
              <a:spcPct val="100000"/>
            </a:lnSpc>
            <a:defRPr b="1"/>
          </a:pPr>
          <a:r>
            <a:rPr lang="es-CL"/>
            <a:t>Implementación de Estrategias</a:t>
          </a:r>
        </a:p>
      </dgm:t>
    </dgm:pt>
    <dgm:pt modelId="{707A7DC0-3F88-4382-8480-115F318D5278}" type="parTrans" cxnId="{CF252E01-EC98-4495-9761-481B4B11FF9B}">
      <dgm:prSet/>
      <dgm:spPr/>
      <dgm:t>
        <a:bodyPr/>
        <a:lstStyle/>
        <a:p>
          <a:endParaRPr lang="es-CL"/>
        </a:p>
      </dgm:t>
    </dgm:pt>
    <dgm:pt modelId="{1D94AEE2-D4C2-4C44-928D-70E6968906CE}" type="sibTrans" cxnId="{CF252E01-EC98-4495-9761-481B4B11FF9B}">
      <dgm:prSet/>
      <dgm:spPr/>
      <dgm:t>
        <a:bodyPr/>
        <a:lstStyle/>
        <a:p>
          <a:pPr>
            <a:lnSpc>
              <a:spcPct val="100000"/>
            </a:lnSpc>
            <a:defRPr b="1"/>
          </a:pPr>
          <a:endParaRPr lang="es-CL"/>
        </a:p>
      </dgm:t>
    </dgm:pt>
    <dgm:pt modelId="{9FC23196-5B68-4A1B-B82D-0185C54ED133}">
      <dgm:prSet/>
      <dgm:spPr/>
      <dgm:t>
        <a:bodyPr/>
        <a:lstStyle/>
        <a:p>
          <a:pPr>
            <a:lnSpc>
              <a:spcPct val="100000"/>
            </a:lnSpc>
          </a:pPr>
          <a:r>
            <a:rPr lang="es-CL"/>
            <a:t>Es crucial que los agentes implementen estrategias de prevención eficaces para evitar sanciones y cumplir con las normativas vigentes.</a:t>
          </a:r>
        </a:p>
      </dgm:t>
    </dgm:pt>
    <dgm:pt modelId="{5E1ECB36-3FEC-4B0C-B5D9-2833CCCF4244}" type="parTrans" cxnId="{51CB693B-5A9E-405F-B9C9-37B36711D037}">
      <dgm:prSet/>
      <dgm:spPr/>
      <dgm:t>
        <a:bodyPr/>
        <a:lstStyle/>
        <a:p>
          <a:endParaRPr lang="es-CL"/>
        </a:p>
      </dgm:t>
    </dgm:pt>
    <dgm:pt modelId="{42DBBAD5-27C8-41D8-99CD-B3360C39F8F2}" type="sibTrans" cxnId="{51CB693B-5A9E-405F-B9C9-37B36711D037}">
      <dgm:prSet/>
      <dgm:spPr/>
      <dgm:t>
        <a:bodyPr/>
        <a:lstStyle/>
        <a:p>
          <a:endParaRPr lang="es-CL"/>
        </a:p>
      </dgm:t>
    </dgm:pt>
    <dgm:pt modelId="{DB55FEB9-7AA0-4183-B7A5-A8B21197B1BD}">
      <dgm:prSet/>
      <dgm:spPr/>
      <dgm:t>
        <a:bodyPr/>
        <a:lstStyle/>
        <a:p>
          <a:pPr>
            <a:lnSpc>
              <a:spcPct val="100000"/>
            </a:lnSpc>
            <a:defRPr b="1"/>
          </a:pPr>
          <a:r>
            <a:rPr lang="es-CL"/>
            <a:t>Capacitación Continua</a:t>
          </a:r>
        </a:p>
      </dgm:t>
    </dgm:pt>
    <dgm:pt modelId="{B7644A2F-6DD0-47E0-87F9-10679B167FB8}" type="parTrans" cxnId="{F8E378F8-38B3-47E9-B128-1E4098F1985B}">
      <dgm:prSet/>
      <dgm:spPr/>
      <dgm:t>
        <a:bodyPr/>
        <a:lstStyle/>
        <a:p>
          <a:endParaRPr lang="es-CL"/>
        </a:p>
      </dgm:t>
    </dgm:pt>
    <dgm:pt modelId="{16A3A302-7035-49BC-B859-67F8E2590AFF}" type="sibTrans" cxnId="{F8E378F8-38B3-47E9-B128-1E4098F1985B}">
      <dgm:prSet/>
      <dgm:spPr/>
      <dgm:t>
        <a:bodyPr/>
        <a:lstStyle/>
        <a:p>
          <a:pPr>
            <a:lnSpc>
              <a:spcPct val="100000"/>
            </a:lnSpc>
            <a:defRPr b="1"/>
          </a:pPr>
          <a:endParaRPr lang="es-CL"/>
        </a:p>
      </dgm:t>
    </dgm:pt>
    <dgm:pt modelId="{AD564EA9-A48B-4C1A-864A-F7956375064A}">
      <dgm:prSet/>
      <dgm:spPr/>
      <dgm:t>
        <a:bodyPr/>
        <a:lstStyle/>
        <a:p>
          <a:pPr>
            <a:lnSpc>
              <a:spcPct val="100000"/>
            </a:lnSpc>
          </a:pPr>
          <a:r>
            <a:rPr lang="es-CL"/>
            <a:t>La capacitación continua permite a los agentes mantenerse actualizados sobre las normativas y mejores prácticas en sus operaciones.</a:t>
          </a:r>
        </a:p>
      </dgm:t>
    </dgm:pt>
    <dgm:pt modelId="{B4D62B45-2684-4249-9A02-622566D3BE87}" type="parTrans" cxnId="{562B26DF-742F-4CED-A2BA-377B69555B98}">
      <dgm:prSet/>
      <dgm:spPr/>
      <dgm:t>
        <a:bodyPr/>
        <a:lstStyle/>
        <a:p>
          <a:endParaRPr lang="es-CL"/>
        </a:p>
      </dgm:t>
    </dgm:pt>
    <dgm:pt modelId="{625CC827-9F6F-4740-9E6B-AB4C9941CFEF}" type="sibTrans" cxnId="{562B26DF-742F-4CED-A2BA-377B69555B98}">
      <dgm:prSet/>
      <dgm:spPr/>
      <dgm:t>
        <a:bodyPr/>
        <a:lstStyle/>
        <a:p>
          <a:endParaRPr lang="es-CL"/>
        </a:p>
      </dgm:t>
    </dgm:pt>
    <dgm:pt modelId="{1CA07120-1FE6-4080-A567-F90D73F5B79C}">
      <dgm:prSet/>
      <dgm:spPr/>
      <dgm:t>
        <a:bodyPr/>
        <a:lstStyle/>
        <a:p>
          <a:pPr>
            <a:lnSpc>
              <a:spcPct val="100000"/>
            </a:lnSpc>
            <a:defRPr b="1"/>
          </a:pPr>
          <a:r>
            <a:rPr lang="es-CL"/>
            <a:t>Mejores Prácticas</a:t>
          </a:r>
        </a:p>
      </dgm:t>
    </dgm:pt>
    <dgm:pt modelId="{C226DF61-ACF3-4466-B48B-E0AFD270EE43}" type="parTrans" cxnId="{37D6803D-A7B7-4F1D-94A2-B36CC90D3169}">
      <dgm:prSet/>
      <dgm:spPr/>
      <dgm:t>
        <a:bodyPr/>
        <a:lstStyle/>
        <a:p>
          <a:endParaRPr lang="es-CL"/>
        </a:p>
      </dgm:t>
    </dgm:pt>
    <dgm:pt modelId="{C5C30E9C-95FA-4F90-BD56-20E67E149136}" type="sibTrans" cxnId="{37D6803D-A7B7-4F1D-94A2-B36CC90D3169}">
      <dgm:prSet/>
      <dgm:spPr/>
      <dgm:t>
        <a:bodyPr/>
        <a:lstStyle/>
        <a:p>
          <a:endParaRPr lang="es-CL"/>
        </a:p>
      </dgm:t>
    </dgm:pt>
    <dgm:pt modelId="{F2C05256-DA9E-4CC4-BB5E-BB231F03B5F7}">
      <dgm:prSet/>
      <dgm:spPr/>
      <dgm:t>
        <a:bodyPr/>
        <a:lstStyle/>
        <a:p>
          <a:pPr>
            <a:lnSpc>
              <a:spcPct val="100000"/>
            </a:lnSpc>
          </a:pPr>
          <a:r>
            <a:rPr lang="es-CL"/>
            <a:t>Adoptar mejores prácticas en las operaciones asegura el cumplimiento regulatorio y minimiza el riesgo de sanciones.</a:t>
          </a:r>
        </a:p>
      </dgm:t>
    </dgm:pt>
    <dgm:pt modelId="{A91E9F11-B51A-498A-8237-5E8D64FCC857}" type="parTrans" cxnId="{D3EC03CB-094A-46EF-A639-6669894D7FBA}">
      <dgm:prSet/>
      <dgm:spPr/>
      <dgm:t>
        <a:bodyPr/>
        <a:lstStyle/>
        <a:p>
          <a:endParaRPr lang="es-CL"/>
        </a:p>
      </dgm:t>
    </dgm:pt>
    <dgm:pt modelId="{547242F0-C269-4D3E-899A-F120153A9541}" type="sibTrans" cxnId="{D3EC03CB-094A-46EF-A639-6669894D7FBA}">
      <dgm:prSet/>
      <dgm:spPr/>
      <dgm:t>
        <a:bodyPr/>
        <a:lstStyle/>
        <a:p>
          <a:endParaRPr lang="es-CL"/>
        </a:p>
      </dgm:t>
    </dgm:pt>
    <dgm:pt modelId="{206A1A74-45F0-4BB0-ADC3-1789E6916F9D}" type="pres">
      <dgm:prSet presAssocID="{B2D6CD06-52F1-42DD-B4BC-96CCDDFD39F5}" presName="Root" presStyleCnt="0">
        <dgm:presLayoutVars>
          <dgm:dir/>
          <dgm:resizeHandles val="exact"/>
        </dgm:presLayoutVars>
      </dgm:prSet>
      <dgm:spPr/>
    </dgm:pt>
    <dgm:pt modelId="{C1D7AAF4-BDCD-4B06-AF3D-4A2CE904A3E0}" type="pres">
      <dgm:prSet presAssocID="{9E2E210D-A4E1-40E1-B440-D0037EB321EE}" presName="Composite" presStyleCnt="0"/>
      <dgm:spPr/>
    </dgm:pt>
    <dgm:pt modelId="{18464C7A-B582-490C-8744-E9AE53A658EC}" type="pres">
      <dgm:prSet presAssocID="{9E2E210D-A4E1-40E1-B440-D0037EB321EE}"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1815" r="5683" b="-3"/>
          <a:stretch/>
        </a:blipFill>
      </dgm:spPr>
      <dgm:extLst>
        <a:ext uri="{E40237B7-FDA0-4F09-8148-C483321AD2D9}">
          <dgm14:cNvPr xmlns:dgm14="http://schemas.microsoft.com/office/drawing/2010/diagram" id="0" name="" descr="La flecha de una brújula apunta al texto de cumplimiento en la brújula. La flecha, el texto de cumplimiento y el marco de la brújula son de color azul metálico. La brújula que ilumina la luz roja crea una sensación de tensión. Fondo negro. Composición horizontal con espacio de copia. Concepto de cumplimiento."/>
        </a:ext>
      </dgm:extLst>
    </dgm:pt>
    <dgm:pt modelId="{3C07218D-7546-4568-823B-E837452C9F7E}" type="pres">
      <dgm:prSet presAssocID="{9E2E210D-A4E1-40E1-B440-D0037EB321EE}" presName="Subtitle" presStyleLbl="revTx" presStyleIdx="0" presStyleCnt="6">
        <dgm:presLayoutVars>
          <dgm:chMax val="0"/>
          <dgm:bulletEnabled/>
        </dgm:presLayoutVars>
      </dgm:prSet>
      <dgm:spPr/>
    </dgm:pt>
    <dgm:pt modelId="{5AA1C61E-7BA4-4F7E-8A8E-D663629CF254}" type="pres">
      <dgm:prSet presAssocID="{9E2E210D-A4E1-40E1-B440-D0037EB321EE}" presName="Description" presStyleLbl="revTx" presStyleIdx="1" presStyleCnt="6">
        <dgm:presLayoutVars>
          <dgm:bulletEnabled/>
        </dgm:presLayoutVars>
      </dgm:prSet>
      <dgm:spPr/>
    </dgm:pt>
    <dgm:pt modelId="{3F9F5C8A-8B29-4955-BC88-49EAFFDBD013}" type="pres">
      <dgm:prSet presAssocID="{1D94AEE2-D4C2-4C44-928D-70E6968906CE}" presName="sibTrans" presStyleLbl="sibTrans2D1" presStyleIdx="0" presStyleCnt="0"/>
      <dgm:spPr/>
    </dgm:pt>
    <dgm:pt modelId="{0FAC6327-4A07-44E2-ABEE-363215DC123B}" type="pres">
      <dgm:prSet presAssocID="{DB55FEB9-7AA0-4183-B7A5-A8B21197B1BD}" presName="Composite" presStyleCnt="0"/>
      <dgm:spPr/>
    </dgm:pt>
    <dgm:pt modelId="{F67988DF-C382-4BAE-AC20-324DF2A4C7E2}" type="pres">
      <dgm:prSet presAssocID="{DB55FEB9-7AA0-4183-B7A5-A8B21197B1B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0796" r="22951" b="-4"/>
          <a:stretch/>
        </a:blipFill>
      </dgm:spPr>
      <dgm:extLst>
        <a:ext uri="{E40237B7-FDA0-4F09-8148-C483321AD2D9}">
          <dgm14:cNvPr xmlns:dgm14="http://schemas.microsoft.com/office/drawing/2010/diagram" id="0" name="" descr="Cinco ejemplares del mismo empresario en una sala de reuniones donde uno está presentando y los otros 4 están haciendo otra cosa alrededor de la mesa. Uno está enviando mensajes de texto, otro bebiendo, otro trabajando en la computadora portátil y el último es el único que escucha..."/>
        </a:ext>
      </dgm:extLst>
    </dgm:pt>
    <dgm:pt modelId="{8D4EB6D5-C843-4471-A712-AD5D4367BFA6}" type="pres">
      <dgm:prSet presAssocID="{DB55FEB9-7AA0-4183-B7A5-A8B21197B1BD}" presName="Subtitle" presStyleLbl="revTx" presStyleIdx="2" presStyleCnt="6">
        <dgm:presLayoutVars>
          <dgm:chMax val="0"/>
          <dgm:bulletEnabled/>
        </dgm:presLayoutVars>
      </dgm:prSet>
      <dgm:spPr/>
    </dgm:pt>
    <dgm:pt modelId="{6CDA68E4-9673-4A4F-AC55-BE8D6B12D1F6}" type="pres">
      <dgm:prSet presAssocID="{DB55FEB9-7AA0-4183-B7A5-A8B21197B1BD}" presName="Description" presStyleLbl="revTx" presStyleIdx="3" presStyleCnt="6">
        <dgm:presLayoutVars>
          <dgm:bulletEnabled/>
        </dgm:presLayoutVars>
      </dgm:prSet>
      <dgm:spPr/>
    </dgm:pt>
    <dgm:pt modelId="{1C0CAD43-F815-4A82-8BC7-B7F809F00F33}" type="pres">
      <dgm:prSet presAssocID="{16A3A302-7035-49BC-B859-67F8E2590AFF}" presName="sibTrans" presStyleLbl="sibTrans2D1" presStyleIdx="0" presStyleCnt="0"/>
      <dgm:spPr/>
    </dgm:pt>
    <dgm:pt modelId="{4234C884-8CED-4727-81C5-F4A1BFD56B51}" type="pres">
      <dgm:prSet presAssocID="{1CA07120-1FE6-4080-A567-F90D73F5B79C}" presName="Composite" presStyleCnt="0"/>
      <dgm:spPr/>
    </dgm:pt>
    <dgm:pt modelId="{98C4D660-EC95-4FC0-8063-E01EB927A4CA}" type="pres">
      <dgm:prSet presAssocID="{1CA07120-1FE6-4080-A567-F90D73F5B79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8099" r="25648" b="-4"/>
          <a:stretch/>
        </a:blipFill>
      </dgm:spPr>
      <dgm:extLst>
        <a:ext uri="{E40237B7-FDA0-4F09-8148-C483321AD2D9}">
          <dgm14:cNvPr xmlns:dgm14="http://schemas.microsoft.com/office/drawing/2010/diagram" id="0" name="" descr="Engranajes de dibujo de negocios"/>
        </a:ext>
      </dgm:extLst>
    </dgm:pt>
    <dgm:pt modelId="{130D1763-DB1D-4F4D-8A42-AA4B82CDAED1}" type="pres">
      <dgm:prSet presAssocID="{1CA07120-1FE6-4080-A567-F90D73F5B79C}" presName="Subtitle" presStyleLbl="revTx" presStyleIdx="4" presStyleCnt="6">
        <dgm:presLayoutVars>
          <dgm:chMax val="0"/>
          <dgm:bulletEnabled/>
        </dgm:presLayoutVars>
      </dgm:prSet>
      <dgm:spPr/>
    </dgm:pt>
    <dgm:pt modelId="{0FBB3244-007B-4DFF-B9C9-8C3FF0339E98}" type="pres">
      <dgm:prSet presAssocID="{1CA07120-1FE6-4080-A567-F90D73F5B79C}" presName="Description" presStyleLbl="revTx" presStyleIdx="5" presStyleCnt="6">
        <dgm:presLayoutVars>
          <dgm:bulletEnabled/>
        </dgm:presLayoutVars>
      </dgm:prSet>
      <dgm:spPr/>
    </dgm:pt>
  </dgm:ptLst>
  <dgm:cxnLst>
    <dgm:cxn modelId="{CF252E01-EC98-4495-9761-481B4B11FF9B}" srcId="{B2D6CD06-52F1-42DD-B4BC-96CCDDFD39F5}" destId="{9E2E210D-A4E1-40E1-B440-D0037EB321EE}" srcOrd="0" destOrd="0" parTransId="{707A7DC0-3F88-4382-8480-115F318D5278}" sibTransId="{1D94AEE2-D4C2-4C44-928D-70E6968906CE}"/>
    <dgm:cxn modelId="{52302804-40B4-45A3-BB56-7D3E4BF69643}" type="presOf" srcId="{9E2E210D-A4E1-40E1-B440-D0037EB321EE}" destId="{3C07218D-7546-4568-823B-E837452C9F7E}" srcOrd="0" destOrd="0" presId="urn:microsoft.com/office/officeart/2024/3/layout/verticalVisualTextBlock1"/>
    <dgm:cxn modelId="{2368761D-B687-41B3-9E51-FDB362110D2B}" type="presOf" srcId="{B2D6CD06-52F1-42DD-B4BC-96CCDDFD39F5}" destId="{206A1A74-45F0-4BB0-ADC3-1789E6916F9D}" srcOrd="0" destOrd="0" presId="urn:microsoft.com/office/officeart/2024/3/layout/verticalVisualTextBlock1"/>
    <dgm:cxn modelId="{1E493034-2777-44EF-9C6C-6DE248C9315D}" type="presOf" srcId="{1D94AEE2-D4C2-4C44-928D-70E6968906CE}" destId="{3F9F5C8A-8B29-4955-BC88-49EAFFDBD013}" srcOrd="0" destOrd="0" presId="urn:microsoft.com/office/officeart/2024/3/layout/verticalVisualTextBlock1"/>
    <dgm:cxn modelId="{51CB693B-5A9E-405F-B9C9-37B36711D037}" srcId="{9E2E210D-A4E1-40E1-B440-D0037EB321EE}" destId="{9FC23196-5B68-4A1B-B82D-0185C54ED133}" srcOrd="0" destOrd="0" parTransId="{5E1ECB36-3FEC-4B0C-B5D9-2833CCCF4244}" sibTransId="{42DBBAD5-27C8-41D8-99CD-B3360C39F8F2}"/>
    <dgm:cxn modelId="{37D6803D-A7B7-4F1D-94A2-B36CC90D3169}" srcId="{B2D6CD06-52F1-42DD-B4BC-96CCDDFD39F5}" destId="{1CA07120-1FE6-4080-A567-F90D73F5B79C}" srcOrd="2" destOrd="0" parTransId="{C226DF61-ACF3-4466-B48B-E0AFD270EE43}" sibTransId="{C5C30E9C-95FA-4F90-BD56-20E67E149136}"/>
    <dgm:cxn modelId="{899CAB4B-6D49-4452-8304-7F179F536A1C}" type="presOf" srcId="{16A3A302-7035-49BC-B859-67F8E2590AFF}" destId="{1C0CAD43-F815-4A82-8BC7-B7F809F00F33}" srcOrd="0" destOrd="0" presId="urn:microsoft.com/office/officeart/2024/3/layout/verticalVisualTextBlock1"/>
    <dgm:cxn modelId="{539F7F82-8400-4CD4-8378-EF8DD0E76C26}" type="presOf" srcId="{AD564EA9-A48B-4C1A-864A-F7956375064A}" destId="{6CDA68E4-9673-4A4F-AC55-BE8D6B12D1F6}" srcOrd="0" destOrd="0" presId="urn:microsoft.com/office/officeart/2024/3/layout/verticalVisualTextBlock1"/>
    <dgm:cxn modelId="{1EA1C18D-C12C-4E5E-A469-CCD1BA59A1BC}" type="presOf" srcId="{1CA07120-1FE6-4080-A567-F90D73F5B79C}" destId="{130D1763-DB1D-4F4D-8A42-AA4B82CDAED1}" srcOrd="0" destOrd="0" presId="urn:microsoft.com/office/officeart/2024/3/layout/verticalVisualTextBlock1"/>
    <dgm:cxn modelId="{E26C7EB2-6440-47EE-86CC-9CE71E2FE0CB}" type="presOf" srcId="{F2C05256-DA9E-4CC4-BB5E-BB231F03B5F7}" destId="{0FBB3244-007B-4DFF-B9C9-8C3FF0339E98}" srcOrd="0" destOrd="0" presId="urn:microsoft.com/office/officeart/2024/3/layout/verticalVisualTextBlock1"/>
    <dgm:cxn modelId="{6431E6BB-2FD3-4AA6-8981-0C8B65E8AEAD}" type="presOf" srcId="{DB55FEB9-7AA0-4183-B7A5-A8B21197B1BD}" destId="{8D4EB6D5-C843-4471-A712-AD5D4367BFA6}" srcOrd="0" destOrd="0" presId="urn:microsoft.com/office/officeart/2024/3/layout/verticalVisualTextBlock1"/>
    <dgm:cxn modelId="{D3EC03CB-094A-46EF-A639-6669894D7FBA}" srcId="{1CA07120-1FE6-4080-A567-F90D73F5B79C}" destId="{F2C05256-DA9E-4CC4-BB5E-BB231F03B5F7}" srcOrd="0" destOrd="0" parTransId="{A91E9F11-B51A-498A-8237-5E8D64FCC857}" sibTransId="{547242F0-C269-4D3E-899A-F120153A9541}"/>
    <dgm:cxn modelId="{562B26DF-742F-4CED-A2BA-377B69555B98}" srcId="{DB55FEB9-7AA0-4183-B7A5-A8B21197B1BD}" destId="{AD564EA9-A48B-4C1A-864A-F7956375064A}" srcOrd="0" destOrd="0" parTransId="{B4D62B45-2684-4249-9A02-622566D3BE87}" sibTransId="{625CC827-9F6F-4740-9E6B-AB4C9941CFEF}"/>
    <dgm:cxn modelId="{12864EE4-C582-4AD7-A00D-C864E48BFC85}" type="presOf" srcId="{9FC23196-5B68-4A1B-B82D-0185C54ED133}" destId="{5AA1C61E-7BA4-4F7E-8A8E-D663629CF254}" srcOrd="0" destOrd="0" presId="urn:microsoft.com/office/officeart/2024/3/layout/verticalVisualTextBlock1"/>
    <dgm:cxn modelId="{F8E378F8-38B3-47E9-B128-1E4098F1985B}" srcId="{B2D6CD06-52F1-42DD-B4BC-96CCDDFD39F5}" destId="{DB55FEB9-7AA0-4183-B7A5-A8B21197B1BD}" srcOrd="1" destOrd="0" parTransId="{B7644A2F-6DD0-47E0-87F9-10679B167FB8}" sibTransId="{16A3A302-7035-49BC-B859-67F8E2590AFF}"/>
    <dgm:cxn modelId="{E99DB84C-2EFB-4363-A354-A64829D75F56}" type="presParOf" srcId="{206A1A74-45F0-4BB0-ADC3-1789E6916F9D}" destId="{C1D7AAF4-BDCD-4B06-AF3D-4A2CE904A3E0}" srcOrd="0" destOrd="0" presId="urn:microsoft.com/office/officeart/2024/3/layout/verticalVisualTextBlock1"/>
    <dgm:cxn modelId="{554EBD1E-2895-4F0A-AFE3-BB266BC27658}" type="presParOf" srcId="{C1D7AAF4-BDCD-4B06-AF3D-4A2CE904A3E0}" destId="{18464C7A-B582-490C-8744-E9AE53A658EC}" srcOrd="0" destOrd="0" presId="urn:microsoft.com/office/officeart/2024/3/layout/verticalVisualTextBlock1"/>
    <dgm:cxn modelId="{3CB626B0-B37D-4FC7-9663-E6DEB0C5A3ED}" type="presParOf" srcId="{C1D7AAF4-BDCD-4B06-AF3D-4A2CE904A3E0}" destId="{3C07218D-7546-4568-823B-E837452C9F7E}" srcOrd="1" destOrd="0" presId="urn:microsoft.com/office/officeart/2024/3/layout/verticalVisualTextBlock1"/>
    <dgm:cxn modelId="{BCDAC88B-7765-480D-8A69-63D4F7A70BA9}" type="presParOf" srcId="{C1D7AAF4-BDCD-4B06-AF3D-4A2CE904A3E0}" destId="{5AA1C61E-7BA4-4F7E-8A8E-D663629CF254}" srcOrd="2" destOrd="0" presId="urn:microsoft.com/office/officeart/2024/3/layout/verticalVisualTextBlock1"/>
    <dgm:cxn modelId="{CFD523CF-409C-4645-8281-F5FAB27742B8}" type="presParOf" srcId="{206A1A74-45F0-4BB0-ADC3-1789E6916F9D}" destId="{3F9F5C8A-8B29-4955-BC88-49EAFFDBD013}" srcOrd="1" destOrd="0" presId="urn:microsoft.com/office/officeart/2024/3/layout/verticalVisualTextBlock1"/>
    <dgm:cxn modelId="{69B4A5EF-B08A-4AD0-BD4D-9137EF992E19}" type="presParOf" srcId="{206A1A74-45F0-4BB0-ADC3-1789E6916F9D}" destId="{0FAC6327-4A07-44E2-ABEE-363215DC123B}" srcOrd="2" destOrd="0" presId="urn:microsoft.com/office/officeart/2024/3/layout/verticalVisualTextBlock1"/>
    <dgm:cxn modelId="{A002E212-75C0-4196-A868-102DA59BC3BA}" type="presParOf" srcId="{0FAC6327-4A07-44E2-ABEE-363215DC123B}" destId="{F67988DF-C382-4BAE-AC20-324DF2A4C7E2}" srcOrd="0" destOrd="0" presId="urn:microsoft.com/office/officeart/2024/3/layout/verticalVisualTextBlock1"/>
    <dgm:cxn modelId="{AF804A84-05E3-435B-A467-B5732196BB78}" type="presParOf" srcId="{0FAC6327-4A07-44E2-ABEE-363215DC123B}" destId="{8D4EB6D5-C843-4471-A712-AD5D4367BFA6}" srcOrd="1" destOrd="0" presId="urn:microsoft.com/office/officeart/2024/3/layout/verticalVisualTextBlock1"/>
    <dgm:cxn modelId="{A25B91E2-1C93-4172-899C-8E3B05515CB8}" type="presParOf" srcId="{0FAC6327-4A07-44E2-ABEE-363215DC123B}" destId="{6CDA68E4-9673-4A4F-AC55-BE8D6B12D1F6}" srcOrd="2" destOrd="0" presId="urn:microsoft.com/office/officeart/2024/3/layout/verticalVisualTextBlock1"/>
    <dgm:cxn modelId="{ACFC4872-4067-4E5F-8D53-9FE443216932}" type="presParOf" srcId="{206A1A74-45F0-4BB0-ADC3-1789E6916F9D}" destId="{1C0CAD43-F815-4A82-8BC7-B7F809F00F33}" srcOrd="3" destOrd="0" presId="urn:microsoft.com/office/officeart/2024/3/layout/verticalVisualTextBlock1"/>
    <dgm:cxn modelId="{53A5412D-E4ED-4BB7-84FA-18DF30605FB8}" type="presParOf" srcId="{206A1A74-45F0-4BB0-ADC3-1789E6916F9D}" destId="{4234C884-8CED-4727-81C5-F4A1BFD56B51}" srcOrd="4" destOrd="0" presId="urn:microsoft.com/office/officeart/2024/3/layout/verticalVisualTextBlock1"/>
    <dgm:cxn modelId="{9E204B74-D1EF-4459-A451-4370C40A7D2B}" type="presParOf" srcId="{4234C884-8CED-4727-81C5-F4A1BFD56B51}" destId="{98C4D660-EC95-4FC0-8063-E01EB927A4CA}" srcOrd="0" destOrd="0" presId="urn:microsoft.com/office/officeart/2024/3/layout/verticalVisualTextBlock1"/>
    <dgm:cxn modelId="{C9D26F6D-3EF8-4173-83A2-A85F9A2EB9D6}" type="presParOf" srcId="{4234C884-8CED-4727-81C5-F4A1BFD56B51}" destId="{130D1763-DB1D-4F4D-8A42-AA4B82CDAED1}" srcOrd="1" destOrd="0" presId="urn:microsoft.com/office/officeart/2024/3/layout/verticalVisualTextBlock1"/>
    <dgm:cxn modelId="{319BFB57-2230-4B21-B629-75801CE0DFD4}" type="presParOf" srcId="{4234C884-8CED-4727-81C5-F4A1BFD56B51}" destId="{0FBB3244-007B-4DFF-B9C9-8C3FF0339E98}"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E7FDD-CE85-42AC-88A2-50C46BD003A3}"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F94F5CDC-4D63-4ACB-8C18-E3434DB654E9}">
      <dgm:prSet/>
      <dgm:spPr/>
      <dgm:t>
        <a:bodyPr/>
        <a:lstStyle/>
        <a:p>
          <a:pPr>
            <a:lnSpc>
              <a:spcPct val="100000"/>
            </a:lnSpc>
            <a:defRPr b="1"/>
          </a:pPr>
          <a:r>
            <a:rPr lang="es-MX"/>
            <a:t>Diversidad de Sanciones</a:t>
          </a:r>
          <a:endParaRPr lang="en-US"/>
        </a:p>
      </dgm:t>
    </dgm:pt>
    <dgm:pt modelId="{1D566407-7E67-4DF9-9617-6F2B2AA6B3EB}" type="parTrans" cxnId="{D18EC5CA-BC0A-4239-8808-017F9FA55DC6}">
      <dgm:prSet/>
      <dgm:spPr/>
      <dgm:t>
        <a:bodyPr/>
        <a:lstStyle/>
        <a:p>
          <a:endParaRPr lang="en-US"/>
        </a:p>
      </dgm:t>
    </dgm:pt>
    <dgm:pt modelId="{94C366B2-E636-42EB-B5C6-10C515CE52EE}" type="sibTrans" cxnId="{D18EC5CA-BC0A-4239-8808-017F9FA55DC6}">
      <dgm:prSet/>
      <dgm:spPr/>
      <dgm:t>
        <a:bodyPr/>
        <a:lstStyle/>
        <a:p>
          <a:pPr>
            <a:lnSpc>
              <a:spcPct val="100000"/>
            </a:lnSpc>
            <a:defRPr b="1"/>
          </a:pPr>
          <a:endParaRPr lang="en-US"/>
        </a:p>
      </dgm:t>
    </dgm:pt>
    <dgm:pt modelId="{4B9A7272-8F21-4C29-9ABC-30DBA06EB095}">
      <dgm:prSet/>
      <dgm:spPr/>
      <dgm:t>
        <a:bodyPr/>
        <a:lstStyle/>
        <a:p>
          <a:pPr>
            <a:lnSpc>
              <a:spcPct val="100000"/>
            </a:lnSpc>
          </a:pPr>
          <a:r>
            <a:rPr lang="es-MX"/>
            <a:t>Los agentes de aduanas enfrentan diversas sanciones que pueden impactar su carrera y reputación profesional.</a:t>
          </a:r>
          <a:endParaRPr lang="en-US"/>
        </a:p>
      </dgm:t>
    </dgm:pt>
    <dgm:pt modelId="{44F0F667-6857-4B6C-9A14-61C14246B636}" type="parTrans" cxnId="{3516ADA4-D67A-48C8-91F9-0B4816931620}">
      <dgm:prSet/>
      <dgm:spPr/>
      <dgm:t>
        <a:bodyPr/>
        <a:lstStyle/>
        <a:p>
          <a:endParaRPr lang="en-US"/>
        </a:p>
      </dgm:t>
    </dgm:pt>
    <dgm:pt modelId="{CCB1CA94-92F0-48AB-B613-03DC319A936C}" type="sibTrans" cxnId="{3516ADA4-D67A-48C8-91F9-0B4816931620}">
      <dgm:prSet/>
      <dgm:spPr/>
      <dgm:t>
        <a:bodyPr/>
        <a:lstStyle/>
        <a:p>
          <a:endParaRPr lang="en-US"/>
        </a:p>
      </dgm:t>
    </dgm:pt>
    <dgm:pt modelId="{E730775F-ACA1-4352-84E2-DB0CFE3BD564}">
      <dgm:prSet/>
      <dgm:spPr/>
      <dgm:t>
        <a:bodyPr/>
        <a:lstStyle/>
        <a:p>
          <a:pPr>
            <a:lnSpc>
              <a:spcPct val="100000"/>
            </a:lnSpc>
            <a:defRPr b="1"/>
          </a:pPr>
          <a:r>
            <a:rPr lang="es-MX"/>
            <a:t>Impacto en la Carrera Profesional</a:t>
          </a:r>
          <a:endParaRPr lang="en-US"/>
        </a:p>
      </dgm:t>
    </dgm:pt>
    <dgm:pt modelId="{03710F3F-EF86-4E24-9F8A-E1F16FDC2E43}" type="parTrans" cxnId="{4E38C9C3-471D-43D1-B160-18FA2B3F14D9}">
      <dgm:prSet/>
      <dgm:spPr/>
      <dgm:t>
        <a:bodyPr/>
        <a:lstStyle/>
        <a:p>
          <a:endParaRPr lang="en-US"/>
        </a:p>
      </dgm:t>
    </dgm:pt>
    <dgm:pt modelId="{3F3E9B51-B84C-4C48-824D-E6D29B5253C1}" type="sibTrans" cxnId="{4E38C9C3-471D-43D1-B160-18FA2B3F14D9}">
      <dgm:prSet/>
      <dgm:spPr/>
      <dgm:t>
        <a:bodyPr/>
        <a:lstStyle/>
        <a:p>
          <a:pPr>
            <a:lnSpc>
              <a:spcPct val="100000"/>
            </a:lnSpc>
            <a:defRPr b="1"/>
          </a:pPr>
          <a:endParaRPr lang="en-US"/>
        </a:p>
      </dgm:t>
    </dgm:pt>
    <dgm:pt modelId="{C3C5BFAA-E69B-4CEF-A63C-1A5CCC70371A}">
      <dgm:prSet/>
      <dgm:spPr/>
      <dgm:t>
        <a:bodyPr/>
        <a:lstStyle/>
        <a:p>
          <a:pPr>
            <a:lnSpc>
              <a:spcPct val="100000"/>
            </a:lnSpc>
          </a:pPr>
          <a:r>
            <a:rPr lang="es-MX"/>
            <a:t>El impacto de las sanciones puede ser significativo, afectando oportunidades y crecimiento profesional en el campo aduanero.</a:t>
          </a:r>
          <a:endParaRPr lang="en-US"/>
        </a:p>
      </dgm:t>
    </dgm:pt>
    <dgm:pt modelId="{95A8D613-FFB7-4C07-BF2A-9AD16026C05F}" type="parTrans" cxnId="{F47BF287-3642-42DA-9713-8B023AE10C77}">
      <dgm:prSet/>
      <dgm:spPr/>
      <dgm:t>
        <a:bodyPr/>
        <a:lstStyle/>
        <a:p>
          <a:endParaRPr lang="en-US"/>
        </a:p>
      </dgm:t>
    </dgm:pt>
    <dgm:pt modelId="{687C4CC5-1BCC-4DDD-8C3A-7B31F3A29C96}" type="sibTrans" cxnId="{F47BF287-3642-42DA-9713-8B023AE10C77}">
      <dgm:prSet/>
      <dgm:spPr/>
      <dgm:t>
        <a:bodyPr/>
        <a:lstStyle/>
        <a:p>
          <a:endParaRPr lang="en-US"/>
        </a:p>
      </dgm:t>
    </dgm:pt>
    <dgm:pt modelId="{6815D10F-A245-4D49-ADB1-920EE285D94F}">
      <dgm:prSet/>
      <dgm:spPr/>
      <dgm:t>
        <a:bodyPr/>
        <a:lstStyle/>
        <a:p>
          <a:pPr>
            <a:lnSpc>
              <a:spcPct val="100000"/>
            </a:lnSpc>
            <a:defRPr b="1"/>
          </a:pPr>
          <a:r>
            <a:rPr lang="es-MX"/>
            <a:t>Conciencia y Responsabilidad</a:t>
          </a:r>
          <a:endParaRPr lang="en-US"/>
        </a:p>
      </dgm:t>
    </dgm:pt>
    <dgm:pt modelId="{EFA0CC6C-E3DE-491B-A78B-D1E6DA2AB1AF}" type="parTrans" cxnId="{3AEC4F9A-476B-48F5-974D-2C4453DA5BC0}">
      <dgm:prSet/>
      <dgm:spPr/>
      <dgm:t>
        <a:bodyPr/>
        <a:lstStyle/>
        <a:p>
          <a:endParaRPr lang="en-US"/>
        </a:p>
      </dgm:t>
    </dgm:pt>
    <dgm:pt modelId="{2E22A7AC-79C2-456B-ABFD-FFFC4F6DDBCC}" type="sibTrans" cxnId="{3AEC4F9A-476B-48F5-974D-2C4453DA5BC0}">
      <dgm:prSet/>
      <dgm:spPr/>
      <dgm:t>
        <a:bodyPr/>
        <a:lstStyle/>
        <a:p>
          <a:endParaRPr lang="en-US"/>
        </a:p>
      </dgm:t>
    </dgm:pt>
    <dgm:pt modelId="{B25138D4-DFA0-4ECF-9999-A686A8DBA044}">
      <dgm:prSet/>
      <dgm:spPr/>
      <dgm:t>
        <a:bodyPr/>
        <a:lstStyle/>
        <a:p>
          <a:pPr>
            <a:lnSpc>
              <a:spcPct val="100000"/>
            </a:lnSpc>
          </a:pPr>
          <a:r>
            <a:rPr lang="es-MX"/>
            <a:t>Es esencial que los agentes sean conscientes de sus responsabilidades para prevenir sanciones y asegurar su éxito a largo plazo.</a:t>
          </a:r>
          <a:endParaRPr lang="en-US"/>
        </a:p>
      </dgm:t>
    </dgm:pt>
    <dgm:pt modelId="{60B48592-6B45-46E5-8A50-2A3DCC11EC34}" type="parTrans" cxnId="{59CD738B-18A1-470D-B318-7A315745F651}">
      <dgm:prSet/>
      <dgm:spPr/>
      <dgm:t>
        <a:bodyPr/>
        <a:lstStyle/>
        <a:p>
          <a:endParaRPr lang="en-US"/>
        </a:p>
      </dgm:t>
    </dgm:pt>
    <dgm:pt modelId="{92DC1E3D-25A3-4305-850A-9C8129CD4CDD}" type="sibTrans" cxnId="{59CD738B-18A1-470D-B318-7A315745F651}">
      <dgm:prSet/>
      <dgm:spPr/>
      <dgm:t>
        <a:bodyPr/>
        <a:lstStyle/>
        <a:p>
          <a:endParaRPr lang="en-US"/>
        </a:p>
      </dgm:t>
    </dgm:pt>
    <dgm:pt modelId="{6113E671-DC79-4081-8825-E86AB512676B}" type="pres">
      <dgm:prSet presAssocID="{4B3E7FDD-CE85-42AC-88A2-50C46BD003A3}" presName="Name0" presStyleCnt="0">
        <dgm:presLayoutVars>
          <dgm:dir/>
          <dgm:resizeHandles val="exact"/>
        </dgm:presLayoutVars>
      </dgm:prSet>
      <dgm:spPr/>
    </dgm:pt>
    <dgm:pt modelId="{1D100722-5234-4541-87BE-2626DEE59404}" type="pres">
      <dgm:prSet presAssocID="{F94F5CDC-4D63-4ACB-8C18-E3434DB654E9}" presName="compNode" presStyleCnt="0"/>
      <dgm:spPr/>
    </dgm:pt>
    <dgm:pt modelId="{BAE68FF0-F344-4C46-A1A8-BDB54E73A5E5}" type="pres">
      <dgm:prSet presAssocID="{F94F5CDC-4D63-4ACB-8C18-E3434DB654E9}" presName="pictRect" presStyleLbl="revTx" presStyleIdx="0" presStyleCnt="6">
        <dgm:presLayoutVars>
          <dgm:chMax val="0"/>
          <dgm:bulletEnabled/>
        </dgm:presLayoutVars>
      </dgm:prSet>
      <dgm:spPr/>
    </dgm:pt>
    <dgm:pt modelId="{1923CDE1-6C1A-4ADC-8EF6-C0E3E90FCF94}" type="pres">
      <dgm:prSet presAssocID="{F94F5CDC-4D63-4ACB-8C18-E3434DB654E9}" presName="textRect" presStyleLbl="revTx" presStyleIdx="1" presStyleCnt="6">
        <dgm:presLayoutVars>
          <dgm:bulletEnabled/>
        </dgm:presLayoutVars>
      </dgm:prSet>
      <dgm:spPr/>
    </dgm:pt>
    <dgm:pt modelId="{195E4741-169E-4E90-80B7-6D529E08A13D}" type="pres">
      <dgm:prSet presAssocID="{94C366B2-E636-42EB-B5C6-10C515CE52EE}" presName="sibTrans" presStyleLbl="sibTrans2D1" presStyleIdx="0" presStyleCnt="0"/>
      <dgm:spPr/>
    </dgm:pt>
    <dgm:pt modelId="{0B0BC8D4-5A40-4758-892B-2A0A44DAC570}" type="pres">
      <dgm:prSet presAssocID="{E730775F-ACA1-4352-84E2-DB0CFE3BD564}" presName="compNode" presStyleCnt="0"/>
      <dgm:spPr/>
    </dgm:pt>
    <dgm:pt modelId="{5232DF14-6A10-4945-9CF5-91BEA41F98CD}" type="pres">
      <dgm:prSet presAssocID="{E730775F-ACA1-4352-84E2-DB0CFE3BD564}" presName="pictRect" presStyleLbl="revTx" presStyleIdx="2" presStyleCnt="6">
        <dgm:presLayoutVars>
          <dgm:chMax val="0"/>
          <dgm:bulletEnabled/>
        </dgm:presLayoutVars>
      </dgm:prSet>
      <dgm:spPr/>
    </dgm:pt>
    <dgm:pt modelId="{0309F875-2810-49E7-899B-7F0C0EA7E999}" type="pres">
      <dgm:prSet presAssocID="{E730775F-ACA1-4352-84E2-DB0CFE3BD564}" presName="textRect" presStyleLbl="revTx" presStyleIdx="3" presStyleCnt="6">
        <dgm:presLayoutVars>
          <dgm:bulletEnabled/>
        </dgm:presLayoutVars>
      </dgm:prSet>
      <dgm:spPr/>
    </dgm:pt>
    <dgm:pt modelId="{3591890E-89A9-4881-BEC1-6CF2C7D5B94E}" type="pres">
      <dgm:prSet presAssocID="{3F3E9B51-B84C-4C48-824D-E6D29B5253C1}" presName="sibTrans" presStyleLbl="sibTrans2D1" presStyleIdx="0" presStyleCnt="0"/>
      <dgm:spPr/>
    </dgm:pt>
    <dgm:pt modelId="{841E3F45-B824-4148-9C7B-5E34C2F7D7B3}" type="pres">
      <dgm:prSet presAssocID="{6815D10F-A245-4D49-ADB1-920EE285D94F}" presName="compNode" presStyleCnt="0"/>
      <dgm:spPr/>
    </dgm:pt>
    <dgm:pt modelId="{F853F4F7-D11F-413E-856C-412129DE7C0F}" type="pres">
      <dgm:prSet presAssocID="{6815D10F-A245-4D49-ADB1-920EE285D94F}" presName="pictRect" presStyleLbl="revTx" presStyleIdx="4" presStyleCnt="6">
        <dgm:presLayoutVars>
          <dgm:chMax val="0"/>
          <dgm:bulletEnabled/>
        </dgm:presLayoutVars>
      </dgm:prSet>
      <dgm:spPr/>
    </dgm:pt>
    <dgm:pt modelId="{FB0FEB6F-FA70-40EF-B200-EF738A211958}" type="pres">
      <dgm:prSet presAssocID="{6815D10F-A245-4D49-ADB1-920EE285D94F}" presName="textRect" presStyleLbl="revTx" presStyleIdx="5" presStyleCnt="6">
        <dgm:presLayoutVars>
          <dgm:bulletEnabled/>
        </dgm:presLayoutVars>
      </dgm:prSet>
      <dgm:spPr/>
    </dgm:pt>
  </dgm:ptLst>
  <dgm:cxnLst>
    <dgm:cxn modelId="{88A36228-E305-421C-B8BC-10A7329F0A00}" type="presOf" srcId="{4B9A7272-8F21-4C29-9ABC-30DBA06EB095}" destId="{1923CDE1-6C1A-4ADC-8EF6-C0E3E90FCF94}" srcOrd="0" destOrd="0" presId="urn:microsoft.com/office/officeart/2024/3/layout/hArchList1"/>
    <dgm:cxn modelId="{58A72830-885C-4319-A62A-91812471C858}" type="presOf" srcId="{94C366B2-E636-42EB-B5C6-10C515CE52EE}" destId="{195E4741-169E-4E90-80B7-6D529E08A13D}" srcOrd="0" destOrd="0" presId="urn:microsoft.com/office/officeart/2024/3/layout/hArchList1"/>
    <dgm:cxn modelId="{F3B93855-EE19-4C46-8A6C-18C6FE04161B}" type="presOf" srcId="{F94F5CDC-4D63-4ACB-8C18-E3434DB654E9}" destId="{BAE68FF0-F344-4C46-A1A8-BDB54E73A5E5}" srcOrd="0" destOrd="0" presId="urn:microsoft.com/office/officeart/2024/3/layout/hArchList1"/>
    <dgm:cxn modelId="{DF09CB59-1D11-4714-8291-84D28DE6ADB6}" type="presOf" srcId="{6815D10F-A245-4D49-ADB1-920EE285D94F}" destId="{F853F4F7-D11F-413E-856C-412129DE7C0F}" srcOrd="0" destOrd="0" presId="urn:microsoft.com/office/officeart/2024/3/layout/hArchList1"/>
    <dgm:cxn modelId="{F47BF287-3642-42DA-9713-8B023AE10C77}" srcId="{E730775F-ACA1-4352-84E2-DB0CFE3BD564}" destId="{C3C5BFAA-E69B-4CEF-A63C-1A5CCC70371A}" srcOrd="0" destOrd="0" parTransId="{95A8D613-FFB7-4C07-BF2A-9AD16026C05F}" sibTransId="{687C4CC5-1BCC-4DDD-8C3A-7B31F3A29C96}"/>
    <dgm:cxn modelId="{59CD738B-18A1-470D-B318-7A315745F651}" srcId="{6815D10F-A245-4D49-ADB1-920EE285D94F}" destId="{B25138D4-DFA0-4ECF-9999-A686A8DBA044}" srcOrd="0" destOrd="0" parTransId="{60B48592-6B45-46E5-8A50-2A3DCC11EC34}" sibTransId="{92DC1E3D-25A3-4305-850A-9C8129CD4CDD}"/>
    <dgm:cxn modelId="{4FB9C296-17D6-4871-BF7A-45A1539B2C57}" type="presOf" srcId="{B25138D4-DFA0-4ECF-9999-A686A8DBA044}" destId="{FB0FEB6F-FA70-40EF-B200-EF738A211958}" srcOrd="0" destOrd="0" presId="urn:microsoft.com/office/officeart/2024/3/layout/hArchList1"/>
    <dgm:cxn modelId="{3AEC4F9A-476B-48F5-974D-2C4453DA5BC0}" srcId="{4B3E7FDD-CE85-42AC-88A2-50C46BD003A3}" destId="{6815D10F-A245-4D49-ADB1-920EE285D94F}" srcOrd="2" destOrd="0" parTransId="{EFA0CC6C-E3DE-491B-A78B-D1E6DA2AB1AF}" sibTransId="{2E22A7AC-79C2-456B-ABFD-FFFC4F6DDBCC}"/>
    <dgm:cxn modelId="{C7A5F9A1-A104-45C8-9DBC-1A7EAC762AF9}" type="presOf" srcId="{C3C5BFAA-E69B-4CEF-A63C-1A5CCC70371A}" destId="{0309F875-2810-49E7-899B-7F0C0EA7E999}" srcOrd="0" destOrd="0" presId="urn:microsoft.com/office/officeart/2024/3/layout/hArchList1"/>
    <dgm:cxn modelId="{3516ADA4-D67A-48C8-91F9-0B4816931620}" srcId="{F94F5CDC-4D63-4ACB-8C18-E3434DB654E9}" destId="{4B9A7272-8F21-4C29-9ABC-30DBA06EB095}" srcOrd="0" destOrd="0" parTransId="{44F0F667-6857-4B6C-9A14-61C14246B636}" sibTransId="{CCB1CA94-92F0-48AB-B613-03DC319A936C}"/>
    <dgm:cxn modelId="{7E089DAC-E264-4719-BF6C-97A7A3464628}" type="presOf" srcId="{E730775F-ACA1-4352-84E2-DB0CFE3BD564}" destId="{5232DF14-6A10-4945-9CF5-91BEA41F98CD}" srcOrd="0" destOrd="0" presId="urn:microsoft.com/office/officeart/2024/3/layout/hArchList1"/>
    <dgm:cxn modelId="{4E38C9C3-471D-43D1-B160-18FA2B3F14D9}" srcId="{4B3E7FDD-CE85-42AC-88A2-50C46BD003A3}" destId="{E730775F-ACA1-4352-84E2-DB0CFE3BD564}" srcOrd="1" destOrd="0" parTransId="{03710F3F-EF86-4E24-9F8A-E1F16FDC2E43}" sibTransId="{3F3E9B51-B84C-4C48-824D-E6D29B5253C1}"/>
    <dgm:cxn modelId="{D18EC5CA-BC0A-4239-8808-017F9FA55DC6}" srcId="{4B3E7FDD-CE85-42AC-88A2-50C46BD003A3}" destId="{F94F5CDC-4D63-4ACB-8C18-E3434DB654E9}" srcOrd="0" destOrd="0" parTransId="{1D566407-7E67-4DF9-9617-6F2B2AA6B3EB}" sibTransId="{94C366B2-E636-42EB-B5C6-10C515CE52EE}"/>
    <dgm:cxn modelId="{DB4667DD-C53F-437E-B28C-2EB6FE023FD7}" type="presOf" srcId="{3F3E9B51-B84C-4C48-824D-E6D29B5253C1}" destId="{3591890E-89A9-4881-BEC1-6CF2C7D5B94E}" srcOrd="0" destOrd="0" presId="urn:microsoft.com/office/officeart/2024/3/layout/hArchList1"/>
    <dgm:cxn modelId="{81C234F3-D8D8-40FD-B02E-6DBA0EF1A4DB}" type="presOf" srcId="{4B3E7FDD-CE85-42AC-88A2-50C46BD003A3}" destId="{6113E671-DC79-4081-8825-E86AB512676B}" srcOrd="0" destOrd="0" presId="urn:microsoft.com/office/officeart/2024/3/layout/hArchList1"/>
    <dgm:cxn modelId="{6E925E30-A765-494C-9BC3-0F200258E0A9}" type="presParOf" srcId="{6113E671-DC79-4081-8825-E86AB512676B}" destId="{1D100722-5234-4541-87BE-2626DEE59404}" srcOrd="0" destOrd="0" presId="urn:microsoft.com/office/officeart/2024/3/layout/hArchList1"/>
    <dgm:cxn modelId="{37284690-39B5-4EDD-9B68-A37C2D9F5266}" type="presParOf" srcId="{1D100722-5234-4541-87BE-2626DEE59404}" destId="{BAE68FF0-F344-4C46-A1A8-BDB54E73A5E5}" srcOrd="0" destOrd="0" presId="urn:microsoft.com/office/officeart/2024/3/layout/hArchList1"/>
    <dgm:cxn modelId="{83D0329D-CAE4-4B78-8676-E904FF0709F9}" type="presParOf" srcId="{1D100722-5234-4541-87BE-2626DEE59404}" destId="{1923CDE1-6C1A-4ADC-8EF6-C0E3E90FCF94}" srcOrd="1" destOrd="0" presId="urn:microsoft.com/office/officeart/2024/3/layout/hArchList1"/>
    <dgm:cxn modelId="{21E7BC90-8D99-461C-89CC-469FCCA62F7A}" type="presParOf" srcId="{6113E671-DC79-4081-8825-E86AB512676B}" destId="{195E4741-169E-4E90-80B7-6D529E08A13D}" srcOrd="1" destOrd="0" presId="urn:microsoft.com/office/officeart/2024/3/layout/hArchList1"/>
    <dgm:cxn modelId="{7D930E62-EBB6-4E3C-AFEE-9400FE51E836}" type="presParOf" srcId="{6113E671-DC79-4081-8825-E86AB512676B}" destId="{0B0BC8D4-5A40-4758-892B-2A0A44DAC570}" srcOrd="2" destOrd="0" presId="urn:microsoft.com/office/officeart/2024/3/layout/hArchList1"/>
    <dgm:cxn modelId="{B37CE184-4D78-47FC-8422-1716885EDEB6}" type="presParOf" srcId="{0B0BC8D4-5A40-4758-892B-2A0A44DAC570}" destId="{5232DF14-6A10-4945-9CF5-91BEA41F98CD}" srcOrd="0" destOrd="0" presId="urn:microsoft.com/office/officeart/2024/3/layout/hArchList1"/>
    <dgm:cxn modelId="{86D60276-24BD-45F5-B94F-39F64C27F9B5}" type="presParOf" srcId="{0B0BC8D4-5A40-4758-892B-2A0A44DAC570}" destId="{0309F875-2810-49E7-899B-7F0C0EA7E999}" srcOrd="1" destOrd="0" presId="urn:microsoft.com/office/officeart/2024/3/layout/hArchList1"/>
    <dgm:cxn modelId="{C9633537-E738-4ADC-9FAE-982FE54AA3B8}" type="presParOf" srcId="{6113E671-DC79-4081-8825-E86AB512676B}" destId="{3591890E-89A9-4881-BEC1-6CF2C7D5B94E}" srcOrd="3" destOrd="0" presId="urn:microsoft.com/office/officeart/2024/3/layout/hArchList1"/>
    <dgm:cxn modelId="{3E0F3D16-9991-4B20-A9B9-A4F8C9D7D662}" type="presParOf" srcId="{6113E671-DC79-4081-8825-E86AB512676B}" destId="{841E3F45-B824-4148-9C7B-5E34C2F7D7B3}" srcOrd="4" destOrd="0" presId="urn:microsoft.com/office/officeart/2024/3/layout/hArchList1"/>
    <dgm:cxn modelId="{C15D5EE6-E17E-4DAB-8604-2EE6DFC20918}" type="presParOf" srcId="{841E3F45-B824-4148-9C7B-5E34C2F7D7B3}" destId="{F853F4F7-D11F-413E-856C-412129DE7C0F}" srcOrd="0" destOrd="0" presId="urn:microsoft.com/office/officeart/2024/3/layout/hArchList1"/>
    <dgm:cxn modelId="{AFAFD8AF-D864-4930-8BAB-C6942FFE9308}" type="presParOf" srcId="{841E3F45-B824-4148-9C7B-5E34C2F7D7B3}" destId="{FB0FEB6F-FA70-40EF-B200-EF738A211958}"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B76B5-9DA5-4F32-AB0F-2EA4441ED09F}">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751" r="21500" b="2"/>
          <a:stretch/>
        </a:blipFill>
        <a:ln>
          <a:noFill/>
        </a:ln>
        <a:effectLst/>
      </dsp:spPr>
      <dsp:style>
        <a:lnRef idx="0">
          <a:scrgbClr r="0" g="0" b="0"/>
        </a:lnRef>
        <a:fillRef idx="3">
          <a:scrgbClr r="0" g="0" b="0"/>
        </a:fillRef>
        <a:effectRef idx="2">
          <a:scrgbClr r="0" g="0" b="0"/>
        </a:effectRef>
        <a:fontRef idx="minor">
          <a:schemeClr val="lt1"/>
        </a:fontRef>
      </dsp:style>
    </dsp:sp>
    <dsp:sp modelId="{C27B56BD-F4A5-4233-8EA4-1CBCD676345D}">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Derecho a ser escuchado</a:t>
          </a:r>
        </a:p>
      </dsp:txBody>
      <dsp:txXfrm>
        <a:off x="2034553" y="0"/>
        <a:ext cx="4155226" cy="370034"/>
      </dsp:txXfrm>
    </dsp:sp>
    <dsp:sp modelId="{F8700494-01C5-4188-86C4-88FC1D387E03}">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Cada agente tiene el derecho de ser escuchado durante la investigación, lo que asegura que sus perspectivas sean consideradas.</a:t>
          </a:r>
        </a:p>
      </dsp:txBody>
      <dsp:txXfrm>
        <a:off x="2034553" y="370034"/>
        <a:ext cx="4155226" cy="1484518"/>
      </dsp:txXfrm>
    </dsp:sp>
    <dsp:sp modelId="{69082185-609C-4192-AE03-4BA3DF240C7D}">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329" r="22667" b="-6"/>
          <a:stretch/>
        </a:blipFill>
        <a:ln>
          <a:noFill/>
        </a:ln>
        <a:effectLst/>
      </dsp:spPr>
      <dsp:style>
        <a:lnRef idx="0">
          <a:scrgbClr r="0" g="0" b="0"/>
        </a:lnRef>
        <a:fillRef idx="3">
          <a:scrgbClr r="0" g="0" b="0"/>
        </a:fillRef>
        <a:effectRef idx="2">
          <a:scrgbClr r="0" g="0" b="0"/>
        </a:effectRef>
        <a:fontRef idx="minor">
          <a:schemeClr val="lt1"/>
        </a:fontRef>
      </dsp:style>
    </dsp:sp>
    <dsp:sp modelId="{00F42752-F5AD-48CA-A6CB-7ABADB09240E}">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Presentar pruebas</a:t>
          </a:r>
        </a:p>
      </dsp:txBody>
      <dsp:txXfrm>
        <a:off x="2034553" y="2002917"/>
        <a:ext cx="4155226" cy="370034"/>
      </dsp:txXfrm>
    </dsp:sp>
    <dsp:sp modelId="{3E2459C3-695E-4230-9323-91FD2B56031F}">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agentes tienen el derecho de presentar pruebas en su defensa, lo que es fundamental para garantizar la equidad del proceso.</a:t>
          </a:r>
        </a:p>
      </dsp:txBody>
      <dsp:txXfrm>
        <a:off x="2034553" y="2372952"/>
        <a:ext cx="4155226" cy="1484518"/>
      </dsp:txXfrm>
    </dsp:sp>
    <dsp:sp modelId="{1436EC50-F2F6-4666-9983-79EAECE6C46B}">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005" r="22246" b="2"/>
          <a:stretch/>
        </a:blipFill>
        <a:ln>
          <a:noFill/>
        </a:ln>
        <a:effectLst/>
      </dsp:spPr>
      <dsp:style>
        <a:lnRef idx="0">
          <a:scrgbClr r="0" g="0" b="0"/>
        </a:lnRef>
        <a:fillRef idx="3">
          <a:scrgbClr r="0" g="0" b="0"/>
        </a:fillRef>
        <a:effectRef idx="2">
          <a:scrgbClr r="0" g="0" b="0"/>
        </a:effectRef>
        <a:fontRef idx="minor">
          <a:schemeClr val="lt1"/>
        </a:fontRef>
      </dsp:style>
    </dsp:sp>
    <dsp:sp modelId="{B686DB43-651A-403B-A189-31C2A9E3FCD8}">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Proceso justo</a:t>
          </a:r>
        </a:p>
      </dsp:txBody>
      <dsp:txXfrm>
        <a:off x="2034553" y="4005834"/>
        <a:ext cx="4155226" cy="370034"/>
      </dsp:txXfrm>
    </dsp:sp>
    <dsp:sp modelId="{DFFCDD51-4C22-4308-A65A-09B97A051997}">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Conocer y respetar los derechos de los agentes es esencial para asegurar un proceso justo y transparente en las investigaciones.</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64C7A-B582-490C-8744-E9AE53A658EC}">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1815" r="5683" b="-3"/>
          <a:stretch/>
        </a:blipFill>
        <a:ln>
          <a:noFill/>
        </a:ln>
        <a:effectLst/>
      </dsp:spPr>
      <dsp:style>
        <a:lnRef idx="0">
          <a:scrgbClr r="0" g="0" b="0"/>
        </a:lnRef>
        <a:fillRef idx="3">
          <a:scrgbClr r="0" g="0" b="0"/>
        </a:fillRef>
        <a:effectRef idx="2">
          <a:scrgbClr r="0" g="0" b="0"/>
        </a:effectRef>
        <a:fontRef idx="minor">
          <a:schemeClr val="lt1"/>
        </a:fontRef>
      </dsp:style>
    </dsp:sp>
    <dsp:sp modelId="{3C07218D-7546-4568-823B-E837452C9F7E}">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Implementación de Estrategias</a:t>
          </a:r>
        </a:p>
      </dsp:txBody>
      <dsp:txXfrm>
        <a:off x="2034553" y="0"/>
        <a:ext cx="4155226" cy="370034"/>
      </dsp:txXfrm>
    </dsp:sp>
    <dsp:sp modelId="{5AA1C61E-7BA4-4F7E-8A8E-D663629CF254}">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 crucial que los agentes implementen estrategias de prevención eficaces para evitar sanciones y cumplir con las normativas vigentes.</a:t>
          </a:r>
        </a:p>
      </dsp:txBody>
      <dsp:txXfrm>
        <a:off x="2034553" y="370034"/>
        <a:ext cx="4155226" cy="1484518"/>
      </dsp:txXfrm>
    </dsp:sp>
    <dsp:sp modelId="{F67988DF-C382-4BAE-AC20-324DF2A4C7E2}">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0796" r="22951" b="-4"/>
          <a:stretch/>
        </a:blipFill>
        <a:ln>
          <a:noFill/>
        </a:ln>
        <a:effectLst/>
      </dsp:spPr>
      <dsp:style>
        <a:lnRef idx="0">
          <a:scrgbClr r="0" g="0" b="0"/>
        </a:lnRef>
        <a:fillRef idx="3">
          <a:scrgbClr r="0" g="0" b="0"/>
        </a:fillRef>
        <a:effectRef idx="2">
          <a:scrgbClr r="0" g="0" b="0"/>
        </a:effectRef>
        <a:fontRef idx="minor">
          <a:schemeClr val="lt1"/>
        </a:fontRef>
      </dsp:style>
    </dsp:sp>
    <dsp:sp modelId="{8D4EB6D5-C843-4471-A712-AD5D4367BFA6}">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Capacitación Continua</a:t>
          </a:r>
        </a:p>
      </dsp:txBody>
      <dsp:txXfrm>
        <a:off x="2034553" y="2002917"/>
        <a:ext cx="4155226" cy="370034"/>
      </dsp:txXfrm>
    </dsp:sp>
    <dsp:sp modelId="{6CDA68E4-9673-4A4F-AC55-BE8D6B12D1F6}">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capacitación continua permite a los agentes mantenerse actualizados sobre las normativas y mejores prácticas en sus operaciones.</a:t>
          </a:r>
        </a:p>
      </dsp:txBody>
      <dsp:txXfrm>
        <a:off x="2034553" y="2372952"/>
        <a:ext cx="4155226" cy="1484518"/>
      </dsp:txXfrm>
    </dsp:sp>
    <dsp:sp modelId="{98C4D660-EC95-4FC0-8063-E01EB927A4CA}">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8099" r="25648" b="-4"/>
          <a:stretch/>
        </a:blipFill>
        <a:ln>
          <a:noFill/>
        </a:ln>
        <a:effectLst/>
      </dsp:spPr>
      <dsp:style>
        <a:lnRef idx="0">
          <a:scrgbClr r="0" g="0" b="0"/>
        </a:lnRef>
        <a:fillRef idx="3">
          <a:scrgbClr r="0" g="0" b="0"/>
        </a:fillRef>
        <a:effectRef idx="2">
          <a:scrgbClr r="0" g="0" b="0"/>
        </a:effectRef>
        <a:fontRef idx="minor">
          <a:schemeClr val="lt1"/>
        </a:fontRef>
      </dsp:style>
    </dsp:sp>
    <dsp:sp modelId="{130D1763-DB1D-4F4D-8A42-AA4B82CDAED1}">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Mejores Prácticas</a:t>
          </a:r>
        </a:p>
      </dsp:txBody>
      <dsp:txXfrm>
        <a:off x="2034553" y="4005834"/>
        <a:ext cx="4155226" cy="370034"/>
      </dsp:txXfrm>
    </dsp:sp>
    <dsp:sp modelId="{0FBB3244-007B-4DFF-B9C9-8C3FF0339E98}">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Adoptar mejores prácticas en las operaciones asegura el cumplimiento regulatorio y minimiza el riesgo de sanciones.</a:t>
          </a:r>
        </a:p>
      </dsp:txBody>
      <dsp:txXfrm>
        <a:off x="2034553" y="4375869"/>
        <a:ext cx="4155226" cy="148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68FF0-F344-4C46-A1A8-BDB54E73A5E5}">
      <dsp:nvSpPr>
        <dsp:cNvPr id="0" name=""/>
        <dsp:cNvSpPr/>
      </dsp:nvSpPr>
      <dsp:spPr>
        <a:xfrm>
          <a:off x="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Diversidad de Sanciones</a:t>
          </a:r>
          <a:endParaRPr lang="en-US" sz="1800" kern="1200"/>
        </a:p>
      </dsp:txBody>
      <dsp:txXfrm>
        <a:off x="0" y="0"/>
        <a:ext cx="3403282" cy="624969"/>
      </dsp:txXfrm>
    </dsp:sp>
    <dsp:sp modelId="{1923CDE1-6C1A-4ADC-8EF6-C0E3E90FCF94}">
      <dsp:nvSpPr>
        <dsp:cNvPr id="0" name=""/>
        <dsp:cNvSpPr/>
      </dsp:nvSpPr>
      <dsp:spPr>
        <a:xfrm>
          <a:off x="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Los agentes de aduanas enfrentan diversas sanciones que pueden impactar su carrera y reputación profesional.</a:t>
          </a:r>
          <a:endParaRPr lang="en-US" sz="1400" kern="1200"/>
        </a:p>
      </dsp:txBody>
      <dsp:txXfrm>
        <a:off x="0" y="624969"/>
        <a:ext cx="3403282" cy="1887445"/>
      </dsp:txXfrm>
    </dsp:sp>
    <dsp:sp modelId="{5232DF14-6A10-4945-9CF5-91BEA41F98CD}">
      <dsp:nvSpPr>
        <dsp:cNvPr id="0" name=""/>
        <dsp:cNvSpPr/>
      </dsp:nvSpPr>
      <dsp:spPr>
        <a:xfrm>
          <a:off x="374361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Impacto en la Carrera Profesional</a:t>
          </a:r>
          <a:endParaRPr lang="en-US" sz="1800" kern="1200"/>
        </a:p>
      </dsp:txBody>
      <dsp:txXfrm>
        <a:off x="3743610" y="0"/>
        <a:ext cx="3403282" cy="624969"/>
      </dsp:txXfrm>
    </dsp:sp>
    <dsp:sp modelId="{0309F875-2810-49E7-899B-7F0C0EA7E999}">
      <dsp:nvSpPr>
        <dsp:cNvPr id="0" name=""/>
        <dsp:cNvSpPr/>
      </dsp:nvSpPr>
      <dsp:spPr>
        <a:xfrm>
          <a:off x="374361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impacto de las sanciones puede ser significativo, afectando oportunidades y crecimiento profesional en el campo aduanero.</a:t>
          </a:r>
          <a:endParaRPr lang="en-US" sz="1400" kern="1200"/>
        </a:p>
      </dsp:txBody>
      <dsp:txXfrm>
        <a:off x="3743610" y="624969"/>
        <a:ext cx="3403282" cy="1887445"/>
      </dsp:txXfrm>
    </dsp:sp>
    <dsp:sp modelId="{F853F4F7-D11F-413E-856C-412129DE7C0F}">
      <dsp:nvSpPr>
        <dsp:cNvPr id="0" name=""/>
        <dsp:cNvSpPr/>
      </dsp:nvSpPr>
      <dsp:spPr>
        <a:xfrm>
          <a:off x="7487221"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Conciencia y Responsabilidad</a:t>
          </a:r>
          <a:endParaRPr lang="en-US" sz="1800" kern="1200"/>
        </a:p>
      </dsp:txBody>
      <dsp:txXfrm>
        <a:off x="7487221" y="0"/>
        <a:ext cx="3403282" cy="624969"/>
      </dsp:txXfrm>
    </dsp:sp>
    <dsp:sp modelId="{FB0FEB6F-FA70-40EF-B200-EF738A211958}">
      <dsp:nvSpPr>
        <dsp:cNvPr id="0" name=""/>
        <dsp:cNvSpPr/>
      </dsp:nvSpPr>
      <dsp:spPr>
        <a:xfrm>
          <a:off x="7487221"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Es esencial que los agentes sean conscientes de sus responsabilidades para prevenir sanciones y asegurar su éxito a largo plazo.</a:t>
          </a:r>
          <a:endParaRPr lang="en-US" sz="1400" kern="1200"/>
        </a:p>
      </dsp:txBody>
      <dsp:txXfrm>
        <a:off x="7487221" y="624969"/>
        <a:ext cx="3403282" cy="18874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4AF72-A52C-4391-B762-46595BAEDA92}" type="datetimeFigureOut">
              <a:rPr lang="es-CL" smtClean="0"/>
              <a:t>03-07-2025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046BF-9DF8-478A-BA4A-E2F8725A3821}" type="slidenum">
              <a:rPr lang="es-CL" smtClean="0"/>
              <a:t>‹Nº›</a:t>
            </a:fld>
            <a:endParaRPr lang="es-CL"/>
          </a:p>
        </p:txBody>
      </p:sp>
    </p:spTree>
    <p:extLst>
      <p:ext uri="{BB962C8B-B14F-4D97-AF65-F5344CB8AC3E}">
        <p14:creationId xmlns:p14="http://schemas.microsoft.com/office/powerpoint/2010/main" val="243512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En esta presentación, abordaremos las sanciones que pueden afectar a los agentes de aduanas en Chile. Discutiremos las responsabilidades de los agentes, los tipos de sanciones que pueden enfrentar, así como los procedimientos de investigación y defensa. También analizaremos el impacto de estas sanciones en la carrera profesional de los agentes.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a:t>
            </a:fld>
            <a:endParaRPr lang="es-CL"/>
          </a:p>
        </p:txBody>
      </p:sp>
    </p:spTree>
    <p:extLst>
      <p:ext uri="{BB962C8B-B14F-4D97-AF65-F5344CB8AC3E}">
        <p14:creationId xmlns:p14="http://schemas.microsoft.com/office/powerpoint/2010/main" val="386112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En casos extremos, un agente de aduanas puede ser inhabilitado temporal o permanentemente de ejercer su profesión. Esto no solo afecta su carrera, sino también su reputación profesional en el sector.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10</a:t>
            </a:fld>
            <a:endParaRPr lang="es-CL"/>
          </a:p>
        </p:txBody>
      </p:sp>
    </p:spTree>
    <p:extLst>
      <p:ext uri="{BB962C8B-B14F-4D97-AF65-F5344CB8AC3E}">
        <p14:creationId xmlns:p14="http://schemas.microsoft.com/office/powerpoint/2010/main" val="191674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delitos aduaneros pueden conllevar sanciones penales, que son más severas que las sanciones administrativas. Estas pueden incluir encarcelamiento y multas significativas, y son fundamentales para proteger la integridad del comercio internacional.</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11</a:t>
            </a:fld>
            <a:endParaRPr lang="es-CL"/>
          </a:p>
        </p:txBody>
      </p:sp>
    </p:spTree>
    <p:extLst>
      <p:ext uri="{BB962C8B-B14F-4D97-AF65-F5344CB8AC3E}">
        <p14:creationId xmlns:p14="http://schemas.microsoft.com/office/powerpoint/2010/main" val="215472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contrabando y el tráfico ilícito son delitos graves que afectan la economía y la seguridad nacional. Los agentes de aduanas deben estar atentos para prevenir y reportar actividades sospechosas que puedan involucrarlos.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12</a:t>
            </a:fld>
            <a:endParaRPr lang="es-CL"/>
          </a:p>
        </p:txBody>
      </p:sp>
    </p:spTree>
    <p:extLst>
      <p:ext uri="{BB962C8B-B14F-4D97-AF65-F5344CB8AC3E}">
        <p14:creationId xmlns:p14="http://schemas.microsoft.com/office/powerpoint/2010/main" val="250325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fraude aduanero implica la presentación de información falsa o engañosa para evadir impuestos o restricciones. Los agentes que participen en tales actividades enfrentan severas sanciones penales, incluyendo la prisión.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13</a:t>
            </a:fld>
            <a:endParaRPr lang="es-CL"/>
          </a:p>
        </p:txBody>
      </p:sp>
    </p:spTree>
    <p:extLst>
      <p:ext uri="{BB962C8B-B14F-4D97-AF65-F5344CB8AC3E}">
        <p14:creationId xmlns:p14="http://schemas.microsoft.com/office/powerpoint/2010/main" val="106116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evasión de aranceles es un delito que implica no pagar los impuestos correspondientes sobre mercancías importadas. Esto puede resultar en sanciones severas y es fundamental que los agentes cumplan escrupulosamente con las regulaciones fiscales.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14</a:t>
            </a:fld>
            <a:endParaRPr lang="es-CL"/>
          </a:p>
        </p:txBody>
      </p:sp>
    </p:spTree>
    <p:extLst>
      <p:ext uri="{BB962C8B-B14F-4D97-AF65-F5344CB8AC3E}">
        <p14:creationId xmlns:p14="http://schemas.microsoft.com/office/powerpoint/2010/main" val="203340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Cuando un agente de aduanas enfrenta una sanción, existen procedimientos de investigación que deben seguirse. Es crucial que los agentes conozcan sus derechos y los recursos disponibles para defenderse adecuadamente.</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15</a:t>
            </a:fld>
            <a:endParaRPr lang="es-CL"/>
          </a:p>
        </p:txBody>
      </p:sp>
    </p:spTree>
    <p:extLst>
      <p:ext uri="{BB962C8B-B14F-4D97-AF65-F5344CB8AC3E}">
        <p14:creationId xmlns:p14="http://schemas.microsoft.com/office/powerpoint/2010/main" val="2203751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proceso de investigación puede ser administrativo o judicial, dependiendo de la gravedad de la infracción. Es importante que los agentes se preparen para presentar su defensa y colaborar con las autoridades competentes.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16</a:t>
            </a:fld>
            <a:endParaRPr lang="es-CL"/>
          </a:p>
        </p:txBody>
      </p:sp>
    </p:spTree>
    <p:extLst>
      <p:ext uri="{BB962C8B-B14F-4D97-AF65-F5344CB8AC3E}">
        <p14:creationId xmlns:p14="http://schemas.microsoft.com/office/powerpoint/2010/main" val="339501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Durante el proceso de investigación, los agentes tienen derechos que deben ser respetados, incluyendo el derecho a ser escuchados y a presentar pruebas en su defensa. Conocer estos derechos es esencial para asegurar un proceso justo.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17</a:t>
            </a:fld>
            <a:endParaRPr lang="es-CL"/>
          </a:p>
        </p:txBody>
      </p:sp>
    </p:spTree>
    <p:extLst>
      <p:ext uri="{BB962C8B-B14F-4D97-AF65-F5344CB8AC3E}">
        <p14:creationId xmlns:p14="http://schemas.microsoft.com/office/powerpoint/2010/main" val="308061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agentes tienen la posibilidad de apelar decisiones sancionadoras. Es fundamental saber cómo proceder legalmente para utilizar estos recursos de manera efectiva y proteger su profesión.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18</a:t>
            </a:fld>
            <a:endParaRPr lang="es-CL"/>
          </a:p>
        </p:txBody>
      </p:sp>
    </p:spTree>
    <p:extLst>
      <p:ext uri="{BB962C8B-B14F-4D97-AF65-F5344CB8AC3E}">
        <p14:creationId xmlns:p14="http://schemas.microsoft.com/office/powerpoint/2010/main" val="12471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Las sanciones pueden tener un impacto significativo en la carrera de un agente de aduanas, afectando su reputación, su economía y su futuro laboral. Es fundamental adoptar estrategias que minimicen estos riesgos.</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19</a:t>
            </a:fld>
            <a:endParaRPr lang="es-CL"/>
          </a:p>
        </p:txBody>
      </p:sp>
    </p:spTree>
    <p:extLst>
      <p:ext uri="{BB962C8B-B14F-4D97-AF65-F5344CB8AC3E}">
        <p14:creationId xmlns:p14="http://schemas.microsoft.com/office/powerpoint/2010/main" val="368927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Comenzaremos revisando las responsabilidades que tienen los agentes de aduanas, incluyendo sus funciones y las normativas aplicables. Luego, exploraremos los diferentes tipos de sanciones administrativas y penales que pueden enfrentar. También discutiremos los procedimientos de investigación y defensa, y finalizaremos con el impacto de las sanciones en la trayectoria profesional de los agentes.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2</a:t>
            </a:fld>
            <a:endParaRPr lang="es-CL"/>
          </a:p>
        </p:txBody>
      </p:sp>
    </p:spTree>
    <p:extLst>
      <p:ext uri="{BB962C8B-B14F-4D97-AF65-F5344CB8AC3E}">
        <p14:creationId xmlns:p14="http://schemas.microsoft.com/office/powerpoint/2010/main" val="2662442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reputación es clave en la profesión de los agentes de aduanas. Las sanciones pueden dañar su credibilidad y afectar sus relaciones comerciales. Mantener una reputación sólida es fundamental para el éxito a largo plazo.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20</a:t>
            </a:fld>
            <a:endParaRPr lang="es-CL"/>
          </a:p>
        </p:txBody>
      </p:sp>
    </p:spTree>
    <p:extLst>
      <p:ext uri="{BB962C8B-B14F-4D97-AF65-F5344CB8AC3E}">
        <p14:creationId xmlns:p14="http://schemas.microsoft.com/office/powerpoint/2010/main" val="62261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sanciones pueden resultar en pérdidas económicas, afectando la capacidad de un agente para operar. También pueden llevar a la pérdida de empleo y oportunidades laborales en el futuro.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21</a:t>
            </a:fld>
            <a:endParaRPr lang="es-CL"/>
          </a:p>
        </p:txBody>
      </p:sp>
    </p:spTree>
    <p:extLst>
      <p:ext uri="{BB962C8B-B14F-4D97-AF65-F5344CB8AC3E}">
        <p14:creationId xmlns:p14="http://schemas.microsoft.com/office/powerpoint/2010/main" val="2645092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Para evitar sanciones, los agentes deben implementar estrategias de prevención y asegurarse de cumplir con todas las normativas. Esto incluye capacitación continua y la adopción de mejores prácticas en sus operaciones.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22</a:t>
            </a:fld>
            <a:endParaRPr lang="es-CL"/>
          </a:p>
        </p:txBody>
      </p:sp>
    </p:spTree>
    <p:extLst>
      <p:ext uri="{BB962C8B-B14F-4D97-AF65-F5344CB8AC3E}">
        <p14:creationId xmlns:p14="http://schemas.microsoft.com/office/powerpoint/2010/main" val="255862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Las sanciones que pueden afectar a un agente de aduanas en Chile son diversas, y su impacto puede ser significativo en la carrera profesional. Es crucial que los agentes sean conscientes de sus responsabilidades y del marco regulatorio para prevenir sanciones y asegurar su éxito a largo plazo.</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23</a:t>
            </a:fld>
            <a:endParaRPr lang="es-CL"/>
          </a:p>
        </p:txBody>
      </p:sp>
    </p:spTree>
    <p:extLst>
      <p:ext uri="{BB962C8B-B14F-4D97-AF65-F5344CB8AC3E}">
        <p14:creationId xmlns:p14="http://schemas.microsoft.com/office/powerpoint/2010/main" val="86907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agentes de aduanas desempeñan un papel crucial en el comercio internacional, actuando como intermediarios entre los importadores/exportadores y las autoridades aduaneras. Sus responsabilidades incluyen asegurar el cumplimiento de las normativas y regulaciones en procesos de importación y exportación.</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3</a:t>
            </a:fld>
            <a:endParaRPr lang="es-CL"/>
          </a:p>
        </p:txBody>
      </p:sp>
    </p:spTree>
    <p:extLst>
      <p:ext uri="{BB962C8B-B14F-4D97-AF65-F5344CB8AC3E}">
        <p14:creationId xmlns:p14="http://schemas.microsoft.com/office/powerpoint/2010/main" val="355827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funciones de un agente de aduanas incluyen la preparación y presentación de documentos aduaneros, la clasificación de mercancías, y el cálculo y pago de aranceles. Es esencial que los agentes mantengan una ética profesional y actúen en beneficio de sus clientes y del estado.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4</a:t>
            </a:fld>
            <a:endParaRPr lang="es-CL"/>
          </a:p>
        </p:txBody>
      </p:sp>
    </p:spTree>
    <p:extLst>
      <p:ext uri="{BB962C8B-B14F-4D97-AF65-F5344CB8AC3E}">
        <p14:creationId xmlns:p14="http://schemas.microsoft.com/office/powerpoint/2010/main" val="391823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agentes de aduanas deben cumplir con diversas normativas que regulan el comercio internacional en Chile. Esto incluye leyes locales, tratados internacionales y regulaciones aduaneras, que son fundamentales para garantizar el cumplimiento legal.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5</a:t>
            </a:fld>
            <a:endParaRPr lang="es-CL"/>
          </a:p>
        </p:txBody>
      </p:sp>
    </p:spTree>
    <p:extLst>
      <p:ext uri="{BB962C8B-B14F-4D97-AF65-F5344CB8AC3E}">
        <p14:creationId xmlns:p14="http://schemas.microsoft.com/office/powerpoint/2010/main" val="38732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éxito de los agentes de aduanas radica en su conocimiento de los procesos de importación y exportación. Esto incluye entender los procedimientos de despacho aduanero, la documentación necesaria y las normativas de seguridad que deben seguirse.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6</a:t>
            </a:fld>
            <a:endParaRPr lang="es-CL"/>
          </a:p>
        </p:txBody>
      </p:sp>
    </p:spTree>
    <p:extLst>
      <p:ext uri="{BB962C8B-B14F-4D97-AF65-F5344CB8AC3E}">
        <p14:creationId xmlns:p14="http://schemas.microsoft.com/office/powerpoint/2010/main" val="61557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Las sanciones administrativas son impuestas por el incumplimiento de normativas y pueden variar en severidad. Es importante que los agentes de aduanas conozcan las posibles sanciones para evitar problemas legales y profesionales.</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7</a:t>
            </a:fld>
            <a:endParaRPr lang="es-CL"/>
          </a:p>
        </p:txBody>
      </p:sp>
    </p:spTree>
    <p:extLst>
      <p:ext uri="{BB962C8B-B14F-4D97-AF65-F5344CB8AC3E}">
        <p14:creationId xmlns:p14="http://schemas.microsoft.com/office/powerpoint/2010/main" val="2143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agentes pueden enfrentarse a multas significativas si no cumplen con las normativas aduaneras. Estas multas pueden ser por errores en la documentación o por omisiones en el pago de aranceles, y pueden afectar gravemente la rentabilidad del negocio.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8</a:t>
            </a:fld>
            <a:endParaRPr lang="es-CL"/>
          </a:p>
        </p:txBody>
      </p:sp>
    </p:spTree>
    <p:extLst>
      <p:ext uri="{BB962C8B-B14F-4D97-AF65-F5344CB8AC3E}">
        <p14:creationId xmlns:p14="http://schemas.microsoft.com/office/powerpoint/2010/main" val="227192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suspensión de licencias y permisos es otra sanción que puede ocurrir si un agente de aduanas incurre en faltas graves. Esto puede impedir temporalmente que un agente realice su trabajo y genere ingresos.
Origen de imagen: biblioteca de contenido de Microsoft 365
</a:t>
            </a:r>
          </a:p>
        </p:txBody>
      </p:sp>
      <p:sp>
        <p:nvSpPr>
          <p:cNvPr id="4" name="Marcador de número de diapositiva 3"/>
          <p:cNvSpPr>
            <a:spLocks noGrp="1"/>
          </p:cNvSpPr>
          <p:nvPr>
            <p:ph type="sldNum" sz="quarter" idx="5"/>
          </p:nvPr>
        </p:nvSpPr>
        <p:spPr/>
        <p:txBody>
          <a:bodyPr/>
          <a:lstStyle/>
          <a:p>
            <a:fld id="{BB93B1A1-377C-428B-94DF-44C18C66CE70}" type="slidenum">
              <a:rPr lang="es-CL" smtClean="0"/>
              <a:t>9</a:t>
            </a:fld>
            <a:endParaRPr lang="es-CL"/>
          </a:p>
        </p:txBody>
      </p:sp>
    </p:spTree>
    <p:extLst>
      <p:ext uri="{BB962C8B-B14F-4D97-AF65-F5344CB8AC3E}">
        <p14:creationId xmlns:p14="http://schemas.microsoft.com/office/powerpoint/2010/main" val="158450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7/3/2025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93080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7/3/2025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28798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7/3/2025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30332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7/3/2025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58200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7/3/2025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5686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7/3/2025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484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7/3/2025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4942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7/3/2025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14959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7/3/2025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02974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7/3/2025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35905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7/3/2025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3975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7/3/2025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3503911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61DB2A-6253-BF59-5CA2-A610D6382B48}"/>
              </a:ext>
            </a:extLst>
          </p:cNvPr>
          <p:cNvSpPr>
            <a:spLocks noGrp="1"/>
          </p:cNvSpPr>
          <p:nvPr>
            <p:ph type="ctrTitle"/>
          </p:nvPr>
        </p:nvSpPr>
        <p:spPr>
          <a:xfrm>
            <a:off x="7843394" y="1585762"/>
            <a:ext cx="3788767" cy="2811737"/>
          </a:xfrm>
        </p:spPr>
        <p:txBody>
          <a:bodyPr>
            <a:normAutofit/>
          </a:bodyPr>
          <a:lstStyle/>
          <a:p>
            <a:pPr algn="l"/>
            <a:r>
              <a:rPr lang="es-CL" sz="3700"/>
              <a:t>Sanciones que pueden afectar a un agente de aduanas en Chile</a:t>
            </a:r>
          </a:p>
        </p:txBody>
      </p:sp>
      <p:sp>
        <p:nvSpPr>
          <p:cNvPr id="3" name="Subtítulo 2">
            <a:extLst>
              <a:ext uri="{FF2B5EF4-FFF2-40B4-BE49-F238E27FC236}">
                <a16:creationId xmlns:a16="http://schemas.microsoft.com/office/drawing/2014/main" id="{81F99338-8921-E23F-E783-24092A45FAC7}"/>
              </a:ext>
            </a:extLst>
          </p:cNvPr>
          <p:cNvSpPr>
            <a:spLocks noGrp="1"/>
          </p:cNvSpPr>
          <p:nvPr>
            <p:ph type="subTitle" idx="1"/>
          </p:nvPr>
        </p:nvSpPr>
        <p:spPr>
          <a:xfrm>
            <a:off x="7843395" y="4524046"/>
            <a:ext cx="3614857" cy="1319951"/>
          </a:xfrm>
        </p:spPr>
        <p:txBody>
          <a:bodyPr>
            <a:normAutofit/>
          </a:bodyPr>
          <a:lstStyle/>
          <a:p>
            <a:pPr algn="l"/>
            <a:r>
              <a:rPr lang="es-CL"/>
              <a:t>Responsabilidades y consecuencias para agentes de aduanas</a:t>
            </a:r>
          </a:p>
        </p:txBody>
      </p:sp>
      <p:pic>
        <p:nvPicPr>
          <p:cNvPr id="4" name="Imagen 3" descr="Sello de inmigración en el pasaporte canadiense. Por favor, vea otras fotos de pasaportes y sellos de pasaporte en mi caja de luz">
            <a:extLst>
              <a:ext uri="{FF2B5EF4-FFF2-40B4-BE49-F238E27FC236}">
                <a16:creationId xmlns:a16="http://schemas.microsoft.com/office/drawing/2014/main" id="{FB7D48A1-A75B-47E8-9DE1-253DE683E1AD}"/>
              </a:ext>
            </a:extLst>
          </p:cNvPr>
          <p:cNvPicPr>
            <a:picLocks noChangeAspect="1"/>
          </p:cNvPicPr>
          <p:nvPr/>
        </p:nvPicPr>
        <p:blipFill>
          <a:blip r:embed="rId3"/>
          <a:srcRect l="24537" r="3750" b="-1"/>
          <a:stretch>
            <a:fillRect/>
          </a:stretch>
        </p:blipFill>
        <p:spPr>
          <a:xfrm>
            <a:off x="2" y="10"/>
            <a:ext cx="7367752" cy="6857990"/>
          </a:xfrm>
          <a:prstGeom prst="rect">
            <a:avLst/>
          </a:prstGeom>
        </p:spPr>
      </p:pic>
    </p:spTree>
    <p:extLst>
      <p:ext uri="{BB962C8B-B14F-4D97-AF65-F5344CB8AC3E}">
        <p14:creationId xmlns:p14="http://schemas.microsoft.com/office/powerpoint/2010/main" val="144472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DF2D45-6FA1-8BB3-1449-2296C6C82E9F}"/>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en-US" sz="3300" b="1" kern="1200" dirty="0">
                <a:solidFill>
                  <a:schemeClr val="tx1"/>
                </a:solidFill>
                <a:latin typeface="+mj-lt"/>
                <a:ea typeface="+mj-ea"/>
                <a:cs typeface="+mj-cs"/>
              </a:rPr>
              <a:t>Inhabilitación temporal o definitiva</a:t>
            </a:r>
          </a:p>
        </p:txBody>
      </p:sp>
      <p:pic>
        <p:nvPicPr>
          <p:cNvPr id="5" name="Marcador de contenido 4" descr="Crucigramas de servicio, aislados en blanco">
            <a:extLst>
              <a:ext uri="{FF2B5EF4-FFF2-40B4-BE49-F238E27FC236}">
                <a16:creationId xmlns:a16="http://schemas.microsoft.com/office/drawing/2014/main" id="{CC784CEB-1238-422C-908C-78D3DE021464}"/>
              </a:ext>
            </a:extLst>
          </p:cNvPr>
          <p:cNvPicPr>
            <a:picLocks noGrp="1" noChangeAspect="1"/>
          </p:cNvPicPr>
          <p:nvPr>
            <p:ph sz="half" idx="1"/>
          </p:nvPr>
        </p:nvPicPr>
        <p:blipFill>
          <a:blip r:embed="rId3"/>
          <a:srcRect l="15850" r="22116" b="-1"/>
          <a:stretch>
            <a:fillRect/>
          </a:stretch>
        </p:blipFill>
        <p:spPr>
          <a:xfrm>
            <a:off x="1" y="10"/>
            <a:ext cx="6373368" cy="6857990"/>
          </a:xfrm>
          <a:prstGeom prst="rect">
            <a:avLst/>
          </a:prstGeom>
        </p:spPr>
      </p:pic>
      <p:sp>
        <p:nvSpPr>
          <p:cNvPr id="4" name="Marcador de contenido 3">
            <a:extLst>
              <a:ext uri="{FF2B5EF4-FFF2-40B4-BE49-F238E27FC236}">
                <a16:creationId xmlns:a16="http://schemas.microsoft.com/office/drawing/2014/main" id="{CEB9E526-9FBF-5977-D212-DDC1DD8835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07" y="2212846"/>
            <a:ext cx="4361693" cy="4096514"/>
          </a:xfrm>
        </p:spPr>
        <p:txBody>
          <a:bodyPr>
            <a:normAutofit/>
          </a:bodyPr>
          <a:lstStyle/>
          <a:p>
            <a:pPr marL="0" indent="0">
              <a:spcBef>
                <a:spcPts val="2500"/>
              </a:spcBef>
              <a:buNone/>
            </a:pPr>
            <a:r>
              <a:rPr lang="es-MX" sz="1400" b="1"/>
              <a:t>Consecuencias de la inhabilitación</a:t>
            </a:r>
          </a:p>
          <a:p>
            <a:pPr marL="0" lvl="1" indent="0">
              <a:buNone/>
            </a:pPr>
            <a:r>
              <a:rPr lang="es-MX" sz="1400"/>
              <a:t>La inhabilitación temporal o definitiva de un agente de aduanas puede tener graves consecuencias profesionales y personales.</a:t>
            </a:r>
          </a:p>
          <a:p>
            <a:pPr marL="0" indent="0">
              <a:spcBef>
                <a:spcPts val="2500"/>
              </a:spcBef>
              <a:buNone/>
            </a:pPr>
            <a:r>
              <a:rPr lang="es-MX" sz="1400" b="1"/>
              <a:t>Reputación profesional</a:t>
            </a:r>
          </a:p>
          <a:p>
            <a:pPr marL="0" lvl="1" indent="0">
              <a:buNone/>
            </a:pPr>
            <a:r>
              <a:rPr lang="es-MX" sz="1400"/>
              <a:t>La inhabilitación no solo afecta a la carrera del agente, sino que también puede perjudicar su reputación en la industria.</a:t>
            </a:r>
            <a:endParaRPr lang="es-CL" sz="1400"/>
          </a:p>
        </p:txBody>
      </p:sp>
    </p:spTree>
    <p:extLst>
      <p:ext uri="{BB962C8B-B14F-4D97-AF65-F5344CB8AC3E}">
        <p14:creationId xmlns:p14="http://schemas.microsoft.com/office/powerpoint/2010/main" val="1014774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D78488ED-A23D-1FF2-5B9A-071EF32E32AE}"/>
              </a:ext>
            </a:extLst>
          </p:cNvPr>
          <p:cNvSpPr>
            <a:spLocks noGrp="1"/>
          </p:cNvSpPr>
          <p:nvPr>
            <p:ph type="ctrTitle"/>
          </p:nvPr>
        </p:nvSpPr>
        <p:spPr>
          <a:xfrm>
            <a:off x="277091" y="1814321"/>
            <a:ext cx="7772400" cy="4560920"/>
          </a:xfrm>
        </p:spPr>
        <p:txBody>
          <a:bodyPr anchor="b">
            <a:normAutofit/>
          </a:bodyPr>
          <a:lstStyle/>
          <a:p>
            <a:pPr algn="l"/>
            <a:r>
              <a:rPr lang="es-CL" sz="7400"/>
              <a:t>Sanciones penales por delitos aduaneros</a:t>
            </a:r>
          </a:p>
        </p:txBody>
      </p:sp>
    </p:spTree>
    <p:extLst>
      <p:ext uri="{BB962C8B-B14F-4D97-AF65-F5344CB8AC3E}">
        <p14:creationId xmlns:p14="http://schemas.microsoft.com/office/powerpoint/2010/main" val="8941124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7B16E5-69B3-3045-A35C-C415092C1CC4}"/>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Contrabando y tráfico ilícito</a:t>
            </a:r>
          </a:p>
        </p:txBody>
      </p:sp>
      <p:sp>
        <p:nvSpPr>
          <p:cNvPr id="4" name="Marcador de contenido 3">
            <a:extLst>
              <a:ext uri="{FF2B5EF4-FFF2-40B4-BE49-F238E27FC236}">
                <a16:creationId xmlns:a16="http://schemas.microsoft.com/office/drawing/2014/main" id="{454DF462-75BB-4BA3-1671-4A606A59AB9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Impacto en la Economía</a:t>
            </a:r>
          </a:p>
          <a:p>
            <a:pPr marL="0" lvl="1" indent="0">
              <a:buNone/>
            </a:pPr>
            <a:r>
              <a:rPr lang="es-MX" sz="1400"/>
              <a:t>El contrabando y el tráfico ilícito perjudican la economía al evadir impuestos y regulaciones legales, afectando los ingresos del estado.</a:t>
            </a:r>
          </a:p>
          <a:p>
            <a:pPr marL="0" indent="0">
              <a:spcBef>
                <a:spcPts val="2500"/>
              </a:spcBef>
              <a:buNone/>
            </a:pPr>
            <a:r>
              <a:rPr lang="es-MX" sz="1400" b="1"/>
              <a:t>Amenaza a la Seguridad Nacional</a:t>
            </a:r>
          </a:p>
          <a:p>
            <a:pPr marL="0" lvl="1" indent="0">
              <a:buNone/>
            </a:pPr>
            <a:r>
              <a:rPr lang="es-MX" sz="1400"/>
              <a:t>Estos delitos representan una grave amenaza para la seguridad nacional, ya que pueden estar vinculados a actividades criminales organizadas.</a:t>
            </a:r>
          </a:p>
          <a:p>
            <a:pPr marL="0" indent="0">
              <a:spcBef>
                <a:spcPts val="2500"/>
              </a:spcBef>
              <a:buNone/>
            </a:pPr>
            <a:r>
              <a:rPr lang="es-MX" sz="1400" b="1"/>
              <a:t>Papel de los Agentes de Aduanas</a:t>
            </a:r>
          </a:p>
          <a:p>
            <a:pPr marL="0" lvl="1" indent="0">
              <a:buNone/>
            </a:pPr>
            <a:r>
              <a:rPr lang="es-MX" sz="1400"/>
              <a:t>Los agentes de aduanas desempeñan un papel crucial en la prevención del contrabando, detectando y reportando actividades sospechosas.</a:t>
            </a:r>
            <a:endParaRPr lang="es-CL" sz="1400"/>
          </a:p>
        </p:txBody>
      </p:sp>
      <p:pic>
        <p:nvPicPr>
          <p:cNvPr id="5" name="Marcador de contenido 4" descr="Vista sobre el hombro del monitor de computadora portátil de limpieza húmeda de hombre adulto joven en escena rural.">
            <a:extLst>
              <a:ext uri="{FF2B5EF4-FFF2-40B4-BE49-F238E27FC236}">
                <a16:creationId xmlns:a16="http://schemas.microsoft.com/office/drawing/2014/main" id="{8D3F7381-BB4C-41A7-9FCF-8EEE588F63A2}"/>
              </a:ext>
            </a:extLst>
          </p:cNvPr>
          <p:cNvPicPr>
            <a:picLocks noGrp="1" noChangeAspect="1"/>
          </p:cNvPicPr>
          <p:nvPr>
            <p:ph sz="half" idx="1"/>
          </p:nvPr>
        </p:nvPicPr>
        <p:blipFill>
          <a:blip r:embed="rId3"/>
          <a:srcRect l="19226" r="33603"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757147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EA84-487B-390B-6284-C084C8B4EC75}"/>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en-US" b="1" kern="1200" dirty="0">
                <a:solidFill>
                  <a:schemeClr val="tx1"/>
                </a:solidFill>
                <a:latin typeface="+mj-lt"/>
                <a:ea typeface="+mj-ea"/>
                <a:cs typeface="+mj-cs"/>
              </a:rPr>
              <a:t>Fraude aduanero</a:t>
            </a:r>
          </a:p>
        </p:txBody>
      </p:sp>
      <p:pic>
        <p:nvPicPr>
          <p:cNvPr id="5" name="Marcador de contenido 4" descr="Carácter del lector de tarjetas de crédito aislado sobre fondo blanco">
            <a:extLst>
              <a:ext uri="{FF2B5EF4-FFF2-40B4-BE49-F238E27FC236}">
                <a16:creationId xmlns:a16="http://schemas.microsoft.com/office/drawing/2014/main" id="{27C0175D-196C-43E4-BD55-19FD9D99BBE9}"/>
              </a:ext>
            </a:extLst>
          </p:cNvPr>
          <p:cNvPicPr>
            <a:picLocks noGrp="1" noChangeAspect="1"/>
          </p:cNvPicPr>
          <p:nvPr>
            <p:ph sz="half" idx="1"/>
          </p:nvPr>
        </p:nvPicPr>
        <p:blipFill>
          <a:blip r:embed="rId3"/>
          <a:srcRect l="26078" r="4222"/>
          <a:stretch>
            <a:fillRect/>
          </a:stretch>
        </p:blipFill>
        <p:spPr>
          <a:xfrm>
            <a:off x="1" y="10"/>
            <a:ext cx="6373368" cy="6857990"/>
          </a:xfrm>
          <a:prstGeom prst="rect">
            <a:avLst/>
          </a:prstGeom>
        </p:spPr>
      </p:pic>
      <p:sp>
        <p:nvSpPr>
          <p:cNvPr id="4" name="Marcador de contenido 3">
            <a:extLst>
              <a:ext uri="{FF2B5EF4-FFF2-40B4-BE49-F238E27FC236}">
                <a16:creationId xmlns:a16="http://schemas.microsoft.com/office/drawing/2014/main" id="{66D0D29C-63B2-D884-C911-DFA31991FFB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07" y="2212846"/>
            <a:ext cx="4361693" cy="4096514"/>
          </a:xfrm>
        </p:spPr>
        <p:txBody>
          <a:bodyPr>
            <a:normAutofit/>
          </a:bodyPr>
          <a:lstStyle/>
          <a:p>
            <a:pPr marL="0" indent="0">
              <a:spcBef>
                <a:spcPts val="2500"/>
              </a:spcBef>
              <a:buNone/>
            </a:pPr>
            <a:r>
              <a:rPr lang="es-MX" sz="1400" b="1"/>
              <a:t>Definición de Fraude Aduanero</a:t>
            </a:r>
          </a:p>
          <a:p>
            <a:pPr marL="0" lvl="1" indent="0">
              <a:buNone/>
            </a:pPr>
            <a:r>
              <a:rPr lang="es-MX" sz="1400"/>
              <a:t>El fraude aduanero se refiere a la presentación de información falsa en transacciones comerciales para evitar impuestos.</a:t>
            </a:r>
          </a:p>
          <a:p>
            <a:pPr marL="0" indent="0">
              <a:spcBef>
                <a:spcPts val="2500"/>
              </a:spcBef>
              <a:buNone/>
            </a:pPr>
            <a:r>
              <a:rPr lang="es-MX" sz="1400" b="1"/>
              <a:t>Consecuencias Legales</a:t>
            </a:r>
          </a:p>
          <a:p>
            <a:pPr marL="0" lvl="1" indent="0">
              <a:buNone/>
            </a:pPr>
            <a:r>
              <a:rPr lang="es-MX" sz="1400"/>
              <a:t>Los involucrados en el fraude aduanero pueden enfrentar severas sanciones, incluyendo multas y penas de prisión.</a:t>
            </a:r>
            <a:endParaRPr lang="es-CL" sz="1400"/>
          </a:p>
        </p:txBody>
      </p:sp>
    </p:spTree>
    <p:extLst>
      <p:ext uri="{BB962C8B-B14F-4D97-AF65-F5344CB8AC3E}">
        <p14:creationId xmlns:p14="http://schemas.microsoft.com/office/powerpoint/2010/main" val="443870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ACE2DC-8BD0-4ED9-E9C0-FFF83D327088}"/>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Evitar el pago de aranceles</a:t>
            </a:r>
          </a:p>
        </p:txBody>
      </p:sp>
      <p:sp>
        <p:nvSpPr>
          <p:cNvPr id="4" name="Marcador de contenido 3">
            <a:extLst>
              <a:ext uri="{FF2B5EF4-FFF2-40B4-BE49-F238E27FC236}">
                <a16:creationId xmlns:a16="http://schemas.microsoft.com/office/drawing/2014/main" id="{2A1BC0A1-A1BE-0248-EA20-D21617FFC0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Definición de Evasión de Aranceles</a:t>
            </a:r>
          </a:p>
          <a:p>
            <a:pPr marL="0" lvl="1" indent="0">
              <a:buNone/>
            </a:pPr>
            <a:r>
              <a:rPr lang="es-MX" sz="1400"/>
              <a:t>La evasión de aranceles se refiere al acto de no pagar impuestos sobre mercancías importadas, lo cual es ilegal.</a:t>
            </a:r>
          </a:p>
          <a:p>
            <a:pPr marL="0" indent="0">
              <a:spcBef>
                <a:spcPts val="2500"/>
              </a:spcBef>
              <a:buNone/>
            </a:pPr>
            <a:r>
              <a:rPr lang="es-MX" sz="1400" b="1"/>
              <a:t>Consecuencias Legales</a:t>
            </a:r>
          </a:p>
          <a:p>
            <a:pPr marL="0" lvl="1" indent="0">
              <a:buNone/>
            </a:pPr>
            <a:r>
              <a:rPr lang="es-MX" sz="1400"/>
              <a:t>La evasión de aranceles puede llevar a sanciones severas, incluyendo multas y posible encarcelamiento para los infractores.</a:t>
            </a:r>
          </a:p>
          <a:p>
            <a:pPr marL="0" indent="0">
              <a:spcBef>
                <a:spcPts val="2500"/>
              </a:spcBef>
              <a:buNone/>
            </a:pPr>
            <a:r>
              <a:rPr lang="es-MX" sz="1400" b="1"/>
              <a:t>Cumplimiento Fiscal</a:t>
            </a:r>
          </a:p>
          <a:p>
            <a:pPr marL="0" lvl="1" indent="0">
              <a:buNone/>
            </a:pPr>
            <a:r>
              <a:rPr lang="es-MX" sz="1400"/>
              <a:t>Es fundamental que los agentes cumplan con las regulaciones fiscales para evitar problemas legales y penales.</a:t>
            </a:r>
            <a:endParaRPr lang="es-CL" sz="1400"/>
          </a:p>
        </p:txBody>
      </p:sp>
      <p:pic>
        <p:nvPicPr>
          <p:cNvPr id="5" name="Marcador de contenido 4" descr="Cartón con alas de avión y globo terráqueo&#10;Mapa:https://visibleearth.nasa.gov/images/57730/the-blue-marble-land-surface-ocean-color-and-sea-ice">
            <a:extLst>
              <a:ext uri="{FF2B5EF4-FFF2-40B4-BE49-F238E27FC236}">
                <a16:creationId xmlns:a16="http://schemas.microsoft.com/office/drawing/2014/main" id="{1B2689C7-03CB-44AC-BD55-BD117304F9A0}"/>
              </a:ext>
            </a:extLst>
          </p:cNvPr>
          <p:cNvPicPr>
            <a:picLocks noGrp="1" noChangeAspect="1"/>
          </p:cNvPicPr>
          <p:nvPr>
            <p:ph sz="half" idx="1"/>
          </p:nvPr>
        </p:nvPicPr>
        <p:blipFill>
          <a:blip r:embed="rId3"/>
          <a:srcRect l="23090" r="17373"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79061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8FA64E18-D149-DA5D-5E70-DF6E49120EAE}"/>
              </a:ext>
            </a:extLst>
          </p:cNvPr>
          <p:cNvSpPr>
            <a:spLocks noGrp="1"/>
          </p:cNvSpPr>
          <p:nvPr>
            <p:ph type="ctrTitle"/>
          </p:nvPr>
        </p:nvSpPr>
        <p:spPr>
          <a:xfrm>
            <a:off x="277091" y="1814321"/>
            <a:ext cx="7772400" cy="4560920"/>
          </a:xfrm>
        </p:spPr>
        <p:txBody>
          <a:bodyPr anchor="b">
            <a:normAutofit/>
          </a:bodyPr>
          <a:lstStyle/>
          <a:p>
            <a:pPr algn="l"/>
            <a:r>
              <a:rPr lang="es-CL" sz="7400"/>
              <a:t>Procedimientos de investigación y defensa</a:t>
            </a:r>
          </a:p>
        </p:txBody>
      </p:sp>
    </p:spTree>
    <p:extLst>
      <p:ext uri="{BB962C8B-B14F-4D97-AF65-F5344CB8AC3E}">
        <p14:creationId xmlns:p14="http://schemas.microsoft.com/office/powerpoint/2010/main" val="4681836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42B7C3F-35E5-4F58-17FD-E865911B86F9}"/>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Proceso de investigación administrativa y judicial</a:t>
            </a:r>
          </a:p>
        </p:txBody>
      </p:sp>
      <p:sp>
        <p:nvSpPr>
          <p:cNvPr id="4" name="Marcador de contenido 3">
            <a:extLst>
              <a:ext uri="{FF2B5EF4-FFF2-40B4-BE49-F238E27FC236}">
                <a16:creationId xmlns:a16="http://schemas.microsoft.com/office/drawing/2014/main" id="{A14D192E-DAE6-DA48-6410-AC98ED0C26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Tipos de Investigación</a:t>
            </a:r>
          </a:p>
          <a:p>
            <a:pPr marL="0" lvl="1" indent="0">
              <a:buNone/>
            </a:pPr>
            <a:r>
              <a:rPr lang="es-MX" sz="1400"/>
              <a:t>El proceso de investigación puede clasificarse en administrativo y judicial, dependiendo de la gravedad de la infracción cometida.</a:t>
            </a:r>
          </a:p>
          <a:p>
            <a:pPr marL="0" indent="0">
              <a:spcBef>
                <a:spcPts val="2500"/>
              </a:spcBef>
              <a:buNone/>
            </a:pPr>
            <a:r>
              <a:rPr lang="es-MX" sz="1400" b="1"/>
              <a:t>Preparación de los Agentes</a:t>
            </a:r>
          </a:p>
          <a:p>
            <a:pPr marL="0" lvl="1" indent="0">
              <a:buNone/>
            </a:pPr>
            <a:r>
              <a:rPr lang="es-MX" sz="1400"/>
              <a:t>Es crucial que los agentes se preparen adecuadamente para presentar su defensa y manejar las investigaciones de manera efectiva.</a:t>
            </a:r>
          </a:p>
          <a:p>
            <a:pPr marL="0" indent="0">
              <a:spcBef>
                <a:spcPts val="2500"/>
              </a:spcBef>
              <a:buNone/>
            </a:pPr>
            <a:r>
              <a:rPr lang="es-MX" sz="1400" b="1"/>
              <a:t>Colaboración con Autoridades</a:t>
            </a:r>
          </a:p>
          <a:p>
            <a:pPr marL="0" lvl="1" indent="0">
              <a:buNone/>
            </a:pPr>
            <a:r>
              <a:rPr lang="es-MX" sz="1400"/>
              <a:t>La colaboración con las autoridades competentes es esencial en el proceso de investigación para asegurar una resolución efectiva.</a:t>
            </a:r>
            <a:endParaRPr lang="es-CL" sz="1400"/>
          </a:p>
        </p:txBody>
      </p:sp>
      <p:pic>
        <p:nvPicPr>
          <p:cNvPr id="5" name="Marcador de contenido 4" descr="Imagen conceptual para ilustrar el equilibrio entre la fe y los ahorros para la jubilación en una balanza de equilibrio. Fondo blanco con sombra reflejada en primer plano blanco. Recortado a la regla de los tercios y listo para usar.">
            <a:extLst>
              <a:ext uri="{FF2B5EF4-FFF2-40B4-BE49-F238E27FC236}">
                <a16:creationId xmlns:a16="http://schemas.microsoft.com/office/drawing/2014/main" id="{C654DD54-BFDB-4436-83F6-7865612C0A3C}"/>
              </a:ext>
            </a:extLst>
          </p:cNvPr>
          <p:cNvPicPr>
            <a:picLocks noGrp="1" noChangeAspect="1"/>
          </p:cNvPicPr>
          <p:nvPr>
            <p:ph sz="half" idx="1"/>
          </p:nvPr>
        </p:nvPicPr>
        <p:blipFill>
          <a:blip r:embed="rId3"/>
          <a:srcRect l="10579" r="18755"/>
          <a:stretch>
            <a:fillRect/>
          </a:stretch>
        </p:blipFill>
        <p:spPr>
          <a:xfrm>
            <a:off x="7345680" y="10"/>
            <a:ext cx="4846320" cy="6857990"/>
          </a:xfrm>
          <a:prstGeom prst="rect">
            <a:avLst/>
          </a:prstGeom>
        </p:spPr>
      </p:pic>
    </p:spTree>
    <p:extLst>
      <p:ext uri="{BB962C8B-B14F-4D97-AF65-F5344CB8AC3E}">
        <p14:creationId xmlns:p14="http://schemas.microsoft.com/office/powerpoint/2010/main" val="4099153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878778E8-4A94-18FA-2FB1-22C0D5D85405}"/>
              </a:ext>
            </a:extLst>
          </p:cNvPr>
          <p:cNvSpPr>
            <a:spLocks noGrp="1"/>
          </p:cNvSpPr>
          <p:nvPr>
            <p:ph type="title"/>
          </p:nvPr>
        </p:nvSpPr>
        <p:spPr>
          <a:xfrm>
            <a:off x="614679" y="548639"/>
            <a:ext cx="3977640" cy="5719640"/>
          </a:xfrm>
        </p:spPr>
        <p:txBody>
          <a:bodyPr anchor="t">
            <a:normAutofit/>
          </a:bodyPr>
          <a:lstStyle/>
          <a:p>
            <a:r>
              <a:rPr lang="es-CL"/>
              <a:t>Derechos de los agentes durante la investigación</a:t>
            </a:r>
          </a:p>
        </p:txBody>
      </p:sp>
      <p:graphicFrame>
        <p:nvGraphicFramePr>
          <p:cNvPr id="4" name="Marcador de contenido 4">
            <a:extLst>
              <a:ext uri="{FF2B5EF4-FFF2-40B4-BE49-F238E27FC236}">
                <a16:creationId xmlns:a16="http://schemas.microsoft.com/office/drawing/2014/main" id="{28CB2D12-B27D-4607-865B-00B131A69080}"/>
              </a:ext>
            </a:extLst>
          </p:cNvPr>
          <p:cNvGraphicFramePr>
            <a:graphicFrameLocks noGrp="1"/>
          </p:cNvGraphicFramePr>
          <p:nvPr>
            <p:ph idx="1"/>
            <p:extLst>
              <p:ext uri="{D42A27DB-BD31-4B8C-83A1-F6EECF244321}">
                <p14:modId xmlns:p14="http://schemas.microsoft.com/office/powerpoint/2010/main" val="268945907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3803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25EF4F-C591-2674-7ECF-A075C199F8FC}"/>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Recursos y apelaciones</a:t>
            </a:r>
          </a:p>
        </p:txBody>
      </p:sp>
      <p:pic>
        <p:nvPicPr>
          <p:cNvPr id="5" name="Marcador de contenido 4" descr="Abogado firmando documentos en la oficina">
            <a:extLst>
              <a:ext uri="{FF2B5EF4-FFF2-40B4-BE49-F238E27FC236}">
                <a16:creationId xmlns:a16="http://schemas.microsoft.com/office/drawing/2014/main" id="{643C8542-1B74-4250-8854-70667D643A3F}"/>
              </a:ext>
            </a:extLst>
          </p:cNvPr>
          <p:cNvPicPr>
            <a:picLocks noGrp="1" noChangeAspect="1"/>
          </p:cNvPicPr>
          <p:nvPr>
            <p:ph sz="half" idx="1"/>
          </p:nvPr>
        </p:nvPicPr>
        <p:blipFill>
          <a:blip r:embed="rId3"/>
          <a:srcRect l="30214" r="21993"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17B8EA16-94B9-BBA8-AFD0-4597687C30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Derecho a Apelar</a:t>
            </a:r>
          </a:p>
          <a:p>
            <a:pPr marL="0" lvl="1" indent="0">
              <a:buNone/>
            </a:pPr>
            <a:r>
              <a:rPr lang="es-MX" sz="1400"/>
              <a:t>Los agentes pueden apelar decisiones que consideren injustas. Comprender el proceso de apelación es crucial para ejercer este derecho.</a:t>
            </a:r>
          </a:p>
          <a:p>
            <a:pPr marL="0" indent="0">
              <a:spcBef>
                <a:spcPts val="2500"/>
              </a:spcBef>
              <a:buNone/>
            </a:pPr>
            <a:r>
              <a:rPr lang="es-MX" sz="1400" b="1"/>
              <a:t>Uso Efectivo de Recursos</a:t>
            </a:r>
          </a:p>
          <a:p>
            <a:pPr marL="0" lvl="1" indent="0">
              <a:buNone/>
            </a:pPr>
            <a:r>
              <a:rPr lang="es-MX" sz="1400"/>
              <a:t>Conocer cómo utilizar los recursos legales es esencial para proteger su profesión y actuar de manera informada.</a:t>
            </a:r>
          </a:p>
          <a:p>
            <a:pPr marL="0" indent="0">
              <a:spcBef>
                <a:spcPts val="2500"/>
              </a:spcBef>
              <a:buNone/>
            </a:pPr>
            <a:r>
              <a:rPr lang="es-MX" sz="1400" b="1"/>
              <a:t>Protección Profesional</a:t>
            </a:r>
          </a:p>
          <a:p>
            <a:pPr marL="0" lvl="1" indent="0">
              <a:buNone/>
            </a:pPr>
            <a:r>
              <a:rPr lang="es-MX" sz="1400"/>
              <a:t>La correcta gestión de apelaciones y recursos ayuda a salvaguardar la integridad y la carrera profesional de los agentes.</a:t>
            </a:r>
            <a:endParaRPr lang="es-CL" sz="1400"/>
          </a:p>
        </p:txBody>
      </p:sp>
    </p:spTree>
    <p:extLst>
      <p:ext uri="{BB962C8B-B14F-4D97-AF65-F5344CB8AC3E}">
        <p14:creationId xmlns:p14="http://schemas.microsoft.com/office/powerpoint/2010/main" val="2860017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EBE105B7-D564-1E1A-EDD8-542A35BFF62A}"/>
              </a:ext>
            </a:extLst>
          </p:cNvPr>
          <p:cNvSpPr>
            <a:spLocks noGrp="1"/>
          </p:cNvSpPr>
          <p:nvPr>
            <p:ph type="ctrTitle"/>
          </p:nvPr>
        </p:nvSpPr>
        <p:spPr>
          <a:xfrm>
            <a:off x="277091" y="1814321"/>
            <a:ext cx="7772400" cy="4560920"/>
          </a:xfrm>
        </p:spPr>
        <p:txBody>
          <a:bodyPr anchor="b">
            <a:normAutofit/>
          </a:bodyPr>
          <a:lstStyle/>
          <a:p>
            <a:pPr algn="l"/>
            <a:r>
              <a:rPr lang="es-CL" sz="7400"/>
              <a:t>Impacto de las sanciones en la carrera profesional</a:t>
            </a:r>
          </a:p>
        </p:txBody>
      </p:sp>
    </p:spTree>
    <p:extLst>
      <p:ext uri="{BB962C8B-B14F-4D97-AF65-F5344CB8AC3E}">
        <p14:creationId xmlns:p14="http://schemas.microsoft.com/office/powerpoint/2010/main" val="16492697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E040BB6-C92C-EB3D-639F-3FA2AE710FC9}"/>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a:solidFill>
                  <a:schemeClr val="tx1"/>
                </a:solidFill>
                <a:latin typeface="+mj-lt"/>
                <a:ea typeface="+mj-ea"/>
                <a:cs typeface="+mj-cs"/>
              </a:rPr>
              <a:t>Puntos Clave de la Presentación</a:t>
            </a:r>
          </a:p>
        </p:txBody>
      </p:sp>
      <p:sp>
        <p:nvSpPr>
          <p:cNvPr id="4" name="Marcador de contenido 3">
            <a:extLst>
              <a:ext uri="{FF2B5EF4-FFF2-40B4-BE49-F238E27FC236}">
                <a16:creationId xmlns:a16="http://schemas.microsoft.com/office/drawing/2014/main" id="{86692F73-98B8-B573-D91D-C42A49DC825A}"/>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r>
              <a:rPr lang="en-US" sz="1800"/>
              <a:t>Responsabilidades de un agente de aduanas</a:t>
            </a:r>
          </a:p>
          <a:p>
            <a:r>
              <a:rPr lang="en-US" sz="1800"/>
              <a:t>Tipos de sanciones administrativas</a:t>
            </a:r>
          </a:p>
          <a:p>
            <a:r>
              <a:rPr lang="en-US" sz="1800"/>
              <a:t>Sanciones penales por delitos aduaneros</a:t>
            </a:r>
          </a:p>
          <a:p>
            <a:r>
              <a:rPr lang="en-US" sz="1800"/>
              <a:t>Procedimientos de investigación y defensa</a:t>
            </a:r>
          </a:p>
          <a:p>
            <a:r>
              <a:rPr lang="en-US" sz="1800"/>
              <a:t>Impacto de las sanciones en la carrera profesional</a:t>
            </a:r>
          </a:p>
        </p:txBody>
      </p:sp>
      <p:pic>
        <p:nvPicPr>
          <p:cNvPr id="5" name="Marcador de contenido 4" descr="Una persona de la fuerza policial masculina joven caucásica de cabello castaño de pie frente a un fondo naranja con uniforme que se ríe y sostiene el contrato">
            <a:extLst>
              <a:ext uri="{FF2B5EF4-FFF2-40B4-BE49-F238E27FC236}">
                <a16:creationId xmlns:a16="http://schemas.microsoft.com/office/drawing/2014/main" id="{3AB6405A-C5E0-45A6-81FD-B0745536685B}"/>
              </a:ext>
            </a:extLst>
          </p:cNvPr>
          <p:cNvPicPr>
            <a:picLocks noGrp="1" noChangeAspect="1"/>
          </p:cNvPicPr>
          <p:nvPr>
            <p:ph sz="half" idx="1"/>
          </p:nvPr>
        </p:nvPicPr>
        <p:blipFill>
          <a:blip r:embed="rId3"/>
          <a:srcRect r="7067"/>
          <a:stretch>
            <a:fillRect/>
          </a:stretch>
        </p:blipFill>
        <p:spPr>
          <a:xfrm>
            <a:off x="5818632" y="-1"/>
            <a:ext cx="6373368" cy="6858001"/>
          </a:xfrm>
          <a:prstGeom prst="rect">
            <a:avLst/>
          </a:prstGeom>
        </p:spPr>
      </p:pic>
    </p:spTree>
    <p:extLst>
      <p:ext uri="{BB962C8B-B14F-4D97-AF65-F5344CB8AC3E}">
        <p14:creationId xmlns:p14="http://schemas.microsoft.com/office/powerpoint/2010/main" val="276807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20E402-DDCA-2ADF-5489-85DC515FF408}"/>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Reputación y credibilidad profesional</a:t>
            </a:r>
          </a:p>
        </p:txBody>
      </p:sp>
      <p:sp>
        <p:nvSpPr>
          <p:cNvPr id="4" name="Marcador de contenido 3">
            <a:extLst>
              <a:ext uri="{FF2B5EF4-FFF2-40B4-BE49-F238E27FC236}">
                <a16:creationId xmlns:a16="http://schemas.microsoft.com/office/drawing/2014/main" id="{9EE3AE25-B6DB-B8F2-EA4D-CAE2C5ADC73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reputación</a:t>
            </a:r>
          </a:p>
          <a:p>
            <a:pPr marL="0" lvl="1" indent="0">
              <a:buNone/>
            </a:pPr>
            <a:r>
              <a:rPr lang="es-MX" sz="1400"/>
              <a:t>La reputación es esencial para los agentes de aduanas, ya que influye en su credibilidad y relaciones comerciales.</a:t>
            </a:r>
          </a:p>
          <a:p>
            <a:pPr marL="0" indent="0">
              <a:spcBef>
                <a:spcPts val="2500"/>
              </a:spcBef>
              <a:buNone/>
            </a:pPr>
            <a:r>
              <a:rPr lang="es-MX" sz="1400" b="1"/>
              <a:t>Impacto de las sanciones</a:t>
            </a:r>
          </a:p>
          <a:p>
            <a:pPr marL="0" lvl="1" indent="0">
              <a:buNone/>
            </a:pPr>
            <a:r>
              <a:rPr lang="es-MX" sz="1400"/>
              <a:t>Las sanciones pueden perjudicar la credibilidad y la confianza en un agente de aduanas, afectando las relaciones comerciales.</a:t>
            </a:r>
          </a:p>
          <a:p>
            <a:pPr marL="0" indent="0">
              <a:spcBef>
                <a:spcPts val="2500"/>
              </a:spcBef>
              <a:buNone/>
            </a:pPr>
            <a:r>
              <a:rPr lang="es-MX" sz="1400" b="1"/>
              <a:t>Éxito a largo plazo</a:t>
            </a:r>
          </a:p>
          <a:p>
            <a:pPr marL="0" lvl="1" indent="0">
              <a:buNone/>
            </a:pPr>
            <a:r>
              <a:rPr lang="es-MX" sz="1400"/>
              <a:t>Mantener una reputación sólida es fundamental para lograr el éxito sostenible en la industria aduanera.</a:t>
            </a:r>
            <a:endParaRPr lang="es-CL" sz="1400"/>
          </a:p>
        </p:txBody>
      </p:sp>
      <p:pic>
        <p:nvPicPr>
          <p:cNvPr id="5" name="Marcador de contenido 4" descr="Redes sociales">
            <a:extLst>
              <a:ext uri="{FF2B5EF4-FFF2-40B4-BE49-F238E27FC236}">
                <a16:creationId xmlns:a16="http://schemas.microsoft.com/office/drawing/2014/main" id="{0351B09A-F3FB-469E-AA63-282C9C253089}"/>
              </a:ext>
            </a:extLst>
          </p:cNvPr>
          <p:cNvPicPr>
            <a:picLocks noGrp="1" noChangeAspect="1"/>
          </p:cNvPicPr>
          <p:nvPr>
            <p:ph sz="half" idx="1"/>
          </p:nvPr>
        </p:nvPicPr>
        <p:blipFill>
          <a:blip r:embed="rId3"/>
          <a:srcRect l="27517" r="25312"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97865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B762C6-8F3D-13F4-EC7B-9927B33177D2}"/>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Consecuencias económicas y laborales</a:t>
            </a:r>
          </a:p>
        </p:txBody>
      </p:sp>
      <p:pic>
        <p:nvPicPr>
          <p:cNvPr id="5" name="Marcador de contenido 4" descr="Foto de un hombre de negocios sosteniendo un montón de globos de criptomonedas en la parte superior de un gráfico sobre un fondo blanco">
            <a:extLst>
              <a:ext uri="{FF2B5EF4-FFF2-40B4-BE49-F238E27FC236}">
                <a16:creationId xmlns:a16="http://schemas.microsoft.com/office/drawing/2014/main" id="{C5792EEF-1B83-4B58-8FC4-340C1AD579C3}"/>
              </a:ext>
            </a:extLst>
          </p:cNvPr>
          <p:cNvPicPr>
            <a:picLocks noGrp="1" noChangeAspect="1"/>
          </p:cNvPicPr>
          <p:nvPr>
            <p:ph sz="half" idx="1"/>
          </p:nvPr>
        </p:nvPicPr>
        <p:blipFill>
          <a:blip r:embed="rId3"/>
          <a:srcRect l="38159" r="444"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701D8DAB-A883-69DA-462F-9EA3A86E90B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Pérdidas económicas</a:t>
            </a:r>
          </a:p>
          <a:p>
            <a:pPr marL="0" lvl="1" indent="0">
              <a:buNone/>
            </a:pPr>
            <a:r>
              <a:rPr lang="es-MX" sz="1400"/>
              <a:t>Las sanciones pueden causar pérdidas económicas significativas, limitando la capacidad operativa de las empresas y agentes económicos.</a:t>
            </a:r>
          </a:p>
          <a:p>
            <a:pPr marL="0" indent="0">
              <a:spcBef>
                <a:spcPts val="2500"/>
              </a:spcBef>
              <a:buNone/>
            </a:pPr>
            <a:r>
              <a:rPr lang="es-MX" sz="1400" b="1"/>
              <a:t>Pérdida de empleo</a:t>
            </a:r>
          </a:p>
          <a:p>
            <a:pPr marL="0" lvl="1" indent="0">
              <a:buNone/>
            </a:pPr>
            <a:r>
              <a:rPr lang="es-MX" sz="1400"/>
              <a:t>Las sanciones a menudo resultan en la pérdida de empleos, afectando a trabajadores y sus familias, así como a la economía en general.</a:t>
            </a:r>
          </a:p>
          <a:p>
            <a:pPr marL="0" indent="0">
              <a:spcBef>
                <a:spcPts val="2500"/>
              </a:spcBef>
              <a:buNone/>
            </a:pPr>
            <a:r>
              <a:rPr lang="es-MX" sz="1400" b="1"/>
              <a:t>Futuras oportunidades laborales</a:t>
            </a:r>
          </a:p>
          <a:p>
            <a:pPr marL="0" lvl="1" indent="0">
              <a:buNone/>
            </a:pPr>
            <a:r>
              <a:rPr lang="es-MX" sz="1400"/>
              <a:t>Además de los despidos inmediatos, las sanciones pueden limitar las oportunidades laborales en el futuro, afectando el crecimiento económico.</a:t>
            </a:r>
            <a:endParaRPr lang="es-CL" sz="1400"/>
          </a:p>
        </p:txBody>
      </p:sp>
    </p:spTree>
    <p:extLst>
      <p:ext uri="{BB962C8B-B14F-4D97-AF65-F5344CB8AC3E}">
        <p14:creationId xmlns:p14="http://schemas.microsoft.com/office/powerpoint/2010/main" val="79689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E2FE8F2D-15B2-BB8C-DA43-787E79397670}"/>
              </a:ext>
            </a:extLst>
          </p:cNvPr>
          <p:cNvSpPr>
            <a:spLocks noGrp="1"/>
          </p:cNvSpPr>
          <p:nvPr>
            <p:ph type="title"/>
          </p:nvPr>
        </p:nvSpPr>
        <p:spPr>
          <a:xfrm>
            <a:off x="614679" y="548639"/>
            <a:ext cx="3977640" cy="5719640"/>
          </a:xfrm>
        </p:spPr>
        <p:txBody>
          <a:bodyPr anchor="t">
            <a:normAutofit/>
          </a:bodyPr>
          <a:lstStyle/>
          <a:p>
            <a:r>
              <a:rPr lang="es-CL"/>
              <a:t>Estrategias de prevención y cumplimiento</a:t>
            </a:r>
          </a:p>
        </p:txBody>
      </p:sp>
      <p:graphicFrame>
        <p:nvGraphicFramePr>
          <p:cNvPr id="4" name="Marcador de contenido 4">
            <a:extLst>
              <a:ext uri="{FF2B5EF4-FFF2-40B4-BE49-F238E27FC236}">
                <a16:creationId xmlns:a16="http://schemas.microsoft.com/office/drawing/2014/main" id="{09059F7E-C36D-4402-A3EC-3C5304156C29}"/>
              </a:ext>
            </a:extLst>
          </p:cNvPr>
          <p:cNvGraphicFramePr>
            <a:graphicFrameLocks noGrp="1"/>
          </p:cNvGraphicFramePr>
          <p:nvPr>
            <p:ph idx="1"/>
            <p:extLst>
              <p:ext uri="{D42A27DB-BD31-4B8C-83A1-F6EECF244321}">
                <p14:modId xmlns:p14="http://schemas.microsoft.com/office/powerpoint/2010/main" val="259372257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0326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64CB616C-69D7-E196-3189-409F39A5EFE8}"/>
              </a:ext>
            </a:extLst>
          </p:cNvPr>
          <p:cNvSpPr>
            <a:spLocks noGrp="1"/>
          </p:cNvSpPr>
          <p:nvPr>
            <p:ph type="title"/>
          </p:nvPr>
        </p:nvSpPr>
        <p:spPr>
          <a:xfrm>
            <a:off x="612648" y="1847088"/>
            <a:ext cx="7344336" cy="1133856"/>
          </a:xfrm>
        </p:spPr>
        <p:txBody>
          <a:bodyPr anchor="b">
            <a:normAutofit/>
          </a:bodyPr>
          <a:lstStyle/>
          <a:p>
            <a:r>
              <a:rPr lang="es-CL" sz="6000"/>
              <a:t>Conclusión</a:t>
            </a:r>
          </a:p>
        </p:txBody>
      </p:sp>
      <p:graphicFrame>
        <p:nvGraphicFramePr>
          <p:cNvPr id="9" name="Marcador de contenido 2">
            <a:extLst>
              <a:ext uri="{FF2B5EF4-FFF2-40B4-BE49-F238E27FC236}">
                <a16:creationId xmlns:a16="http://schemas.microsoft.com/office/drawing/2014/main" id="{93B7663F-E208-5FB5-110A-07D32D9731A5}"/>
              </a:ext>
            </a:extLst>
          </p:cNvPr>
          <p:cNvGraphicFramePr>
            <a:graphicFrameLocks noGrp="1"/>
          </p:cNvGraphicFramePr>
          <p:nvPr>
            <p:ph idx="1"/>
            <p:extLst>
              <p:ext uri="{D42A27DB-BD31-4B8C-83A1-F6EECF244321}">
                <p14:modId xmlns:p14="http://schemas.microsoft.com/office/powerpoint/2010/main" val="200048614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001225"/>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1819164B-E8F0-CE43-9DFE-9C93DCDBA2F8}"/>
              </a:ext>
            </a:extLst>
          </p:cNvPr>
          <p:cNvSpPr>
            <a:spLocks noGrp="1"/>
          </p:cNvSpPr>
          <p:nvPr>
            <p:ph type="ctrTitle"/>
          </p:nvPr>
        </p:nvSpPr>
        <p:spPr>
          <a:xfrm>
            <a:off x="277091" y="1814321"/>
            <a:ext cx="7772400" cy="4560920"/>
          </a:xfrm>
        </p:spPr>
        <p:txBody>
          <a:bodyPr anchor="b">
            <a:normAutofit/>
          </a:bodyPr>
          <a:lstStyle/>
          <a:p>
            <a:pPr algn="l"/>
            <a:r>
              <a:rPr lang="es-CL" sz="6300"/>
              <a:t>Responsabilidades de un agente de aduanas</a:t>
            </a:r>
          </a:p>
        </p:txBody>
      </p:sp>
    </p:spTree>
    <p:extLst>
      <p:ext uri="{BB962C8B-B14F-4D97-AF65-F5344CB8AC3E}">
        <p14:creationId xmlns:p14="http://schemas.microsoft.com/office/powerpoint/2010/main" val="28165897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94F4E4-2CF2-B616-9052-9B3A265DBAA0}"/>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Funciones y deberes</a:t>
            </a:r>
          </a:p>
        </p:txBody>
      </p:sp>
      <p:pic>
        <p:nvPicPr>
          <p:cNvPr id="5" name="Marcador de contenido 4" descr="Medicina, edad, cuidado de la salud y concepto de la gente - Foto del médico o de la enfermera con la receta de la escritura del portapapeles para la mujer mayor en el hospital o en el hogar. Enfermera escribiendo en el portapapeles mientras interactúa con un paciente en el hospital. Enfermera que visita a una mujer mayor para un chequeo. Joven enfermera y anciana en casa. Médico recibiendo el formulario de registro de pacientes en el hospital">
            <a:extLst>
              <a:ext uri="{FF2B5EF4-FFF2-40B4-BE49-F238E27FC236}">
                <a16:creationId xmlns:a16="http://schemas.microsoft.com/office/drawing/2014/main" id="{77512CED-48D1-46EF-8481-9AC8617ABE18}"/>
              </a:ext>
            </a:extLst>
          </p:cNvPr>
          <p:cNvPicPr>
            <a:picLocks noGrp="1" noChangeAspect="1"/>
          </p:cNvPicPr>
          <p:nvPr>
            <p:ph sz="half" idx="1"/>
          </p:nvPr>
        </p:nvPicPr>
        <p:blipFill>
          <a:blip r:embed="rId3"/>
          <a:srcRect r="3" b="1299"/>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56D0863B-131A-2BF1-1733-86B0203B232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Preparación de Documentos</a:t>
            </a:r>
          </a:p>
          <a:p>
            <a:pPr marL="0" lvl="1" indent="0">
              <a:buNone/>
            </a:pPr>
            <a:r>
              <a:rPr lang="es-MX" sz="1400"/>
              <a:t>Los agentes de aduanas son responsables de preparar y presentar correctamente los documentos aduaneros para garantizar el cumplimiento legal.</a:t>
            </a:r>
          </a:p>
          <a:p>
            <a:pPr marL="0" indent="0">
              <a:spcBef>
                <a:spcPts val="2500"/>
              </a:spcBef>
              <a:buNone/>
            </a:pPr>
            <a:r>
              <a:rPr lang="es-MX" sz="1400" b="1"/>
              <a:t>Clasificación de Mercancías</a:t>
            </a:r>
          </a:p>
          <a:p>
            <a:pPr marL="0" lvl="1" indent="0">
              <a:buNone/>
            </a:pPr>
            <a:r>
              <a:rPr lang="es-MX" sz="1400"/>
              <a:t>La clasificación adecuada de mercancías es esencial para determinar los aranceles y asegurar la correcta gestión de importaciones y exportaciones.</a:t>
            </a:r>
          </a:p>
          <a:p>
            <a:pPr marL="0" indent="0">
              <a:spcBef>
                <a:spcPts val="2500"/>
              </a:spcBef>
              <a:buNone/>
            </a:pPr>
            <a:r>
              <a:rPr lang="es-MX" sz="1400" b="1"/>
              <a:t>Cálculo y Pago de Aranceles</a:t>
            </a:r>
          </a:p>
          <a:p>
            <a:pPr marL="0" lvl="1" indent="0">
              <a:buNone/>
            </a:pPr>
            <a:r>
              <a:rPr lang="es-MX" sz="1400"/>
              <a:t>Los agentes deben calcular y gestionar el pago de aranceles, garantizando que se cumplan todas las obligaciones fiscales.</a:t>
            </a:r>
          </a:p>
          <a:p>
            <a:pPr marL="0" indent="0">
              <a:spcBef>
                <a:spcPts val="2500"/>
              </a:spcBef>
              <a:buNone/>
            </a:pPr>
            <a:r>
              <a:rPr lang="es-MX" sz="1400" b="1"/>
              <a:t>Ética Profesional</a:t>
            </a:r>
          </a:p>
          <a:p>
            <a:pPr marL="0" lvl="1" indent="0">
              <a:buNone/>
            </a:pPr>
            <a:r>
              <a:rPr lang="es-MX" sz="1400"/>
              <a:t>Es crucial que los agentes de aduanas actúen con ética profesional, sirviendo los intereses de sus clientes y del estado.</a:t>
            </a:r>
            <a:endParaRPr lang="es-CL" sz="1400"/>
          </a:p>
        </p:txBody>
      </p:sp>
    </p:spTree>
    <p:extLst>
      <p:ext uri="{BB962C8B-B14F-4D97-AF65-F5344CB8AC3E}">
        <p14:creationId xmlns:p14="http://schemas.microsoft.com/office/powerpoint/2010/main" val="80156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F63E98-A58C-13CC-E598-C9473E0196C9}"/>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Normativas y regulaciones aplicables</a:t>
            </a:r>
          </a:p>
        </p:txBody>
      </p:sp>
      <p:pic>
        <p:nvPicPr>
          <p:cNvPr id="5" name="Marcador de contenido 4" descr="Mazo y globo terráqueo sobre fondo blanco">
            <a:extLst>
              <a:ext uri="{FF2B5EF4-FFF2-40B4-BE49-F238E27FC236}">
                <a16:creationId xmlns:a16="http://schemas.microsoft.com/office/drawing/2014/main" id="{6C93A798-3ED9-4497-9753-9F636C33030A}"/>
              </a:ext>
            </a:extLst>
          </p:cNvPr>
          <p:cNvPicPr>
            <a:picLocks noGrp="1" noChangeAspect="1"/>
          </p:cNvPicPr>
          <p:nvPr>
            <p:ph sz="half" idx="1"/>
          </p:nvPr>
        </p:nvPicPr>
        <p:blipFill>
          <a:blip r:embed="rId3"/>
          <a:srcRect l="3869" r="665"/>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4738BA0D-F281-BB96-6CD1-FB827E48743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Cumplimiento de Normativas</a:t>
            </a:r>
          </a:p>
          <a:p>
            <a:pPr marL="0" lvl="1" indent="0">
              <a:buNone/>
            </a:pPr>
            <a:r>
              <a:rPr lang="es-MX" sz="1400"/>
              <a:t>Los agentes de aduanas deben adherirse a normativas locales y leyes que regulan el comercio internacional en el país.</a:t>
            </a:r>
          </a:p>
          <a:p>
            <a:pPr marL="0" indent="0">
              <a:spcBef>
                <a:spcPts val="2500"/>
              </a:spcBef>
              <a:buNone/>
            </a:pPr>
            <a:r>
              <a:rPr lang="es-MX" sz="1400" b="1"/>
              <a:t>Tratados Internacionales</a:t>
            </a:r>
          </a:p>
          <a:p>
            <a:pPr marL="0" lvl="1" indent="0">
              <a:buNone/>
            </a:pPr>
            <a:r>
              <a:rPr lang="es-MX" sz="1400"/>
              <a:t>Los tratados internacionales son acuerdos clave que impactan el comercio y la normativa aduanera en Chile.</a:t>
            </a:r>
          </a:p>
          <a:p>
            <a:pPr marL="0" indent="0">
              <a:spcBef>
                <a:spcPts val="2500"/>
              </a:spcBef>
              <a:buNone/>
            </a:pPr>
            <a:r>
              <a:rPr lang="es-MX" sz="1400" b="1"/>
              <a:t>Regulaciones Aduaneras</a:t>
            </a:r>
          </a:p>
          <a:p>
            <a:pPr marL="0" lvl="1" indent="0">
              <a:buNone/>
            </a:pPr>
            <a:r>
              <a:rPr lang="es-MX" sz="1400"/>
              <a:t>Las regulaciones aduaneras son fundamentales para el proceso de importación y exportación, asegurando el cumplimiento legal.</a:t>
            </a:r>
            <a:endParaRPr lang="es-CL" sz="1400"/>
          </a:p>
        </p:txBody>
      </p:sp>
    </p:spTree>
    <p:extLst>
      <p:ext uri="{BB962C8B-B14F-4D97-AF65-F5344CB8AC3E}">
        <p14:creationId xmlns:p14="http://schemas.microsoft.com/office/powerpoint/2010/main" val="2579892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6E15BD-689C-3A50-593C-B86D92C4BE3F}"/>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Procesos de importación y exportación</a:t>
            </a:r>
          </a:p>
        </p:txBody>
      </p:sp>
      <p:sp>
        <p:nvSpPr>
          <p:cNvPr id="4" name="Marcador de contenido 3">
            <a:extLst>
              <a:ext uri="{FF2B5EF4-FFF2-40B4-BE49-F238E27FC236}">
                <a16:creationId xmlns:a16="http://schemas.microsoft.com/office/drawing/2014/main" id="{D81C65F3-0EBF-9EE7-A18C-CC4C9814DFF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Conocimiento de Procedimientos</a:t>
            </a:r>
          </a:p>
          <a:p>
            <a:pPr marL="0" lvl="1" indent="0">
              <a:buNone/>
            </a:pPr>
            <a:r>
              <a:rPr lang="es-MX" sz="1400"/>
              <a:t>Los agentes de aduanas deben tener un profundo entendimiento de los procedimientos de despacho aduanero para asegurar el éxito en sus operaciones.</a:t>
            </a:r>
          </a:p>
          <a:p>
            <a:pPr marL="0" indent="0">
              <a:spcBef>
                <a:spcPts val="2500"/>
              </a:spcBef>
              <a:buNone/>
            </a:pPr>
            <a:r>
              <a:rPr lang="es-MX" sz="1400" b="1"/>
              <a:t>Documentación Necesaria</a:t>
            </a:r>
          </a:p>
          <a:p>
            <a:pPr marL="0" lvl="1" indent="0">
              <a:buNone/>
            </a:pPr>
            <a:r>
              <a:rPr lang="es-MX" sz="1400"/>
              <a:t>Una adecuada documentación es crucial para la importación y exportación, asegurando que todas las normativas sean cumplidas.</a:t>
            </a:r>
          </a:p>
          <a:p>
            <a:pPr marL="0" indent="0">
              <a:spcBef>
                <a:spcPts val="2500"/>
              </a:spcBef>
              <a:buNone/>
            </a:pPr>
            <a:r>
              <a:rPr lang="es-MX" sz="1400" b="1"/>
              <a:t>Normativas de Seguridad</a:t>
            </a:r>
          </a:p>
          <a:p>
            <a:pPr marL="0" lvl="1" indent="0">
              <a:buNone/>
            </a:pPr>
            <a:r>
              <a:rPr lang="es-MX" sz="1400"/>
              <a:t>Los agentes de aduanas deben seguir normativas de seguridad estrictas para prevenir problemas en el comercio internacional.</a:t>
            </a:r>
            <a:endParaRPr lang="es-CL" sz="1400"/>
          </a:p>
        </p:txBody>
      </p:sp>
      <p:pic>
        <p:nvPicPr>
          <p:cNvPr id="5" name="Marcador de contenido 4" descr="Interior del almacén al atardecer, Medicina">
            <a:extLst>
              <a:ext uri="{FF2B5EF4-FFF2-40B4-BE49-F238E27FC236}">
                <a16:creationId xmlns:a16="http://schemas.microsoft.com/office/drawing/2014/main" id="{53FAF3DE-E1C1-4952-A928-AD248A91B6E3}"/>
              </a:ext>
            </a:extLst>
          </p:cNvPr>
          <p:cNvPicPr>
            <a:picLocks noGrp="1" noChangeAspect="1"/>
          </p:cNvPicPr>
          <p:nvPr>
            <p:ph sz="half" idx="1"/>
          </p:nvPr>
        </p:nvPicPr>
        <p:blipFill>
          <a:blip r:embed="rId3"/>
          <a:srcRect l="41505" r="11324"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126252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A3612069-E526-EFC0-120E-46C4E40BB5B7}"/>
              </a:ext>
            </a:extLst>
          </p:cNvPr>
          <p:cNvSpPr>
            <a:spLocks noGrp="1"/>
          </p:cNvSpPr>
          <p:nvPr>
            <p:ph type="ctrTitle"/>
          </p:nvPr>
        </p:nvSpPr>
        <p:spPr>
          <a:xfrm>
            <a:off x="277091" y="1814321"/>
            <a:ext cx="7772400" cy="4560920"/>
          </a:xfrm>
        </p:spPr>
        <p:txBody>
          <a:bodyPr anchor="b">
            <a:normAutofit/>
          </a:bodyPr>
          <a:lstStyle/>
          <a:p>
            <a:pPr algn="l"/>
            <a:r>
              <a:rPr lang="es-CL" sz="7400"/>
              <a:t>Tipos de sanciones administrativas</a:t>
            </a:r>
          </a:p>
        </p:txBody>
      </p:sp>
    </p:spTree>
    <p:extLst>
      <p:ext uri="{BB962C8B-B14F-4D97-AF65-F5344CB8AC3E}">
        <p14:creationId xmlns:p14="http://schemas.microsoft.com/office/powerpoint/2010/main" val="23675071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E50367-D6BF-C6FF-5835-8BD51A60603D}"/>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Multas por incumplimiento de normativas</a:t>
            </a:r>
          </a:p>
        </p:txBody>
      </p:sp>
      <p:pic>
        <p:nvPicPr>
          <p:cNvPr id="5" name="Marcador de contenido 4" descr="Cajas con portapapeles aislado sobre fondo blanco">
            <a:extLst>
              <a:ext uri="{FF2B5EF4-FFF2-40B4-BE49-F238E27FC236}">
                <a16:creationId xmlns:a16="http://schemas.microsoft.com/office/drawing/2014/main" id="{BF78EA19-A0C4-4916-A181-1DB5508DEB27}"/>
              </a:ext>
            </a:extLst>
          </p:cNvPr>
          <p:cNvPicPr>
            <a:picLocks noGrp="1" noChangeAspect="1"/>
          </p:cNvPicPr>
          <p:nvPr>
            <p:ph sz="half" idx="1"/>
          </p:nvPr>
        </p:nvPicPr>
        <p:blipFill>
          <a:blip r:embed="rId3"/>
          <a:srcRect l="4534"/>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4842AC9B-E83B-ED3E-E646-523E21EFA9E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Multas Significativas</a:t>
            </a:r>
          </a:p>
          <a:p>
            <a:pPr marL="0" lvl="1" indent="0">
              <a:buNone/>
            </a:pPr>
            <a:r>
              <a:rPr lang="es-MX" sz="1400"/>
              <a:t>El incumplimiento de normativas aduaneras puede resultar en multas significativas que impactan la operación comercial.</a:t>
            </a:r>
          </a:p>
          <a:p>
            <a:pPr marL="0" indent="0">
              <a:spcBef>
                <a:spcPts val="2500"/>
              </a:spcBef>
              <a:buNone/>
            </a:pPr>
            <a:r>
              <a:rPr lang="es-MX" sz="1400" b="1"/>
              <a:t>Errores en la Documentación</a:t>
            </a:r>
          </a:p>
          <a:p>
            <a:pPr marL="0" lvl="1" indent="0">
              <a:buNone/>
            </a:pPr>
            <a:r>
              <a:rPr lang="es-MX" sz="1400"/>
              <a:t>Los errores en la documentación pueden generar sanciones monetarias, afectando la rentabilidad de la empresa.</a:t>
            </a:r>
          </a:p>
          <a:p>
            <a:pPr marL="0" indent="0">
              <a:spcBef>
                <a:spcPts val="2500"/>
              </a:spcBef>
              <a:buNone/>
            </a:pPr>
            <a:r>
              <a:rPr lang="es-MX" sz="1400" b="1"/>
              <a:t>Omisiones en Aranceles</a:t>
            </a:r>
          </a:p>
          <a:p>
            <a:pPr marL="0" lvl="1" indent="0">
              <a:buNone/>
            </a:pPr>
            <a:r>
              <a:rPr lang="es-MX" sz="1400"/>
              <a:t>Las omisiones en el pago de aranceles pueden resultar en multas severas, perjudicando el flujo de caja del negocio.</a:t>
            </a:r>
            <a:endParaRPr lang="es-CL" sz="1400"/>
          </a:p>
        </p:txBody>
      </p:sp>
    </p:spTree>
    <p:extLst>
      <p:ext uri="{BB962C8B-B14F-4D97-AF65-F5344CB8AC3E}">
        <p14:creationId xmlns:p14="http://schemas.microsoft.com/office/powerpoint/2010/main" val="2861829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1A13CCF-06D2-98F8-051B-B736E9095C05}"/>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Suspensión de licencias y permisos</a:t>
            </a:r>
          </a:p>
        </p:txBody>
      </p:sp>
      <p:pic>
        <p:nvPicPr>
          <p:cNvPr id="5" name="Marcador de contenido 4" descr="Primer plano de un hombre de negocios rompiendo la cadena sobre fondo negro.">
            <a:extLst>
              <a:ext uri="{FF2B5EF4-FFF2-40B4-BE49-F238E27FC236}">
                <a16:creationId xmlns:a16="http://schemas.microsoft.com/office/drawing/2014/main" id="{4B67A2FC-9BCF-46CD-A45F-3DCC84B3565D}"/>
              </a:ext>
            </a:extLst>
          </p:cNvPr>
          <p:cNvPicPr>
            <a:picLocks noGrp="1" noChangeAspect="1"/>
          </p:cNvPicPr>
          <p:nvPr>
            <p:ph sz="half" idx="1"/>
          </p:nvPr>
        </p:nvPicPr>
        <p:blipFill>
          <a:blip r:embed="rId3"/>
          <a:srcRect l="46841" r="12884"/>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FF78BEBB-97DC-0C1E-21AB-4B4C585A55B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Consecuencias de la suspensión</a:t>
            </a:r>
          </a:p>
          <a:p>
            <a:pPr marL="0" lvl="1" indent="0">
              <a:buNone/>
            </a:pPr>
            <a:r>
              <a:rPr lang="es-MX" sz="1400"/>
              <a:t>La suspensión de licencias puede tener un impacto significativo en la capacidad de un agente de aduanas para operar normalmente.</a:t>
            </a:r>
          </a:p>
          <a:p>
            <a:pPr marL="0" indent="0">
              <a:spcBef>
                <a:spcPts val="2500"/>
              </a:spcBef>
              <a:buNone/>
            </a:pPr>
            <a:r>
              <a:rPr lang="es-MX" sz="1400" b="1"/>
              <a:t>Faltas graves</a:t>
            </a:r>
          </a:p>
          <a:p>
            <a:pPr marL="0" lvl="1" indent="0">
              <a:buNone/>
            </a:pPr>
            <a:r>
              <a:rPr lang="es-MX" sz="1400"/>
              <a:t>Incurrir en faltas graves puede resultar en sanciones severas, incluyendo la suspensión de licencias y permisos.</a:t>
            </a:r>
          </a:p>
          <a:p>
            <a:pPr marL="0" indent="0">
              <a:spcBef>
                <a:spcPts val="2500"/>
              </a:spcBef>
              <a:buNone/>
            </a:pPr>
            <a:r>
              <a:rPr lang="es-MX" sz="1400" b="1"/>
              <a:t>Generación de ingresos</a:t>
            </a:r>
          </a:p>
          <a:p>
            <a:pPr marL="0" lvl="1" indent="0">
              <a:buNone/>
            </a:pPr>
            <a:r>
              <a:rPr lang="es-MX" sz="1400"/>
              <a:t>La suspensión puede impedir que el agente genere ingresos, afectando su situación financiera.</a:t>
            </a:r>
            <a:endParaRPr lang="es-CL" sz="1400"/>
          </a:p>
        </p:txBody>
      </p:sp>
    </p:spTree>
    <p:extLst>
      <p:ext uri="{BB962C8B-B14F-4D97-AF65-F5344CB8AC3E}">
        <p14:creationId xmlns:p14="http://schemas.microsoft.com/office/powerpoint/2010/main" val="1800387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2437</Words>
  <Application>Microsoft Office PowerPoint</Application>
  <PresentationFormat>Panorámica</PresentationFormat>
  <Paragraphs>169</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Aptos</vt:lpstr>
      <vt:lpstr>Arial</vt:lpstr>
      <vt:lpstr>Neue Haas Grotesk Text Pro</vt:lpstr>
      <vt:lpstr>VanillaVTI</vt:lpstr>
      <vt:lpstr>Sanciones que pueden afectar a un agente de aduanas en Chile</vt:lpstr>
      <vt:lpstr>Puntos Clave de la Presentación</vt:lpstr>
      <vt:lpstr>Responsabilidades de un agente de aduanas</vt:lpstr>
      <vt:lpstr>Funciones y deberes</vt:lpstr>
      <vt:lpstr>Normativas y regulaciones aplicables</vt:lpstr>
      <vt:lpstr>Procesos de importación y exportación</vt:lpstr>
      <vt:lpstr>Tipos de sanciones administrativas</vt:lpstr>
      <vt:lpstr>Multas por incumplimiento de normativas</vt:lpstr>
      <vt:lpstr>Suspensión de licencias y permisos</vt:lpstr>
      <vt:lpstr>Inhabilitación temporal o definitiva</vt:lpstr>
      <vt:lpstr>Sanciones penales por delitos aduaneros</vt:lpstr>
      <vt:lpstr>Contrabando y tráfico ilícito</vt:lpstr>
      <vt:lpstr>Fraude aduanero</vt:lpstr>
      <vt:lpstr>Evitar el pago de aranceles</vt:lpstr>
      <vt:lpstr>Procedimientos de investigación y defensa</vt:lpstr>
      <vt:lpstr>Proceso de investigación administrativa y judicial</vt:lpstr>
      <vt:lpstr>Derechos de los agentes durante la investigación</vt:lpstr>
      <vt:lpstr>Recursos y apelaciones</vt:lpstr>
      <vt:lpstr>Impacto de las sanciones en la carrera profesional</vt:lpstr>
      <vt:lpstr>Reputación y credibilidad profesional</vt:lpstr>
      <vt:lpstr>Consecuencias económicas y laborales</vt:lpstr>
      <vt:lpstr>Estrategias de prevención y cumplimiento</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2025-07-03T14:15:52Z</dcterms:created>
  <dcterms:modified xsi:type="dcterms:W3CDTF">2025-07-03T14:19:55Z</dcterms:modified>
</cp:coreProperties>
</file>