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ncipales Incoterms usados en Chile: Un análisis detallado" id="{3C761554-5798-43F1-9DED-9C9430F471E5}">
          <p14:sldIdLst>
            <p14:sldId id="2561"/>
            <p14:sldId id="2562"/>
          </p14:sldIdLst>
        </p14:section>
        <p14:section name="Introducción a los Incoterms" id="{A07B1166-6988-4E21-AEC2-C92A0B994F3F}">
          <p14:sldIdLst>
            <p14:sldId id="2563"/>
            <p14:sldId id="2564"/>
            <p14:sldId id="2565"/>
            <p14:sldId id="2566"/>
          </p14:sldIdLst>
        </p14:section>
        <p14:section name="Incoterms más utilizados en Chile" id="{9666FF8E-D0D8-4D64-B42C-A44864B99972}">
          <p14:sldIdLst>
            <p14:sldId id="2567"/>
            <p14:sldId id="2568"/>
            <p14:sldId id="2569"/>
            <p14:sldId id="2570"/>
          </p14:sldIdLst>
        </p14:section>
        <p14:section name="Incoterms de transporte multimodal" id="{04DEBAFB-C69D-4746-9315-3A228BDC9CAC}">
          <p14:sldIdLst>
            <p14:sldId id="2571"/>
            <p14:sldId id="2572"/>
            <p14:sldId id="2573"/>
            <p14:sldId id="2574"/>
          </p14:sldIdLst>
        </p14:section>
        <p14:section name="Comparación y selección de Incoterms" id="{11ECD477-694A-42F7-9E99-FD771473680B}">
          <p14:sldIdLst>
            <p14:sldId id="2575"/>
            <p14:sldId id="2576"/>
            <p14:sldId id="2577"/>
            <p14:sldId id="2578"/>
          </p14:sldIdLst>
        </p14:section>
        <p14:section name="Casos prácticos y aplicación en Chile" id="{553A9DD8-30DE-4F4F-995F-5A8AD98730C2}">
          <p14:sldIdLst>
            <p14:sldId id="2579"/>
            <p14:sldId id="2580"/>
            <p14:sldId id="2581"/>
            <p14:sldId id="2582"/>
          </p14:sldIdLst>
        </p14:section>
        <p14:section name="Conclusión" id="{0C61552C-0426-4AEA-8607-66B7280337AD}">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7190D-5406-49BE-9AB2-35CAC68D4B8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A33EFC24-335F-4EDD-8DDD-7407436ADDE3}">
      <dgm:prSet/>
      <dgm:spPr/>
      <dgm:t>
        <a:bodyPr/>
        <a:lstStyle/>
        <a:p>
          <a:pPr>
            <a:lnSpc>
              <a:spcPct val="100000"/>
            </a:lnSpc>
            <a:defRPr b="1"/>
          </a:pPr>
          <a:r>
            <a:rPr lang="es-MX"/>
            <a:t>Herramientas Vitales</a:t>
          </a:r>
          <a:endParaRPr lang="en-US"/>
        </a:p>
      </dgm:t>
    </dgm:pt>
    <dgm:pt modelId="{84C5CAF8-B24E-43AB-94AD-457B9477E310}" type="parTrans" cxnId="{BC45D527-BE37-49B2-A0DB-FF0B080667C0}">
      <dgm:prSet/>
      <dgm:spPr/>
      <dgm:t>
        <a:bodyPr/>
        <a:lstStyle/>
        <a:p>
          <a:endParaRPr lang="en-US"/>
        </a:p>
      </dgm:t>
    </dgm:pt>
    <dgm:pt modelId="{DC4886F4-9E86-4C21-825C-B6E333C8F381}" type="sibTrans" cxnId="{BC45D527-BE37-49B2-A0DB-FF0B080667C0}">
      <dgm:prSet/>
      <dgm:spPr/>
      <dgm:t>
        <a:bodyPr/>
        <a:lstStyle/>
        <a:p>
          <a:pPr>
            <a:lnSpc>
              <a:spcPct val="100000"/>
            </a:lnSpc>
            <a:defRPr b="1"/>
          </a:pPr>
          <a:endParaRPr lang="en-US"/>
        </a:p>
      </dgm:t>
    </dgm:pt>
    <dgm:pt modelId="{808FD7F4-F169-4299-80E8-22CECDAEF0DE}">
      <dgm:prSet/>
      <dgm:spPr/>
      <dgm:t>
        <a:bodyPr/>
        <a:lstStyle/>
        <a:p>
          <a:pPr>
            <a:lnSpc>
              <a:spcPct val="100000"/>
            </a:lnSpc>
          </a:pPr>
          <a:r>
            <a:rPr lang="es-MX"/>
            <a:t>Los Incoterms son esenciales para el comercio internacional, proporcionando un marco claro para las transacciones comerciales.</a:t>
          </a:r>
          <a:endParaRPr lang="en-US"/>
        </a:p>
      </dgm:t>
    </dgm:pt>
    <dgm:pt modelId="{EC398FC1-0CBD-4FA2-86DD-FBDDA6DFE695}" type="parTrans" cxnId="{9AA94B80-E953-4105-856F-25120E8756F8}">
      <dgm:prSet/>
      <dgm:spPr/>
      <dgm:t>
        <a:bodyPr/>
        <a:lstStyle/>
        <a:p>
          <a:endParaRPr lang="en-US"/>
        </a:p>
      </dgm:t>
    </dgm:pt>
    <dgm:pt modelId="{CDBCC18F-B048-4878-AE53-048099509ACB}" type="sibTrans" cxnId="{9AA94B80-E953-4105-856F-25120E8756F8}">
      <dgm:prSet/>
      <dgm:spPr/>
      <dgm:t>
        <a:bodyPr/>
        <a:lstStyle/>
        <a:p>
          <a:endParaRPr lang="en-US"/>
        </a:p>
      </dgm:t>
    </dgm:pt>
    <dgm:pt modelId="{BD8D17F6-9111-4AF6-9E7A-6F619E434675}">
      <dgm:prSet/>
      <dgm:spPr/>
      <dgm:t>
        <a:bodyPr/>
        <a:lstStyle/>
        <a:p>
          <a:pPr>
            <a:lnSpc>
              <a:spcPct val="100000"/>
            </a:lnSpc>
            <a:defRPr b="1"/>
          </a:pPr>
          <a:r>
            <a:rPr lang="es-MX"/>
            <a:t>Facilitar Negociaciones</a:t>
          </a:r>
          <a:endParaRPr lang="en-US"/>
        </a:p>
      </dgm:t>
    </dgm:pt>
    <dgm:pt modelId="{41B6ED2D-80D4-41F0-BD9E-F2C6EE6EF7CD}" type="parTrans" cxnId="{7D6AAE55-0413-40B2-B486-69906D31A86F}">
      <dgm:prSet/>
      <dgm:spPr/>
      <dgm:t>
        <a:bodyPr/>
        <a:lstStyle/>
        <a:p>
          <a:endParaRPr lang="en-US"/>
        </a:p>
      </dgm:t>
    </dgm:pt>
    <dgm:pt modelId="{C2C42A49-90EA-4315-A6E2-E6511FBB0605}" type="sibTrans" cxnId="{7D6AAE55-0413-40B2-B486-69906D31A86F}">
      <dgm:prSet/>
      <dgm:spPr/>
      <dgm:t>
        <a:bodyPr/>
        <a:lstStyle/>
        <a:p>
          <a:pPr>
            <a:lnSpc>
              <a:spcPct val="100000"/>
            </a:lnSpc>
            <a:defRPr b="1"/>
          </a:pPr>
          <a:endParaRPr lang="en-US"/>
        </a:p>
      </dgm:t>
    </dgm:pt>
    <dgm:pt modelId="{3D69CF6F-F764-4BD2-AEDD-599CAF01A75B}">
      <dgm:prSet/>
      <dgm:spPr/>
      <dgm:t>
        <a:bodyPr/>
        <a:lstStyle/>
        <a:p>
          <a:pPr>
            <a:lnSpc>
              <a:spcPct val="100000"/>
            </a:lnSpc>
          </a:pPr>
          <a:r>
            <a:rPr lang="es-MX"/>
            <a:t>Conocer los Incoterms puede facilitar las negociaciones entre compradores y vendedores, mejorando la comprensión mutua.</a:t>
          </a:r>
          <a:endParaRPr lang="en-US"/>
        </a:p>
      </dgm:t>
    </dgm:pt>
    <dgm:pt modelId="{9E101571-B5C3-4D59-BD79-A9F9F4B89BB2}" type="parTrans" cxnId="{073948EE-2BDC-4F07-A317-D784E5B0B91B}">
      <dgm:prSet/>
      <dgm:spPr/>
      <dgm:t>
        <a:bodyPr/>
        <a:lstStyle/>
        <a:p>
          <a:endParaRPr lang="en-US"/>
        </a:p>
      </dgm:t>
    </dgm:pt>
    <dgm:pt modelId="{58357EF3-9E42-415D-AA47-5F005BDC0583}" type="sibTrans" cxnId="{073948EE-2BDC-4F07-A317-D784E5B0B91B}">
      <dgm:prSet/>
      <dgm:spPr/>
      <dgm:t>
        <a:bodyPr/>
        <a:lstStyle/>
        <a:p>
          <a:endParaRPr lang="en-US"/>
        </a:p>
      </dgm:t>
    </dgm:pt>
    <dgm:pt modelId="{D6CA78C9-765B-44C4-BCCD-77DD1446A2F6}">
      <dgm:prSet/>
      <dgm:spPr/>
      <dgm:t>
        <a:bodyPr/>
        <a:lstStyle/>
        <a:p>
          <a:pPr>
            <a:lnSpc>
              <a:spcPct val="100000"/>
            </a:lnSpc>
            <a:defRPr b="1"/>
          </a:pPr>
          <a:r>
            <a:rPr lang="es-MX"/>
            <a:t>Reducción de Riesgos</a:t>
          </a:r>
          <a:endParaRPr lang="en-US"/>
        </a:p>
      </dgm:t>
    </dgm:pt>
    <dgm:pt modelId="{63941ED8-F639-4ADE-B447-C7699B0395DE}" type="parTrans" cxnId="{452104A5-41FD-4836-98C9-0B9CA13FF973}">
      <dgm:prSet/>
      <dgm:spPr/>
      <dgm:t>
        <a:bodyPr/>
        <a:lstStyle/>
        <a:p>
          <a:endParaRPr lang="en-US"/>
        </a:p>
      </dgm:t>
    </dgm:pt>
    <dgm:pt modelId="{BFAA4397-2F4E-4217-9D78-28B35EDB3807}" type="sibTrans" cxnId="{452104A5-41FD-4836-98C9-0B9CA13FF973}">
      <dgm:prSet/>
      <dgm:spPr/>
      <dgm:t>
        <a:bodyPr/>
        <a:lstStyle/>
        <a:p>
          <a:pPr>
            <a:lnSpc>
              <a:spcPct val="100000"/>
            </a:lnSpc>
            <a:defRPr b="1"/>
          </a:pPr>
          <a:endParaRPr lang="en-US"/>
        </a:p>
      </dgm:t>
    </dgm:pt>
    <dgm:pt modelId="{17D27981-2252-424F-B3C7-18C2E7140887}">
      <dgm:prSet/>
      <dgm:spPr/>
      <dgm:t>
        <a:bodyPr/>
        <a:lstStyle/>
        <a:p>
          <a:pPr>
            <a:lnSpc>
              <a:spcPct val="100000"/>
            </a:lnSpc>
          </a:pPr>
          <a:r>
            <a:rPr lang="es-MX"/>
            <a:t>El uso adecuado de los Incoterms ayuda a reducir riesgos en el comercio, protegiendo a las partes involucradas.</a:t>
          </a:r>
          <a:endParaRPr lang="en-US"/>
        </a:p>
      </dgm:t>
    </dgm:pt>
    <dgm:pt modelId="{A01ECDDA-68C4-4390-B367-56900AE325C6}" type="parTrans" cxnId="{8B55DB4A-C8F7-431B-B4E0-C9734C5BC4E6}">
      <dgm:prSet/>
      <dgm:spPr/>
      <dgm:t>
        <a:bodyPr/>
        <a:lstStyle/>
        <a:p>
          <a:endParaRPr lang="en-US"/>
        </a:p>
      </dgm:t>
    </dgm:pt>
    <dgm:pt modelId="{FA01DD6E-E620-4F41-B274-A9CE6AA0FC82}" type="sibTrans" cxnId="{8B55DB4A-C8F7-431B-B4E0-C9734C5BC4E6}">
      <dgm:prSet/>
      <dgm:spPr/>
      <dgm:t>
        <a:bodyPr/>
        <a:lstStyle/>
        <a:p>
          <a:endParaRPr lang="en-US"/>
        </a:p>
      </dgm:t>
    </dgm:pt>
    <dgm:pt modelId="{4AC4966A-CE00-42DF-A132-39E3F95EC8FA}">
      <dgm:prSet/>
      <dgm:spPr/>
      <dgm:t>
        <a:bodyPr/>
        <a:lstStyle/>
        <a:p>
          <a:pPr>
            <a:lnSpc>
              <a:spcPct val="100000"/>
            </a:lnSpc>
            <a:defRPr b="1"/>
          </a:pPr>
          <a:r>
            <a:rPr lang="es-MX"/>
            <a:t>Optimización de Costos</a:t>
          </a:r>
          <a:endParaRPr lang="en-US"/>
        </a:p>
      </dgm:t>
    </dgm:pt>
    <dgm:pt modelId="{C22197D8-BFDF-425A-AF82-52CC060B67F1}" type="parTrans" cxnId="{225AA90D-8CAC-4302-A537-FBF983BEDBF9}">
      <dgm:prSet/>
      <dgm:spPr/>
      <dgm:t>
        <a:bodyPr/>
        <a:lstStyle/>
        <a:p>
          <a:endParaRPr lang="en-US"/>
        </a:p>
      </dgm:t>
    </dgm:pt>
    <dgm:pt modelId="{E011001A-4EC6-491A-B833-59B33C479A86}" type="sibTrans" cxnId="{225AA90D-8CAC-4302-A537-FBF983BEDBF9}">
      <dgm:prSet/>
      <dgm:spPr/>
      <dgm:t>
        <a:bodyPr/>
        <a:lstStyle/>
        <a:p>
          <a:endParaRPr lang="en-US"/>
        </a:p>
      </dgm:t>
    </dgm:pt>
    <dgm:pt modelId="{54BA5FFF-2BB8-47FB-B97E-A2DE6F8AC6A6}">
      <dgm:prSet/>
      <dgm:spPr/>
      <dgm:t>
        <a:bodyPr/>
        <a:lstStyle/>
        <a:p>
          <a:pPr>
            <a:lnSpc>
              <a:spcPct val="100000"/>
            </a:lnSpc>
          </a:pPr>
          <a:r>
            <a:rPr lang="es-MX"/>
            <a:t>Elegir el Incoterm correcto puede optimizar costos, mejorando la eficiencia logística y financiera.</a:t>
          </a:r>
          <a:endParaRPr lang="en-US"/>
        </a:p>
      </dgm:t>
    </dgm:pt>
    <dgm:pt modelId="{A5277E63-5F2B-4603-AD93-F6A862AD8CA3}" type="parTrans" cxnId="{661DB202-BE29-4955-ADCB-7E3A91ED9B2D}">
      <dgm:prSet/>
      <dgm:spPr/>
      <dgm:t>
        <a:bodyPr/>
        <a:lstStyle/>
        <a:p>
          <a:endParaRPr lang="en-US"/>
        </a:p>
      </dgm:t>
    </dgm:pt>
    <dgm:pt modelId="{912137B1-0B69-4076-810C-8B23079987D7}" type="sibTrans" cxnId="{661DB202-BE29-4955-ADCB-7E3A91ED9B2D}">
      <dgm:prSet/>
      <dgm:spPr/>
      <dgm:t>
        <a:bodyPr/>
        <a:lstStyle/>
        <a:p>
          <a:endParaRPr lang="en-US"/>
        </a:p>
      </dgm:t>
    </dgm:pt>
    <dgm:pt modelId="{5BC79B93-A189-49E8-A4F9-2F0C13F51044}" type="pres">
      <dgm:prSet presAssocID="{A757190D-5406-49BE-9AB2-35CAC68D4B84}" presName="Name0" presStyleCnt="0">
        <dgm:presLayoutVars>
          <dgm:dir/>
          <dgm:resizeHandles val="exact"/>
        </dgm:presLayoutVars>
      </dgm:prSet>
      <dgm:spPr/>
    </dgm:pt>
    <dgm:pt modelId="{28909B0A-4D70-4691-84DE-DE18A9600E10}" type="pres">
      <dgm:prSet presAssocID="{A33EFC24-335F-4EDD-8DDD-7407436ADDE3}" presName="compNode" presStyleCnt="0"/>
      <dgm:spPr/>
    </dgm:pt>
    <dgm:pt modelId="{1565BFDC-C584-4E9C-8D56-19C9F696E50E}" type="pres">
      <dgm:prSet presAssocID="{A33EFC24-335F-4EDD-8DDD-7407436ADDE3}" presName="pictRect" presStyleLbl="revTx" presStyleIdx="0" presStyleCnt="8">
        <dgm:presLayoutVars>
          <dgm:chMax val="0"/>
          <dgm:bulletEnabled/>
        </dgm:presLayoutVars>
      </dgm:prSet>
      <dgm:spPr/>
    </dgm:pt>
    <dgm:pt modelId="{9074144C-7F12-43FD-9CBB-2D0A2818D5D3}" type="pres">
      <dgm:prSet presAssocID="{A33EFC24-335F-4EDD-8DDD-7407436ADDE3}" presName="textRect" presStyleLbl="revTx" presStyleIdx="1" presStyleCnt="8">
        <dgm:presLayoutVars>
          <dgm:bulletEnabled/>
        </dgm:presLayoutVars>
      </dgm:prSet>
      <dgm:spPr/>
    </dgm:pt>
    <dgm:pt modelId="{1A4319A6-6C06-49A2-9252-AF9A422ECCF1}" type="pres">
      <dgm:prSet presAssocID="{DC4886F4-9E86-4C21-825C-B6E333C8F381}" presName="sibTrans" presStyleLbl="sibTrans2D1" presStyleIdx="0" presStyleCnt="0"/>
      <dgm:spPr/>
    </dgm:pt>
    <dgm:pt modelId="{2F6F0672-777A-4418-B49E-1C1A3664A434}" type="pres">
      <dgm:prSet presAssocID="{BD8D17F6-9111-4AF6-9E7A-6F619E434675}" presName="compNode" presStyleCnt="0"/>
      <dgm:spPr/>
    </dgm:pt>
    <dgm:pt modelId="{B7C529B8-7237-45AF-BC70-C69C2ADA5A68}" type="pres">
      <dgm:prSet presAssocID="{BD8D17F6-9111-4AF6-9E7A-6F619E434675}" presName="pictRect" presStyleLbl="revTx" presStyleIdx="2" presStyleCnt="8">
        <dgm:presLayoutVars>
          <dgm:chMax val="0"/>
          <dgm:bulletEnabled/>
        </dgm:presLayoutVars>
      </dgm:prSet>
      <dgm:spPr/>
    </dgm:pt>
    <dgm:pt modelId="{6386C5AC-A7B7-49D4-80B8-8D92F45C39C2}" type="pres">
      <dgm:prSet presAssocID="{BD8D17F6-9111-4AF6-9E7A-6F619E434675}" presName="textRect" presStyleLbl="revTx" presStyleIdx="3" presStyleCnt="8">
        <dgm:presLayoutVars>
          <dgm:bulletEnabled/>
        </dgm:presLayoutVars>
      </dgm:prSet>
      <dgm:spPr/>
    </dgm:pt>
    <dgm:pt modelId="{236502FF-5002-4305-8FC8-5E11944A5AD7}" type="pres">
      <dgm:prSet presAssocID="{C2C42A49-90EA-4315-A6E2-E6511FBB0605}" presName="sibTrans" presStyleLbl="sibTrans2D1" presStyleIdx="0" presStyleCnt="0"/>
      <dgm:spPr/>
    </dgm:pt>
    <dgm:pt modelId="{801D99A2-EAFA-44AF-8A55-9011D9C1E808}" type="pres">
      <dgm:prSet presAssocID="{D6CA78C9-765B-44C4-BCCD-77DD1446A2F6}" presName="compNode" presStyleCnt="0"/>
      <dgm:spPr/>
    </dgm:pt>
    <dgm:pt modelId="{5ED42651-5798-419E-B227-FD3D311942FF}" type="pres">
      <dgm:prSet presAssocID="{D6CA78C9-765B-44C4-BCCD-77DD1446A2F6}" presName="pictRect" presStyleLbl="revTx" presStyleIdx="4" presStyleCnt="8">
        <dgm:presLayoutVars>
          <dgm:chMax val="0"/>
          <dgm:bulletEnabled/>
        </dgm:presLayoutVars>
      </dgm:prSet>
      <dgm:spPr/>
    </dgm:pt>
    <dgm:pt modelId="{0340B9D3-C749-485F-8437-E1DB95A3474F}" type="pres">
      <dgm:prSet presAssocID="{D6CA78C9-765B-44C4-BCCD-77DD1446A2F6}" presName="textRect" presStyleLbl="revTx" presStyleIdx="5" presStyleCnt="8">
        <dgm:presLayoutVars>
          <dgm:bulletEnabled/>
        </dgm:presLayoutVars>
      </dgm:prSet>
      <dgm:spPr/>
    </dgm:pt>
    <dgm:pt modelId="{74F08E92-08FB-492C-BE03-904C2D24299E}" type="pres">
      <dgm:prSet presAssocID="{BFAA4397-2F4E-4217-9D78-28B35EDB3807}" presName="sibTrans" presStyleLbl="sibTrans2D1" presStyleIdx="0" presStyleCnt="0"/>
      <dgm:spPr/>
    </dgm:pt>
    <dgm:pt modelId="{134230E1-FF5E-4685-9650-10FCACD2CDEF}" type="pres">
      <dgm:prSet presAssocID="{4AC4966A-CE00-42DF-A132-39E3F95EC8FA}" presName="compNode" presStyleCnt="0"/>
      <dgm:spPr/>
    </dgm:pt>
    <dgm:pt modelId="{C8CD26D0-EC39-472F-B957-161C1318AD73}" type="pres">
      <dgm:prSet presAssocID="{4AC4966A-CE00-42DF-A132-39E3F95EC8FA}" presName="pictRect" presStyleLbl="revTx" presStyleIdx="6" presStyleCnt="8">
        <dgm:presLayoutVars>
          <dgm:chMax val="0"/>
          <dgm:bulletEnabled/>
        </dgm:presLayoutVars>
      </dgm:prSet>
      <dgm:spPr/>
    </dgm:pt>
    <dgm:pt modelId="{0DA4004E-5920-48BC-95C1-82354B0108B1}" type="pres">
      <dgm:prSet presAssocID="{4AC4966A-CE00-42DF-A132-39E3F95EC8FA}" presName="textRect" presStyleLbl="revTx" presStyleIdx="7" presStyleCnt="8">
        <dgm:presLayoutVars>
          <dgm:bulletEnabled/>
        </dgm:presLayoutVars>
      </dgm:prSet>
      <dgm:spPr/>
    </dgm:pt>
  </dgm:ptLst>
  <dgm:cxnLst>
    <dgm:cxn modelId="{661DB202-BE29-4955-ADCB-7E3A91ED9B2D}" srcId="{4AC4966A-CE00-42DF-A132-39E3F95EC8FA}" destId="{54BA5FFF-2BB8-47FB-B97E-A2DE6F8AC6A6}" srcOrd="0" destOrd="0" parTransId="{A5277E63-5F2B-4603-AD93-F6A862AD8CA3}" sibTransId="{912137B1-0B69-4076-810C-8B23079987D7}"/>
    <dgm:cxn modelId="{225AA90D-8CAC-4302-A537-FBF983BEDBF9}" srcId="{A757190D-5406-49BE-9AB2-35CAC68D4B84}" destId="{4AC4966A-CE00-42DF-A132-39E3F95EC8FA}" srcOrd="3" destOrd="0" parTransId="{C22197D8-BFDF-425A-AF82-52CC060B67F1}" sibTransId="{E011001A-4EC6-491A-B833-59B33C479A86}"/>
    <dgm:cxn modelId="{C2DE5F1D-9F87-4221-957B-EBCEB2B477C8}" type="presOf" srcId="{A757190D-5406-49BE-9AB2-35CAC68D4B84}" destId="{5BC79B93-A189-49E8-A4F9-2F0C13F51044}" srcOrd="0" destOrd="0" presId="urn:microsoft.com/office/officeart/2024/3/layout/hArchList1"/>
    <dgm:cxn modelId="{AD6FDA1E-FDDC-4EB7-AD81-D334028595F0}" type="presOf" srcId="{3D69CF6F-F764-4BD2-AEDD-599CAF01A75B}" destId="{6386C5AC-A7B7-49D4-80B8-8D92F45C39C2}" srcOrd="0" destOrd="0" presId="urn:microsoft.com/office/officeart/2024/3/layout/hArchList1"/>
    <dgm:cxn modelId="{BC45D527-BE37-49B2-A0DB-FF0B080667C0}" srcId="{A757190D-5406-49BE-9AB2-35CAC68D4B84}" destId="{A33EFC24-335F-4EDD-8DDD-7407436ADDE3}" srcOrd="0" destOrd="0" parTransId="{84C5CAF8-B24E-43AB-94AD-457B9477E310}" sibTransId="{DC4886F4-9E86-4C21-825C-B6E333C8F381}"/>
    <dgm:cxn modelId="{6626353B-2017-42AC-AE3A-00AE95F70AC1}" type="presOf" srcId="{17D27981-2252-424F-B3C7-18C2E7140887}" destId="{0340B9D3-C749-485F-8437-E1DB95A3474F}" srcOrd="0" destOrd="0" presId="urn:microsoft.com/office/officeart/2024/3/layout/hArchList1"/>
    <dgm:cxn modelId="{D09B603D-6AC7-4F5B-91F9-35102E85252E}" type="presOf" srcId="{C2C42A49-90EA-4315-A6E2-E6511FBB0605}" destId="{236502FF-5002-4305-8FC8-5E11944A5AD7}" srcOrd="0" destOrd="0" presId="urn:microsoft.com/office/officeart/2024/3/layout/hArchList1"/>
    <dgm:cxn modelId="{2F143B5C-96FE-4EB0-9184-CE570322E572}" type="presOf" srcId="{54BA5FFF-2BB8-47FB-B97E-A2DE6F8AC6A6}" destId="{0DA4004E-5920-48BC-95C1-82354B0108B1}" srcOrd="0" destOrd="0" presId="urn:microsoft.com/office/officeart/2024/3/layout/hArchList1"/>
    <dgm:cxn modelId="{8B55DB4A-C8F7-431B-B4E0-C9734C5BC4E6}" srcId="{D6CA78C9-765B-44C4-BCCD-77DD1446A2F6}" destId="{17D27981-2252-424F-B3C7-18C2E7140887}" srcOrd="0" destOrd="0" parTransId="{A01ECDDA-68C4-4390-B367-56900AE325C6}" sibTransId="{FA01DD6E-E620-4F41-B274-A9CE6AA0FC82}"/>
    <dgm:cxn modelId="{6DD3E74A-8869-40E3-AE5B-3670C33510E6}" type="presOf" srcId="{D6CA78C9-765B-44C4-BCCD-77DD1446A2F6}" destId="{5ED42651-5798-419E-B227-FD3D311942FF}" srcOrd="0" destOrd="0" presId="urn:microsoft.com/office/officeart/2024/3/layout/hArchList1"/>
    <dgm:cxn modelId="{5FC5824E-B223-4C69-AB05-45B090FF6A6D}" type="presOf" srcId="{BD8D17F6-9111-4AF6-9E7A-6F619E434675}" destId="{B7C529B8-7237-45AF-BC70-C69C2ADA5A68}" srcOrd="0" destOrd="0" presId="urn:microsoft.com/office/officeart/2024/3/layout/hArchList1"/>
    <dgm:cxn modelId="{7D6AAE55-0413-40B2-B486-69906D31A86F}" srcId="{A757190D-5406-49BE-9AB2-35CAC68D4B84}" destId="{BD8D17F6-9111-4AF6-9E7A-6F619E434675}" srcOrd="1" destOrd="0" parTransId="{41B6ED2D-80D4-41F0-BD9E-F2C6EE6EF7CD}" sibTransId="{C2C42A49-90EA-4315-A6E2-E6511FBB0605}"/>
    <dgm:cxn modelId="{2BDAB676-0F30-4837-9918-0DE5DEC7C677}" type="presOf" srcId="{BFAA4397-2F4E-4217-9D78-28B35EDB3807}" destId="{74F08E92-08FB-492C-BE03-904C2D24299E}" srcOrd="0" destOrd="0" presId="urn:microsoft.com/office/officeart/2024/3/layout/hArchList1"/>
    <dgm:cxn modelId="{9AA94B80-E953-4105-856F-25120E8756F8}" srcId="{A33EFC24-335F-4EDD-8DDD-7407436ADDE3}" destId="{808FD7F4-F169-4299-80E8-22CECDAEF0DE}" srcOrd="0" destOrd="0" parTransId="{EC398FC1-0CBD-4FA2-86DD-FBDDA6DFE695}" sibTransId="{CDBCC18F-B048-4878-AE53-048099509ACB}"/>
    <dgm:cxn modelId="{28A7CA92-93DD-4B87-A994-739A2A899F89}" type="presOf" srcId="{DC4886F4-9E86-4C21-825C-B6E333C8F381}" destId="{1A4319A6-6C06-49A2-9252-AF9A422ECCF1}" srcOrd="0" destOrd="0" presId="urn:microsoft.com/office/officeart/2024/3/layout/hArchList1"/>
    <dgm:cxn modelId="{E609E09C-FB44-4BC6-AB35-72150B553295}" type="presOf" srcId="{A33EFC24-335F-4EDD-8DDD-7407436ADDE3}" destId="{1565BFDC-C584-4E9C-8D56-19C9F696E50E}" srcOrd="0" destOrd="0" presId="urn:microsoft.com/office/officeart/2024/3/layout/hArchList1"/>
    <dgm:cxn modelId="{452104A5-41FD-4836-98C9-0B9CA13FF973}" srcId="{A757190D-5406-49BE-9AB2-35CAC68D4B84}" destId="{D6CA78C9-765B-44C4-BCCD-77DD1446A2F6}" srcOrd="2" destOrd="0" parTransId="{63941ED8-F639-4ADE-B447-C7699B0395DE}" sibTransId="{BFAA4397-2F4E-4217-9D78-28B35EDB3807}"/>
    <dgm:cxn modelId="{C36A5DAA-361E-4BAD-BA59-AE4FAADEF0B0}" type="presOf" srcId="{808FD7F4-F169-4299-80E8-22CECDAEF0DE}" destId="{9074144C-7F12-43FD-9CBB-2D0A2818D5D3}" srcOrd="0" destOrd="0" presId="urn:microsoft.com/office/officeart/2024/3/layout/hArchList1"/>
    <dgm:cxn modelId="{6862E7CD-B4C4-4740-BB6E-1237D36FAAD4}" type="presOf" srcId="{4AC4966A-CE00-42DF-A132-39E3F95EC8FA}" destId="{C8CD26D0-EC39-472F-B957-161C1318AD73}" srcOrd="0" destOrd="0" presId="urn:microsoft.com/office/officeart/2024/3/layout/hArchList1"/>
    <dgm:cxn modelId="{073948EE-2BDC-4F07-A317-D784E5B0B91B}" srcId="{BD8D17F6-9111-4AF6-9E7A-6F619E434675}" destId="{3D69CF6F-F764-4BD2-AEDD-599CAF01A75B}" srcOrd="0" destOrd="0" parTransId="{9E101571-B5C3-4D59-BD79-A9F9F4B89BB2}" sibTransId="{58357EF3-9E42-415D-AA47-5F005BDC0583}"/>
    <dgm:cxn modelId="{6C4E486F-02A8-4D19-B5E5-24824A122AD9}" type="presParOf" srcId="{5BC79B93-A189-49E8-A4F9-2F0C13F51044}" destId="{28909B0A-4D70-4691-84DE-DE18A9600E10}" srcOrd="0" destOrd="0" presId="urn:microsoft.com/office/officeart/2024/3/layout/hArchList1"/>
    <dgm:cxn modelId="{665D800E-0726-4932-B411-E47AF81A5D0D}" type="presParOf" srcId="{28909B0A-4D70-4691-84DE-DE18A9600E10}" destId="{1565BFDC-C584-4E9C-8D56-19C9F696E50E}" srcOrd="0" destOrd="0" presId="urn:microsoft.com/office/officeart/2024/3/layout/hArchList1"/>
    <dgm:cxn modelId="{72048AF7-DC4A-4FB1-9332-29DDFA69F74D}" type="presParOf" srcId="{28909B0A-4D70-4691-84DE-DE18A9600E10}" destId="{9074144C-7F12-43FD-9CBB-2D0A2818D5D3}" srcOrd="1" destOrd="0" presId="urn:microsoft.com/office/officeart/2024/3/layout/hArchList1"/>
    <dgm:cxn modelId="{9B3FBA5C-8DDF-4342-B67B-48FC73D6C14C}" type="presParOf" srcId="{5BC79B93-A189-49E8-A4F9-2F0C13F51044}" destId="{1A4319A6-6C06-49A2-9252-AF9A422ECCF1}" srcOrd="1" destOrd="0" presId="urn:microsoft.com/office/officeart/2024/3/layout/hArchList1"/>
    <dgm:cxn modelId="{8E07E3DF-B080-495E-88AD-D6F9C103C673}" type="presParOf" srcId="{5BC79B93-A189-49E8-A4F9-2F0C13F51044}" destId="{2F6F0672-777A-4418-B49E-1C1A3664A434}" srcOrd="2" destOrd="0" presId="urn:microsoft.com/office/officeart/2024/3/layout/hArchList1"/>
    <dgm:cxn modelId="{B5920C85-8447-43BB-93DA-CAB163D9FCE1}" type="presParOf" srcId="{2F6F0672-777A-4418-B49E-1C1A3664A434}" destId="{B7C529B8-7237-45AF-BC70-C69C2ADA5A68}" srcOrd="0" destOrd="0" presId="urn:microsoft.com/office/officeart/2024/3/layout/hArchList1"/>
    <dgm:cxn modelId="{059E88DC-54E3-4058-9D09-3E05622E3F65}" type="presParOf" srcId="{2F6F0672-777A-4418-B49E-1C1A3664A434}" destId="{6386C5AC-A7B7-49D4-80B8-8D92F45C39C2}" srcOrd="1" destOrd="0" presId="urn:microsoft.com/office/officeart/2024/3/layout/hArchList1"/>
    <dgm:cxn modelId="{213E5A88-E04B-4EA9-A656-641E34C3B967}" type="presParOf" srcId="{5BC79B93-A189-49E8-A4F9-2F0C13F51044}" destId="{236502FF-5002-4305-8FC8-5E11944A5AD7}" srcOrd="3" destOrd="0" presId="urn:microsoft.com/office/officeart/2024/3/layout/hArchList1"/>
    <dgm:cxn modelId="{88722526-4D05-423A-AADD-9E9CE0671559}" type="presParOf" srcId="{5BC79B93-A189-49E8-A4F9-2F0C13F51044}" destId="{801D99A2-EAFA-44AF-8A55-9011D9C1E808}" srcOrd="4" destOrd="0" presId="urn:microsoft.com/office/officeart/2024/3/layout/hArchList1"/>
    <dgm:cxn modelId="{47B78A40-FDA6-4451-BD19-45A67438C958}" type="presParOf" srcId="{801D99A2-EAFA-44AF-8A55-9011D9C1E808}" destId="{5ED42651-5798-419E-B227-FD3D311942FF}" srcOrd="0" destOrd="0" presId="urn:microsoft.com/office/officeart/2024/3/layout/hArchList1"/>
    <dgm:cxn modelId="{3B35AA28-24F3-4231-AE5E-CC152F4462E4}" type="presParOf" srcId="{801D99A2-EAFA-44AF-8A55-9011D9C1E808}" destId="{0340B9D3-C749-485F-8437-E1DB95A3474F}" srcOrd="1" destOrd="0" presId="urn:microsoft.com/office/officeart/2024/3/layout/hArchList1"/>
    <dgm:cxn modelId="{C4881A88-86AE-410A-801C-1038F89FC62F}" type="presParOf" srcId="{5BC79B93-A189-49E8-A4F9-2F0C13F51044}" destId="{74F08E92-08FB-492C-BE03-904C2D24299E}" srcOrd="5" destOrd="0" presId="urn:microsoft.com/office/officeart/2024/3/layout/hArchList1"/>
    <dgm:cxn modelId="{28F16E75-A55C-462C-A7FE-D8FD9EC33CCB}" type="presParOf" srcId="{5BC79B93-A189-49E8-A4F9-2F0C13F51044}" destId="{134230E1-FF5E-4685-9650-10FCACD2CDEF}" srcOrd="6" destOrd="0" presId="urn:microsoft.com/office/officeart/2024/3/layout/hArchList1"/>
    <dgm:cxn modelId="{8C2FCDD1-3DDF-4A62-B179-B70E328C74F5}" type="presParOf" srcId="{134230E1-FF5E-4685-9650-10FCACD2CDEF}" destId="{C8CD26D0-EC39-472F-B957-161C1318AD73}" srcOrd="0" destOrd="0" presId="urn:microsoft.com/office/officeart/2024/3/layout/hArchList1"/>
    <dgm:cxn modelId="{5E473B5F-6D82-4341-9693-AA4656566CD7}" type="presParOf" srcId="{134230E1-FF5E-4685-9650-10FCACD2CDEF}" destId="{0DA4004E-5920-48BC-95C1-82354B0108B1}"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5BFDC-C584-4E9C-8D56-19C9F696E50E}">
      <dsp:nvSpPr>
        <dsp:cNvPr id="0" name=""/>
        <dsp:cNvSpPr/>
      </dsp:nvSpPr>
      <dsp:spPr>
        <a:xfrm>
          <a:off x="0" y="0"/>
          <a:ext cx="2592824" cy="59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Herramientas Vitales</a:t>
          </a:r>
          <a:endParaRPr lang="en-US" sz="1800" kern="1200"/>
        </a:p>
      </dsp:txBody>
      <dsp:txXfrm>
        <a:off x="0" y="0"/>
        <a:ext cx="2592824" cy="596106"/>
      </dsp:txXfrm>
    </dsp:sp>
    <dsp:sp modelId="{9074144C-7F12-43FD-9CBB-2D0A2818D5D3}">
      <dsp:nvSpPr>
        <dsp:cNvPr id="0" name=""/>
        <dsp:cNvSpPr/>
      </dsp:nvSpPr>
      <dsp:spPr>
        <a:xfrm>
          <a:off x="0" y="596106"/>
          <a:ext cx="2592824" cy="186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Los Incoterms son esenciales para el comercio internacional, proporcionando un marco claro para las transacciones comerciales.</a:t>
          </a:r>
          <a:endParaRPr lang="en-US" sz="1400" kern="1200"/>
        </a:p>
      </dsp:txBody>
      <dsp:txXfrm>
        <a:off x="0" y="596106"/>
        <a:ext cx="2592824" cy="1863898"/>
      </dsp:txXfrm>
    </dsp:sp>
    <dsp:sp modelId="{B7C529B8-7237-45AF-BC70-C69C2ADA5A68}">
      <dsp:nvSpPr>
        <dsp:cNvPr id="0" name=""/>
        <dsp:cNvSpPr/>
      </dsp:nvSpPr>
      <dsp:spPr>
        <a:xfrm>
          <a:off x="2852106" y="0"/>
          <a:ext cx="2592824" cy="59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Facilitar Negociaciones</a:t>
          </a:r>
          <a:endParaRPr lang="en-US" sz="1800" kern="1200"/>
        </a:p>
      </dsp:txBody>
      <dsp:txXfrm>
        <a:off x="2852106" y="0"/>
        <a:ext cx="2592824" cy="596106"/>
      </dsp:txXfrm>
    </dsp:sp>
    <dsp:sp modelId="{6386C5AC-A7B7-49D4-80B8-8D92F45C39C2}">
      <dsp:nvSpPr>
        <dsp:cNvPr id="0" name=""/>
        <dsp:cNvSpPr/>
      </dsp:nvSpPr>
      <dsp:spPr>
        <a:xfrm>
          <a:off x="2852106" y="596106"/>
          <a:ext cx="2592824" cy="186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Conocer los Incoterms puede facilitar las negociaciones entre compradores y vendedores, mejorando la comprensión mutua.</a:t>
          </a:r>
          <a:endParaRPr lang="en-US" sz="1400" kern="1200"/>
        </a:p>
      </dsp:txBody>
      <dsp:txXfrm>
        <a:off x="2852106" y="596106"/>
        <a:ext cx="2592824" cy="1863898"/>
      </dsp:txXfrm>
    </dsp:sp>
    <dsp:sp modelId="{5ED42651-5798-419E-B227-FD3D311942FF}">
      <dsp:nvSpPr>
        <dsp:cNvPr id="0" name=""/>
        <dsp:cNvSpPr/>
      </dsp:nvSpPr>
      <dsp:spPr>
        <a:xfrm>
          <a:off x="5704212" y="0"/>
          <a:ext cx="2592824" cy="59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Reducción de Riesgos</a:t>
          </a:r>
          <a:endParaRPr lang="en-US" sz="1800" kern="1200"/>
        </a:p>
      </dsp:txBody>
      <dsp:txXfrm>
        <a:off x="5704212" y="0"/>
        <a:ext cx="2592824" cy="596106"/>
      </dsp:txXfrm>
    </dsp:sp>
    <dsp:sp modelId="{0340B9D3-C749-485F-8437-E1DB95A3474F}">
      <dsp:nvSpPr>
        <dsp:cNvPr id="0" name=""/>
        <dsp:cNvSpPr/>
      </dsp:nvSpPr>
      <dsp:spPr>
        <a:xfrm>
          <a:off x="5704212" y="596106"/>
          <a:ext cx="2592824" cy="186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uso adecuado de los Incoterms ayuda a reducir riesgos en el comercio, protegiendo a las partes involucradas.</a:t>
          </a:r>
          <a:endParaRPr lang="en-US" sz="1400" kern="1200"/>
        </a:p>
      </dsp:txBody>
      <dsp:txXfrm>
        <a:off x="5704212" y="596106"/>
        <a:ext cx="2592824" cy="1863898"/>
      </dsp:txXfrm>
    </dsp:sp>
    <dsp:sp modelId="{C8CD26D0-EC39-472F-B957-161C1318AD73}">
      <dsp:nvSpPr>
        <dsp:cNvPr id="0" name=""/>
        <dsp:cNvSpPr/>
      </dsp:nvSpPr>
      <dsp:spPr>
        <a:xfrm>
          <a:off x="8556319" y="0"/>
          <a:ext cx="2592824" cy="59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Optimización de Costos</a:t>
          </a:r>
          <a:endParaRPr lang="en-US" sz="1800" kern="1200"/>
        </a:p>
      </dsp:txBody>
      <dsp:txXfrm>
        <a:off x="8556319" y="0"/>
        <a:ext cx="2592824" cy="596106"/>
      </dsp:txXfrm>
    </dsp:sp>
    <dsp:sp modelId="{0DA4004E-5920-48BC-95C1-82354B0108B1}">
      <dsp:nvSpPr>
        <dsp:cNvPr id="0" name=""/>
        <dsp:cNvSpPr/>
      </dsp:nvSpPr>
      <dsp:spPr>
        <a:xfrm>
          <a:off x="8556319" y="596106"/>
          <a:ext cx="2592824" cy="186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Elegir el Incoterm correcto puede optimizar costos, mejorando la eficiencia logística y financiera.</a:t>
          </a:r>
          <a:endParaRPr lang="en-US" sz="1400" kern="1200"/>
        </a:p>
      </dsp:txBody>
      <dsp:txXfrm>
        <a:off x="8556319" y="596106"/>
        <a:ext cx="2592824" cy="1863898"/>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42A6E-D2E9-4CDD-96BC-46B6F6617ABF}" type="datetimeFigureOut">
              <a:rPr lang="es-CL" smtClean="0"/>
              <a:t>02-07-2025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B2847-479C-4035-BFDD-F4187348048D}" type="slidenum">
              <a:rPr lang="es-CL" smtClean="0"/>
              <a:t>‹Nº›</a:t>
            </a:fld>
            <a:endParaRPr lang="es-CL"/>
          </a:p>
        </p:txBody>
      </p:sp>
    </p:spTree>
    <p:extLst>
      <p:ext uri="{BB962C8B-B14F-4D97-AF65-F5344CB8AC3E}">
        <p14:creationId xmlns:p14="http://schemas.microsoft.com/office/powerpoint/2010/main" val="411054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En esta presentación, exploraremos los principales Incoterms utilizados en Chile, su definición, importancia, y cómo afectan el comercio internacional. Analizaremos los Incoterms más comunes en el país y ofreceremos casos prácticos y recomendaciones para su uso.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1</a:t>
            </a:fld>
            <a:endParaRPr lang="es-CL"/>
          </a:p>
        </p:txBody>
      </p:sp>
    </p:spTree>
    <p:extLst>
      <p:ext uri="{BB962C8B-B14F-4D97-AF65-F5344CB8AC3E}">
        <p14:creationId xmlns:p14="http://schemas.microsoft.com/office/powerpoint/2010/main" val="180669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Con FOB, el vendedor asume los costos y riesgos hasta que la mercancía es cargada a bordo del barco designado por el comprador. Una vez en el barco, el comprador asume la responsabilidad, lo que lo convierte en un término popular para el transporte marítimo.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10</a:t>
            </a:fld>
            <a:endParaRPr lang="es-CL"/>
          </a:p>
        </p:txBody>
      </p:sp>
    </p:spTree>
    <p:extLst>
      <p:ext uri="{BB962C8B-B14F-4D97-AF65-F5344CB8AC3E}">
        <p14:creationId xmlns:p14="http://schemas.microsoft.com/office/powerpoint/2010/main" val="3998482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Incoterms de transporte multimodal son esenciales para las transacciones que involucran diferentes modos de transporte. A continuación, examinaremos tres de los más utilizados en Chile, que facilitan este tipo de logística.</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11</a:t>
            </a:fld>
            <a:endParaRPr lang="es-CL"/>
          </a:p>
        </p:txBody>
      </p:sp>
    </p:spTree>
    <p:extLst>
      <p:ext uri="{BB962C8B-B14F-4D97-AF65-F5344CB8AC3E}">
        <p14:creationId xmlns:p14="http://schemas.microsoft.com/office/powerpoint/2010/main" val="379889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CPT significa que el vendedor paga el transporte hasta el destino acordado, pero el riesgo se transfiere al comprador tan pronto como la mercancía es entregada al transportista. Esto es útil para transacciones que requieren múltiples modos de transporte.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12</a:t>
            </a:fld>
            <a:endParaRPr lang="es-CL"/>
          </a:p>
        </p:txBody>
      </p:sp>
    </p:spTree>
    <p:extLst>
      <p:ext uri="{BB962C8B-B14F-4D97-AF65-F5344CB8AC3E}">
        <p14:creationId xmlns:p14="http://schemas.microsoft.com/office/powerpoint/2010/main" val="89424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CIP es similar a CPT, pero el vendedor también debe proporcionar un seguro para la mercancía durante el transporte. Esto ofrece una capa adicional de protección para el comprador frente a eventualidades durante el envío.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13</a:t>
            </a:fld>
            <a:endParaRPr lang="es-CL"/>
          </a:p>
        </p:txBody>
      </p:sp>
    </p:spTree>
    <p:extLst>
      <p:ext uri="{BB962C8B-B14F-4D97-AF65-F5344CB8AC3E}">
        <p14:creationId xmlns:p14="http://schemas.microsoft.com/office/powerpoint/2010/main" val="2287242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Con DAP, el vendedor asume todos los costos y riesgos hasta que la mercancía llegue al lugar acordado. Esto es ventajoso para el comprador, ya que reduce su carga de logística y riesgos asociados.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14</a:t>
            </a:fld>
            <a:endParaRPr lang="es-CL"/>
          </a:p>
        </p:txBody>
      </p:sp>
    </p:spTree>
    <p:extLst>
      <p:ext uri="{BB962C8B-B14F-4D97-AF65-F5344CB8AC3E}">
        <p14:creationId xmlns:p14="http://schemas.microsoft.com/office/powerpoint/2010/main" val="3612207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Elegir el Incoterm correcto es crucial para optimizar la logística y minimizar riesgos. Discutiremos algunos factores a considerar al seleccionar un Incoterm y compararemos sus ventajas y desventajas.</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15</a:t>
            </a:fld>
            <a:endParaRPr lang="es-CL"/>
          </a:p>
        </p:txBody>
      </p:sp>
    </p:spTree>
    <p:extLst>
      <p:ext uri="{BB962C8B-B14F-4D97-AF65-F5344CB8AC3E}">
        <p14:creationId xmlns:p14="http://schemas.microsoft.com/office/powerpoint/2010/main" val="2659126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Al elegir un Incoterm, es importante considerar el tipo de mercancía, el modo de transporte, la experiencia de las partes involucradas y la ubicación de entrega. Estos factores ayudarán a determinar el término más adecuado para la transacción.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16</a:t>
            </a:fld>
            <a:endParaRPr lang="es-CL"/>
          </a:p>
        </p:txBody>
      </p:sp>
    </p:spTree>
    <p:extLst>
      <p:ext uri="{BB962C8B-B14F-4D97-AF65-F5344CB8AC3E}">
        <p14:creationId xmlns:p14="http://schemas.microsoft.com/office/powerpoint/2010/main" val="1930434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Cada Incoterm tiene sus propias ventajas y desventajas. Por ejemplo, mientras que FOB es popular en el transporte marítimo, puede conllevar riesgos significativos para el comprador si no se gestiona adecuadamente.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17</a:t>
            </a:fld>
            <a:endParaRPr lang="es-CL"/>
          </a:p>
        </p:txBody>
      </p:sp>
    </p:spTree>
    <p:extLst>
      <p:ext uri="{BB962C8B-B14F-4D97-AF65-F5344CB8AC3E}">
        <p14:creationId xmlns:p14="http://schemas.microsoft.com/office/powerpoint/2010/main" val="4270275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uso de Incoterms afecta directamente los costos de transporte y los riesgos asociados. Comprender cómo cada término puede influir en estos aspectos es esencial para una gestión efectiva de la cadena de suministro.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18</a:t>
            </a:fld>
            <a:endParaRPr lang="es-CL"/>
          </a:p>
        </p:txBody>
      </p:sp>
    </p:spTree>
    <p:extLst>
      <p:ext uri="{BB962C8B-B14F-4D97-AF65-F5344CB8AC3E}">
        <p14:creationId xmlns:p14="http://schemas.microsoft.com/office/powerpoint/2010/main" val="401779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Analizaremos casos prácticos que ilustran cómo los Incoterms se aplican en las exportaciones e importaciones chilenas. Estos ejemplos ayudarán a contextualizar su importancia en el comercio actual.</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19</a:t>
            </a:fld>
            <a:endParaRPr lang="es-CL"/>
          </a:p>
        </p:txBody>
      </p:sp>
    </p:spTree>
    <p:extLst>
      <p:ext uri="{BB962C8B-B14F-4D97-AF65-F5344CB8AC3E}">
        <p14:creationId xmlns:p14="http://schemas.microsoft.com/office/powerpoint/2010/main" val="289019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Comenzaremos con una introducción a los Incoterms, su historia y su relevancia en el comercio internacional. Luego, abordaremos los Incoterms más utilizados en Chile, seguidos de aquellos aplicables al transporte multimodal. Finalmente, compararemos diferentes Incoterms y discutiremos casos prácticos en el contexto chileno.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2</a:t>
            </a:fld>
            <a:endParaRPr lang="es-CL"/>
          </a:p>
        </p:txBody>
      </p:sp>
    </p:spTree>
    <p:extLst>
      <p:ext uri="{BB962C8B-B14F-4D97-AF65-F5344CB8AC3E}">
        <p14:creationId xmlns:p14="http://schemas.microsoft.com/office/powerpoint/2010/main" val="1708757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Presentaremos estudios de caso que demuestran el uso de diferentes Incoterms en transacciones reales en Chile. Estos ejemplos ofrecerán una visión clara de cómo se implementan en la práctica.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20</a:t>
            </a:fld>
            <a:endParaRPr lang="es-CL"/>
          </a:p>
        </p:txBody>
      </p:sp>
    </p:spTree>
    <p:extLst>
      <p:ext uri="{BB962C8B-B14F-4D97-AF65-F5344CB8AC3E}">
        <p14:creationId xmlns:p14="http://schemas.microsoft.com/office/powerpoint/2010/main" val="7582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Escucharemos testimonios y experiencias de empresas chilenas que han utilizado Incoterms en su comercio internacional. Estas historias revelan los desafíos y éxitos en la aplicación de estos términos.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21</a:t>
            </a:fld>
            <a:endParaRPr lang="es-CL"/>
          </a:p>
        </p:txBody>
      </p:sp>
    </p:spTree>
    <p:extLst>
      <p:ext uri="{BB962C8B-B14F-4D97-AF65-F5344CB8AC3E}">
        <p14:creationId xmlns:p14="http://schemas.microsoft.com/office/powerpoint/2010/main" val="2363542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Con base en lo aprendido, ofreceremos recomendaciones sobre cómo las empresas chilenas pueden utilizar los Incoterms de manera efectiva para optimizar sus operaciones de comercio internacional y minimizar riesgos.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22</a:t>
            </a:fld>
            <a:endParaRPr lang="es-CL"/>
          </a:p>
        </p:txBody>
      </p:sp>
    </p:spTree>
    <p:extLst>
      <p:ext uri="{BB962C8B-B14F-4D97-AF65-F5344CB8AC3E}">
        <p14:creationId xmlns:p14="http://schemas.microsoft.com/office/powerpoint/2010/main" val="3211168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Incoterms son herramientas vitales en el comercio internacional, especialmente en Chile. Conocer su uso y aplicación puede facilitar negociaciones, reducir riesgos y optimizar costos. La correcta elección de un Incoterm es clave para el éxito comercial.</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23</a:t>
            </a:fld>
            <a:endParaRPr lang="es-CL"/>
          </a:p>
        </p:txBody>
      </p:sp>
    </p:spTree>
    <p:extLst>
      <p:ext uri="{BB962C8B-B14F-4D97-AF65-F5344CB8AC3E}">
        <p14:creationId xmlns:p14="http://schemas.microsoft.com/office/powerpoint/2010/main" val="113589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Incoterms son términos comerciales internacionales que definen las responsabilidades de vendedores y compradores en una transacción. Comprender estos términos es fundamental para prevenir malentendidos y asegurar que ambas partes estén claras sobre sus obligaciones y riesgos.</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3</a:t>
            </a:fld>
            <a:endParaRPr lang="es-CL"/>
          </a:p>
        </p:txBody>
      </p:sp>
    </p:spTree>
    <p:extLst>
      <p:ext uri="{BB962C8B-B14F-4D97-AF65-F5344CB8AC3E}">
        <p14:creationId xmlns:p14="http://schemas.microsoft.com/office/powerpoint/2010/main" val="382325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Incoterms establecen reglas que determinan quién paga y asume riesgos en el transporte de mercancías. Esto ayuda a los comerciantes a evitar conflictos legales y proporciona claridad sobre la entrega de productos.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4</a:t>
            </a:fld>
            <a:endParaRPr lang="es-CL"/>
          </a:p>
        </p:txBody>
      </p:sp>
    </p:spTree>
    <p:extLst>
      <p:ext uri="{BB962C8B-B14F-4D97-AF65-F5344CB8AC3E}">
        <p14:creationId xmlns:p14="http://schemas.microsoft.com/office/powerpoint/2010/main" val="394617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Incoterms fueron creados por la Cámara de Comercio Internacional (CCI) en 1936. Desde entonces, han evolucionado a lo largo de los años, adaptándose a los cambios en el comercio global, siendo actualizados por última vez en 2020.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5</a:t>
            </a:fld>
            <a:endParaRPr lang="es-CL"/>
          </a:p>
        </p:txBody>
      </p:sp>
    </p:spTree>
    <p:extLst>
      <p:ext uri="{BB962C8B-B14F-4D97-AF65-F5344CB8AC3E}">
        <p14:creationId xmlns:p14="http://schemas.microsoft.com/office/powerpoint/2010/main" val="137785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Incoterms son cruciales para el comercio internacional, ya que proporcionan un marco estandarizado que reduce el riesgo de confusiones y disputas. Su uso adecuado puede facilitar transacciones más eficientes y seguras.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6</a:t>
            </a:fld>
            <a:endParaRPr lang="es-CL"/>
          </a:p>
        </p:txBody>
      </p:sp>
    </p:spTree>
    <p:extLst>
      <p:ext uri="{BB962C8B-B14F-4D97-AF65-F5344CB8AC3E}">
        <p14:creationId xmlns:p14="http://schemas.microsoft.com/office/powerpoint/2010/main" val="314602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En Chile, los Incoterms más comunes reflejan las prácticas comerciales locales y las preferencias de los exportadores e importadores. A continuación, analizaremos los más utilizados y qué significan para las negociaciones.</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7</a:t>
            </a:fld>
            <a:endParaRPr lang="es-CL"/>
          </a:p>
        </p:txBody>
      </p:sp>
    </p:spTree>
    <p:extLst>
      <p:ext uri="{BB962C8B-B14F-4D97-AF65-F5344CB8AC3E}">
        <p14:creationId xmlns:p14="http://schemas.microsoft.com/office/powerpoint/2010/main" val="3628897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término EXW implica que el vendedor pone la mercancía a disposición del comprador en su propio local. El comprador asume la responsabilidad de toda la logística, desde la recogida hasta el transporte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8</a:t>
            </a:fld>
            <a:endParaRPr lang="es-CL"/>
          </a:p>
        </p:txBody>
      </p:sp>
    </p:spTree>
    <p:extLst>
      <p:ext uri="{BB962C8B-B14F-4D97-AF65-F5344CB8AC3E}">
        <p14:creationId xmlns:p14="http://schemas.microsoft.com/office/powerpoint/2010/main" val="3079846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FCA indica que el vendedor entrega la mercancía a un transportista designado por el comprador. A partir de este punto, el riesgo y los costos se transfieren al comprador, quien debe gestionar el transporte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B76D395F-153D-4550-B063-4BD4F7C7372F}" type="slidenum">
              <a:rPr lang="es-CL" smtClean="0"/>
              <a:t>9</a:t>
            </a:fld>
            <a:endParaRPr lang="es-CL"/>
          </a:p>
        </p:txBody>
      </p:sp>
    </p:spTree>
    <p:extLst>
      <p:ext uri="{BB962C8B-B14F-4D97-AF65-F5344CB8AC3E}">
        <p14:creationId xmlns:p14="http://schemas.microsoft.com/office/powerpoint/2010/main" val="208508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248219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241576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‹Nº›</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11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29672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‹Nº›</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60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65945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9627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240594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45859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43247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85396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7/2/2025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‹Nº›</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40317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329FCF8-AB19-050D-4FBE-1683415A8F5C}"/>
              </a:ext>
            </a:extLst>
          </p:cNvPr>
          <p:cNvSpPr>
            <a:spLocks noGrp="1"/>
          </p:cNvSpPr>
          <p:nvPr>
            <p:ph type="ctrTitle"/>
          </p:nvPr>
        </p:nvSpPr>
        <p:spPr>
          <a:xfrm>
            <a:off x="6699869" y="978407"/>
            <a:ext cx="4983480" cy="3976380"/>
          </a:xfrm>
        </p:spPr>
        <p:txBody>
          <a:bodyPr anchor="t">
            <a:normAutofit/>
          </a:bodyPr>
          <a:lstStyle/>
          <a:p>
            <a:pPr>
              <a:lnSpc>
                <a:spcPct val="90000"/>
              </a:lnSpc>
            </a:pPr>
            <a:r>
              <a:rPr lang="es-CL" sz="4700"/>
              <a:t>Principales Incoterms usados en Chile: Un análisis detallado</a:t>
            </a:r>
          </a:p>
        </p:txBody>
      </p:sp>
      <p:sp>
        <p:nvSpPr>
          <p:cNvPr id="3" name="Subtítulo 2">
            <a:extLst>
              <a:ext uri="{FF2B5EF4-FFF2-40B4-BE49-F238E27FC236}">
                <a16:creationId xmlns:a16="http://schemas.microsoft.com/office/drawing/2014/main" id="{8BF0E8A9-3298-E2C4-1515-3B4606ED5F2C}"/>
              </a:ext>
            </a:extLst>
          </p:cNvPr>
          <p:cNvSpPr>
            <a:spLocks noGrp="1"/>
          </p:cNvSpPr>
          <p:nvPr>
            <p:ph type="subTitle" idx="1"/>
          </p:nvPr>
        </p:nvSpPr>
        <p:spPr>
          <a:xfrm>
            <a:off x="6699869" y="5275825"/>
            <a:ext cx="4983481" cy="1070177"/>
          </a:xfrm>
        </p:spPr>
        <p:txBody>
          <a:bodyPr anchor="t">
            <a:normAutofit/>
          </a:bodyPr>
          <a:lstStyle/>
          <a:p>
            <a:r>
              <a:rPr lang="es-CL" sz="2400"/>
              <a:t>Exploración de los Incoterms y su impacto comercial</a:t>
            </a:r>
          </a:p>
        </p:txBody>
      </p:sp>
      <p:pic>
        <p:nvPicPr>
          <p:cNvPr id="4" name="Imagen 3" descr="Portacontenedores con vista aérea desde arriba">
            <a:extLst>
              <a:ext uri="{FF2B5EF4-FFF2-40B4-BE49-F238E27FC236}">
                <a16:creationId xmlns:a16="http://schemas.microsoft.com/office/drawing/2014/main" id="{89550784-F203-4901-AD44-BD1E2314043E}"/>
              </a:ext>
            </a:extLst>
          </p:cNvPr>
          <p:cNvPicPr>
            <a:picLocks noChangeAspect="1"/>
          </p:cNvPicPr>
          <p:nvPr/>
        </p:nvPicPr>
        <p:blipFill>
          <a:blip r:embed="rId3"/>
          <a:srcRect l="4490" r="41838" b="-1"/>
          <a:stretch>
            <a:fillRect/>
          </a:stretch>
        </p:blipFill>
        <p:spPr>
          <a:xfrm>
            <a:off x="525664" y="508090"/>
            <a:ext cx="5570336" cy="5837913"/>
          </a:xfrm>
          <a:prstGeom prst="rect">
            <a:avLst/>
          </a:prstGeom>
        </p:spPr>
      </p:pic>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493" y="508090"/>
            <a:ext cx="4983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65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68D82BF-4F88-3ACD-ED43-0EAFAD1E37BB}"/>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FOB (Free On Board)</a:t>
            </a:r>
          </a:p>
        </p:txBody>
      </p:sp>
      <p:pic>
        <p:nvPicPr>
          <p:cNvPr id="5" name="Marcador de contenido 4" descr="Cajas de almacenamiento">
            <a:extLst>
              <a:ext uri="{FF2B5EF4-FFF2-40B4-BE49-F238E27FC236}">
                <a16:creationId xmlns:a16="http://schemas.microsoft.com/office/drawing/2014/main" id="{0CE919E5-8D5F-4271-8451-05548E930383}"/>
              </a:ext>
            </a:extLst>
          </p:cNvPr>
          <p:cNvPicPr>
            <a:picLocks noGrp="1" noChangeAspect="1"/>
          </p:cNvPicPr>
          <p:nvPr>
            <p:ph sz="half" idx="1"/>
          </p:nvPr>
        </p:nvPicPr>
        <p:blipFill>
          <a:blip r:embed="rId3"/>
          <a:srcRect l="26637" r="2527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54E8B0DF-1D3B-94DB-B4E2-3FD3622F9D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Responsabilidad del Vendedor</a:t>
            </a:r>
          </a:p>
          <a:p>
            <a:pPr marL="0" lvl="1" indent="0">
              <a:buNone/>
            </a:pPr>
            <a:r>
              <a:rPr lang="es-MX" sz="1400"/>
              <a:t>Bajo el término FOB, el vendedor cubre todos los costos y riesgos hasta que la mercancía se carga en el barco.</a:t>
            </a:r>
          </a:p>
          <a:p>
            <a:pPr marL="0" indent="0">
              <a:spcBef>
                <a:spcPts val="2500"/>
              </a:spcBef>
              <a:buNone/>
            </a:pPr>
            <a:r>
              <a:rPr lang="es-MX" sz="1400" b="1"/>
              <a:t>Cambio de Responsabilidad</a:t>
            </a:r>
          </a:p>
          <a:p>
            <a:pPr marL="0" lvl="1" indent="0">
              <a:buNone/>
            </a:pPr>
            <a:r>
              <a:rPr lang="es-MX" sz="1400"/>
              <a:t>Una vez que la mercancía está a bordo, la responsabilidad se transfiere al comprador, quien asume los riesgos restantes.</a:t>
            </a:r>
          </a:p>
          <a:p>
            <a:pPr marL="0" indent="0">
              <a:spcBef>
                <a:spcPts val="2500"/>
              </a:spcBef>
              <a:buNone/>
            </a:pPr>
            <a:r>
              <a:rPr lang="es-MX" sz="1400" b="1"/>
              <a:t>Popularidad en el Transporte Marítimo</a:t>
            </a:r>
          </a:p>
          <a:p>
            <a:pPr marL="0" lvl="1" indent="0">
              <a:buNone/>
            </a:pPr>
            <a:r>
              <a:rPr lang="es-MX" sz="1400"/>
              <a:t>FOB es un término comúnmente utilizado en la logística y el transporte marítimo debido a su claridad en la asignación de responsabilidades.</a:t>
            </a:r>
            <a:endParaRPr lang="es-CL" sz="1400"/>
          </a:p>
        </p:txBody>
      </p:sp>
    </p:spTree>
    <p:extLst>
      <p:ext uri="{BB962C8B-B14F-4D97-AF65-F5344CB8AC3E}">
        <p14:creationId xmlns:p14="http://schemas.microsoft.com/office/powerpoint/2010/main" val="1983392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80788868-DA20-A8FB-190F-F105CB438C8B}"/>
              </a:ext>
            </a:extLst>
          </p:cNvPr>
          <p:cNvSpPr>
            <a:spLocks noGrp="1"/>
          </p:cNvSpPr>
          <p:nvPr>
            <p:ph type="ctrTitle"/>
          </p:nvPr>
        </p:nvSpPr>
        <p:spPr>
          <a:xfrm>
            <a:off x="521208" y="1211766"/>
            <a:ext cx="7237052" cy="4727988"/>
          </a:xfrm>
        </p:spPr>
        <p:txBody>
          <a:bodyPr anchor="b">
            <a:normAutofit/>
          </a:bodyPr>
          <a:lstStyle/>
          <a:p>
            <a:r>
              <a:rPr lang="es-CL" sz="7400"/>
              <a:t>Incoterms de transporte multimodal</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5586800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EB7B961-8B8D-3956-7F96-A236DE05758B}"/>
              </a:ext>
            </a:extLst>
          </p:cNvPr>
          <p:cNvSpPr>
            <a:spLocks noGrp="1"/>
          </p:cNvSpPr>
          <p:nvPr>
            <p:ph type="title"/>
          </p:nvPr>
        </p:nvSpPr>
        <p:spPr>
          <a:xfrm>
            <a:off x="521208" y="978408"/>
            <a:ext cx="6300216" cy="1463040"/>
          </a:xfrm>
        </p:spPr>
        <p:txBody>
          <a:bodyPr vert="horz" lIns="91440" tIns="45720" rIns="91440" bIns="45720" rtlCol="0" anchor="t">
            <a:normAutofit/>
          </a:bodyPr>
          <a:lstStyle/>
          <a:p>
            <a:r>
              <a:rPr lang="en-US" b="1" kern="1200">
                <a:solidFill>
                  <a:schemeClr val="tx1"/>
                </a:solidFill>
                <a:latin typeface="+mj-lt"/>
                <a:ea typeface="+mj-ea"/>
                <a:cs typeface="+mj-cs"/>
              </a:rPr>
              <a:t>CPT (Carriage Paid To)</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E5308E7A-C6E8-FE86-6961-19B2FC4BECE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Definición de CPT</a:t>
            </a:r>
          </a:p>
          <a:p>
            <a:pPr marL="0" lvl="1" indent="0">
              <a:buNone/>
            </a:pPr>
            <a:r>
              <a:rPr lang="es-MX" sz="1400"/>
              <a:t>CPT implica que el vendedor cubre los costos de transporte hasta el destino acordado, facilitando la entrega de mercancías.</a:t>
            </a:r>
          </a:p>
          <a:p>
            <a:pPr marL="0" indent="0">
              <a:spcBef>
                <a:spcPts val="2500"/>
              </a:spcBef>
              <a:buNone/>
            </a:pPr>
            <a:r>
              <a:rPr lang="es-MX" sz="1400" b="1"/>
              <a:t>Transferencia de Riesgo</a:t>
            </a:r>
          </a:p>
          <a:p>
            <a:pPr marL="0" lvl="1" indent="0">
              <a:buNone/>
            </a:pPr>
            <a:r>
              <a:rPr lang="es-MX" sz="1400"/>
              <a:t>El riesgo se transfiere al comprador cuando la mercancía es entregada al transportista, asegurando responsabilidad clara.</a:t>
            </a:r>
          </a:p>
          <a:p>
            <a:pPr marL="0" indent="0">
              <a:spcBef>
                <a:spcPts val="2500"/>
              </a:spcBef>
              <a:buNone/>
            </a:pPr>
            <a:r>
              <a:rPr lang="es-MX" sz="1400" b="1"/>
              <a:t>Múltiples Modos de Transporte</a:t>
            </a:r>
          </a:p>
          <a:p>
            <a:pPr marL="0" lvl="1" indent="0">
              <a:buNone/>
            </a:pPr>
            <a:r>
              <a:rPr lang="es-MX" sz="1400"/>
              <a:t>CPT es especialmente útil para transacciones que requieren diferentes modos de transporte, optimizando la logística.</a:t>
            </a:r>
            <a:endParaRPr lang="es-CL" sz="1400"/>
          </a:p>
        </p:txBody>
      </p:sp>
      <p:pic>
        <p:nvPicPr>
          <p:cNvPr id="5" name="Marcador de contenido 4" descr="Equipo de negocios formando palabras a partir de bloques del alfabeto.">
            <a:extLst>
              <a:ext uri="{FF2B5EF4-FFF2-40B4-BE49-F238E27FC236}">
                <a16:creationId xmlns:a16="http://schemas.microsoft.com/office/drawing/2014/main" id="{3B76914F-35BB-4FE2-B19C-3CCC58491A1A}"/>
              </a:ext>
            </a:extLst>
          </p:cNvPr>
          <p:cNvPicPr>
            <a:picLocks noGrp="1" noChangeAspect="1"/>
          </p:cNvPicPr>
          <p:nvPr>
            <p:ph sz="half" idx="1"/>
          </p:nvPr>
        </p:nvPicPr>
        <p:blipFill>
          <a:blip r:embed="rId3"/>
          <a:srcRect r="6916" b="-3"/>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221545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3BB3B81-5305-FF76-D31F-0815F65FE0FA}"/>
              </a:ext>
            </a:extLst>
          </p:cNvPr>
          <p:cNvSpPr>
            <a:spLocks noGrp="1"/>
          </p:cNvSpPr>
          <p:nvPr>
            <p:ph type="title"/>
          </p:nvPr>
        </p:nvSpPr>
        <p:spPr>
          <a:xfrm>
            <a:off x="521208" y="978408"/>
            <a:ext cx="6300216" cy="1463040"/>
          </a:xfrm>
        </p:spPr>
        <p:txBody>
          <a:bodyPr vert="horz" lIns="91440" tIns="45720" rIns="91440" bIns="45720" rtlCol="0" anchor="t">
            <a:normAutofit/>
          </a:bodyPr>
          <a:lstStyle/>
          <a:p>
            <a:r>
              <a:rPr lang="en-US" b="1" kern="1200">
                <a:solidFill>
                  <a:schemeClr val="tx1"/>
                </a:solidFill>
                <a:latin typeface="+mj-lt"/>
                <a:ea typeface="+mj-ea"/>
                <a:cs typeface="+mj-cs"/>
              </a:rPr>
              <a:t>CIP (Carriage and Insurance Paid To)</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61DB0068-CF35-17F8-1F06-9A5F93001DE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Definición de CIP</a:t>
            </a:r>
          </a:p>
          <a:p>
            <a:pPr marL="0" lvl="1" indent="0">
              <a:buNone/>
            </a:pPr>
            <a:r>
              <a:rPr lang="es-MX" sz="1400"/>
              <a:t>CIP implica que el vendedor cubre el costo del transporte y proporciona seguro, ofreciendo protección al comprador durante el envío.</a:t>
            </a:r>
          </a:p>
          <a:p>
            <a:pPr marL="0" indent="0">
              <a:spcBef>
                <a:spcPts val="2500"/>
              </a:spcBef>
              <a:buNone/>
            </a:pPr>
            <a:r>
              <a:rPr lang="es-MX" sz="1400" b="1"/>
              <a:t>Protección adicional</a:t>
            </a:r>
          </a:p>
          <a:p>
            <a:pPr marL="0" lvl="1" indent="0">
              <a:buNone/>
            </a:pPr>
            <a:r>
              <a:rPr lang="es-MX" sz="1400"/>
              <a:t>El seguro incluido en CIP brinda una capa adicional de protección contra pérdidas o daños en la mercancía durante el transporte.</a:t>
            </a:r>
          </a:p>
          <a:p>
            <a:pPr marL="0" indent="0">
              <a:spcBef>
                <a:spcPts val="2500"/>
              </a:spcBef>
              <a:buNone/>
            </a:pPr>
            <a:r>
              <a:rPr lang="es-MX" sz="1400" b="1"/>
              <a:t>Comparación con CPT</a:t>
            </a:r>
          </a:p>
          <a:p>
            <a:pPr marL="0" lvl="1" indent="0">
              <a:buNone/>
            </a:pPr>
            <a:r>
              <a:rPr lang="es-MX" sz="1400"/>
              <a:t>A diferencia de CPT, el vendedor en CIP también es responsable de contratar un seguro, lo que beneficia al comprador.</a:t>
            </a:r>
            <a:endParaRPr lang="es-CL" sz="1400"/>
          </a:p>
        </p:txBody>
      </p:sp>
      <p:pic>
        <p:nvPicPr>
          <p:cNvPr id="5" name="Marcador de contenido 4" descr="Camión de transporte de exposición múltiple, se eliminaron todos los logotipos en los contenedores de carga.">
            <a:extLst>
              <a:ext uri="{FF2B5EF4-FFF2-40B4-BE49-F238E27FC236}">
                <a16:creationId xmlns:a16="http://schemas.microsoft.com/office/drawing/2014/main" id="{15A7C0B7-E5DC-465F-A00E-6A19272D0A27}"/>
              </a:ext>
            </a:extLst>
          </p:cNvPr>
          <p:cNvPicPr>
            <a:picLocks noGrp="1" noChangeAspect="1"/>
          </p:cNvPicPr>
          <p:nvPr>
            <p:ph sz="half" idx="1"/>
          </p:nvPr>
        </p:nvPicPr>
        <p:blipFill>
          <a:blip r:embed="rId3"/>
          <a:srcRect l="38197" r="15205" b="1"/>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416935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0ECA605D-CCC9-EBE2-BCC9-3DAD42BAD678}"/>
              </a:ext>
            </a:extLst>
          </p:cNvPr>
          <p:cNvSpPr>
            <a:spLocks noGrp="1"/>
          </p:cNvSpPr>
          <p:nvPr>
            <p:ph type="title"/>
          </p:nvPr>
        </p:nvSpPr>
        <p:spPr>
          <a:xfrm>
            <a:off x="521208" y="978408"/>
            <a:ext cx="4754880" cy="1463040"/>
          </a:xfrm>
        </p:spPr>
        <p:txBody>
          <a:bodyPr vert="horz" lIns="91440" tIns="45720" rIns="91440" bIns="45720" rtlCol="0" anchor="t">
            <a:normAutofit/>
          </a:bodyPr>
          <a:lstStyle/>
          <a:p>
            <a:r>
              <a:rPr lang="en-US" b="1" kern="1200">
                <a:solidFill>
                  <a:schemeClr val="tx1"/>
                </a:solidFill>
                <a:latin typeface="+mj-lt"/>
                <a:ea typeface="+mj-ea"/>
                <a:cs typeface="+mj-cs"/>
              </a:rPr>
              <a:t>DAP (Delivered At Place)</a:t>
            </a:r>
          </a:p>
        </p:txBody>
      </p:sp>
      <p:sp>
        <p:nvSpPr>
          <p:cNvPr id="14" name="Rectangle 13">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Marcador de contenido 3">
            <a:extLst>
              <a:ext uri="{FF2B5EF4-FFF2-40B4-BE49-F238E27FC236}">
                <a16:creationId xmlns:a16="http://schemas.microsoft.com/office/drawing/2014/main" id="{B6341C82-63AC-E959-0A79-09DD38E51FA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4672584" cy="3767328"/>
          </a:xfrm>
        </p:spPr>
        <p:txBody>
          <a:bodyPr>
            <a:normAutofit/>
          </a:bodyPr>
          <a:lstStyle/>
          <a:p>
            <a:pPr marL="0" indent="0">
              <a:spcBef>
                <a:spcPts val="2500"/>
              </a:spcBef>
              <a:buNone/>
            </a:pPr>
            <a:r>
              <a:rPr lang="es-MX" sz="1400" b="1"/>
              <a:t>Responsabilidad del Vendedor</a:t>
            </a:r>
          </a:p>
          <a:p>
            <a:pPr marL="0" lvl="1" indent="0">
              <a:buNone/>
            </a:pPr>
            <a:r>
              <a:rPr lang="es-MX" sz="1400"/>
              <a:t>Con DAP, el vendedor asume todos los costos y riesgos hasta la entrega de la mercancía en el lugar acordado.</a:t>
            </a:r>
          </a:p>
          <a:p>
            <a:pPr marL="0" indent="0">
              <a:spcBef>
                <a:spcPts val="2500"/>
              </a:spcBef>
              <a:buNone/>
            </a:pPr>
            <a:r>
              <a:rPr lang="es-MX" sz="1400" b="1"/>
              <a:t>Ventajas para el Comprador</a:t>
            </a:r>
          </a:p>
          <a:p>
            <a:pPr marL="0" lvl="1" indent="0">
              <a:buNone/>
            </a:pPr>
            <a:r>
              <a:rPr lang="es-MX" sz="1400"/>
              <a:t>Este método reduce la carga logística del comprador y minimiza los riesgos asociados a la entrega de mercancías.</a:t>
            </a:r>
            <a:endParaRPr lang="es-CL" sz="1400"/>
          </a:p>
        </p:txBody>
      </p:sp>
      <p:pic>
        <p:nvPicPr>
          <p:cNvPr id="5" name="Marcador de contenido 4" descr="Transporte de Mercancías, Sistema de Posicionamiento Global, Tecnología Inalámbrica, Envío, Camión">
            <a:extLst>
              <a:ext uri="{FF2B5EF4-FFF2-40B4-BE49-F238E27FC236}">
                <a16:creationId xmlns:a16="http://schemas.microsoft.com/office/drawing/2014/main" id="{9C108D82-3EBE-4286-8F7C-89D920048AAF}"/>
              </a:ext>
            </a:extLst>
          </p:cNvPr>
          <p:cNvPicPr>
            <a:picLocks noGrp="1" noChangeAspect="1"/>
          </p:cNvPicPr>
          <p:nvPr>
            <p:ph sz="half" idx="1"/>
          </p:nvPr>
        </p:nvPicPr>
        <p:blipFill>
          <a:blip r:embed="rId3"/>
          <a:srcRect l="18488" r="26583" b="1"/>
          <a:stretch>
            <a:fillRect/>
          </a:stretch>
        </p:blipFill>
        <p:spPr>
          <a:xfrm>
            <a:off x="5958018" y="508090"/>
            <a:ext cx="5709726" cy="5846989"/>
          </a:xfrm>
          <a:prstGeom prst="rect">
            <a:avLst/>
          </a:prstGeom>
        </p:spPr>
      </p:pic>
    </p:spTree>
    <p:extLst>
      <p:ext uri="{BB962C8B-B14F-4D97-AF65-F5344CB8AC3E}">
        <p14:creationId xmlns:p14="http://schemas.microsoft.com/office/powerpoint/2010/main" val="1144088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E1FA8637-ECA4-6B30-EC73-E896E669C52D}"/>
              </a:ext>
            </a:extLst>
          </p:cNvPr>
          <p:cNvSpPr>
            <a:spLocks noGrp="1"/>
          </p:cNvSpPr>
          <p:nvPr>
            <p:ph type="ctrTitle"/>
          </p:nvPr>
        </p:nvSpPr>
        <p:spPr>
          <a:xfrm>
            <a:off x="521208" y="1211766"/>
            <a:ext cx="7237052" cy="4727988"/>
          </a:xfrm>
        </p:spPr>
        <p:txBody>
          <a:bodyPr anchor="b">
            <a:normAutofit/>
          </a:bodyPr>
          <a:lstStyle/>
          <a:p>
            <a:r>
              <a:rPr lang="es-CL" sz="7400"/>
              <a:t>Comparación y selección de Incoterms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5759797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E09FB0E-3F9C-3DAC-7577-F4745C71BB4F}"/>
              </a:ext>
            </a:extLst>
          </p:cNvPr>
          <p:cNvSpPr>
            <a:spLocks noGrp="1"/>
          </p:cNvSpPr>
          <p:nvPr>
            <p:ph type="title"/>
          </p:nvPr>
        </p:nvSpPr>
        <p:spPr>
          <a:xfrm>
            <a:off x="521208" y="978408"/>
            <a:ext cx="5020056" cy="1664208"/>
          </a:xfrm>
        </p:spPr>
        <p:txBody>
          <a:bodyPr vert="horz" lIns="91440" tIns="45720" rIns="91440" bIns="45720" rtlCol="0" anchor="t">
            <a:normAutofit/>
          </a:bodyPr>
          <a:lstStyle/>
          <a:p>
            <a:pPr>
              <a:lnSpc>
                <a:spcPct val="90000"/>
              </a:lnSpc>
            </a:pPr>
            <a:r>
              <a:rPr lang="en-US" sz="3700" b="1" kern="1200">
                <a:solidFill>
                  <a:schemeClr val="tx1"/>
                </a:solidFill>
                <a:latin typeface="+mj-lt"/>
                <a:ea typeface="+mj-ea"/>
                <a:cs typeface="+mj-cs"/>
              </a:rPr>
              <a:t>Factores a considerar al elegir un Incoterm</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Marcador de contenido 4" descr="Carretilla elevadora que eleva un contenedor en el patio">
            <a:extLst>
              <a:ext uri="{FF2B5EF4-FFF2-40B4-BE49-F238E27FC236}">
                <a16:creationId xmlns:a16="http://schemas.microsoft.com/office/drawing/2014/main" id="{9DD43E7F-519E-4AA4-9348-21B44C9E8ABD}"/>
              </a:ext>
            </a:extLst>
          </p:cNvPr>
          <p:cNvPicPr>
            <a:picLocks noGrp="1" noChangeAspect="1"/>
          </p:cNvPicPr>
          <p:nvPr>
            <p:ph sz="half" idx="1"/>
          </p:nvPr>
        </p:nvPicPr>
        <p:blipFill>
          <a:blip r:embed="rId3"/>
          <a:srcRect r="4569" b="1"/>
          <a:stretch>
            <a:fillRect/>
          </a:stretch>
        </p:blipFill>
        <p:spPr>
          <a:xfrm>
            <a:off x="517867" y="2834640"/>
            <a:ext cx="5020056" cy="3511296"/>
          </a:xfrm>
          <a:prstGeom prst="rect">
            <a:avLst/>
          </a:prstGeom>
        </p:spPr>
      </p:pic>
      <p:sp>
        <p:nvSpPr>
          <p:cNvPr id="4" name="Marcador de contenido 3">
            <a:extLst>
              <a:ext uri="{FF2B5EF4-FFF2-40B4-BE49-F238E27FC236}">
                <a16:creationId xmlns:a16="http://schemas.microsoft.com/office/drawing/2014/main" id="{CEEED21A-3B68-1464-FD11-2191B5B9C4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s-MX" sz="1400" b="1"/>
              <a:t>Tipo de Mercancía</a:t>
            </a:r>
          </a:p>
          <a:p>
            <a:pPr marL="0" lvl="1" indent="0">
              <a:buNone/>
            </a:pPr>
            <a:r>
              <a:rPr lang="es-MX" sz="1400"/>
              <a:t>El tipo de mercancía afecta la elección del Incoterm, ya que diferentes productos pueden tener requisitos específicos de transporte y manejo.</a:t>
            </a:r>
          </a:p>
          <a:p>
            <a:pPr marL="0" indent="0">
              <a:spcBef>
                <a:spcPts val="2500"/>
              </a:spcBef>
              <a:buNone/>
            </a:pPr>
            <a:r>
              <a:rPr lang="es-MX" sz="1400" b="1"/>
              <a:t>Modo de Transporte</a:t>
            </a:r>
          </a:p>
          <a:p>
            <a:pPr marL="0" lvl="1" indent="0">
              <a:buNone/>
            </a:pPr>
            <a:r>
              <a:rPr lang="es-MX" sz="1400"/>
              <a:t>El modo de transporte, ya sea marítimo, aéreo o terrestre, influye en la selección del Incoterm y en los costos asociados.</a:t>
            </a:r>
          </a:p>
          <a:p>
            <a:pPr marL="0" indent="0">
              <a:spcBef>
                <a:spcPts val="2500"/>
              </a:spcBef>
              <a:buNone/>
            </a:pPr>
            <a:r>
              <a:rPr lang="es-MX" sz="1400" b="1"/>
              <a:t>Experiencia de las Partes</a:t>
            </a:r>
          </a:p>
          <a:p>
            <a:pPr marL="0" lvl="1" indent="0">
              <a:buNone/>
            </a:pPr>
            <a:r>
              <a:rPr lang="es-MX" sz="1400"/>
              <a:t>La experiencia y conocimiento de las partes involucradas en el comercio internacional son cruciales para elegir el Incoterm más apropiado.</a:t>
            </a:r>
          </a:p>
          <a:p>
            <a:pPr marL="0" indent="0">
              <a:spcBef>
                <a:spcPts val="2500"/>
              </a:spcBef>
              <a:buNone/>
            </a:pPr>
            <a:r>
              <a:rPr lang="es-MX" sz="1400" b="1"/>
              <a:t>Ubicación de Entrega</a:t>
            </a:r>
          </a:p>
          <a:p>
            <a:pPr marL="0" lvl="1" indent="0">
              <a:buNone/>
            </a:pPr>
            <a:r>
              <a:rPr lang="es-MX" sz="1400"/>
              <a:t>La ubicación de entrega es un factor determinante en la selección del Incoterm, afectando responsabilidades y costos de transporte.</a:t>
            </a:r>
            <a:endParaRPr lang="es-CL" sz="1400"/>
          </a:p>
        </p:txBody>
      </p:sp>
    </p:spTree>
    <p:extLst>
      <p:ext uri="{BB962C8B-B14F-4D97-AF65-F5344CB8AC3E}">
        <p14:creationId xmlns:p14="http://schemas.microsoft.com/office/powerpoint/2010/main" val="2427650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A5A84FB-BF44-0E49-69A9-3295C80C2F00}"/>
              </a:ext>
            </a:extLst>
          </p:cNvPr>
          <p:cNvSpPr>
            <a:spLocks noGrp="1"/>
          </p:cNvSpPr>
          <p:nvPr>
            <p:ph type="title"/>
          </p:nvPr>
        </p:nvSpPr>
        <p:spPr>
          <a:xfrm>
            <a:off x="5431536" y="978408"/>
            <a:ext cx="6236208" cy="1463040"/>
          </a:xfrm>
        </p:spPr>
        <p:txBody>
          <a:bodyPr vert="horz" lIns="91440" tIns="45720" rIns="91440" bIns="45720" rtlCol="0" anchor="t">
            <a:normAutofit/>
          </a:bodyPr>
          <a:lstStyle/>
          <a:p>
            <a:pPr>
              <a:lnSpc>
                <a:spcPct val="90000"/>
              </a:lnSpc>
            </a:pPr>
            <a:r>
              <a:rPr lang="en-US" sz="3700" b="1" kern="1200">
                <a:solidFill>
                  <a:schemeClr val="tx1"/>
                </a:solidFill>
                <a:latin typeface="+mj-lt"/>
                <a:ea typeface="+mj-ea"/>
                <a:cs typeface="+mj-cs"/>
              </a:rPr>
              <a:t>Ventajas y desventajas de los Incoterms comunes</a:t>
            </a:r>
          </a:p>
        </p:txBody>
      </p:sp>
      <p:pic>
        <p:nvPicPr>
          <p:cNvPr id="5" name="Marcador de contenido 4" descr="Fondo del contenedor marrón">
            <a:extLst>
              <a:ext uri="{FF2B5EF4-FFF2-40B4-BE49-F238E27FC236}">
                <a16:creationId xmlns:a16="http://schemas.microsoft.com/office/drawing/2014/main" id="{EEAC20BA-C067-417A-BDBA-59262DE3DD47}"/>
              </a:ext>
            </a:extLst>
          </p:cNvPr>
          <p:cNvPicPr>
            <a:picLocks noGrp="1" noChangeAspect="1"/>
          </p:cNvPicPr>
          <p:nvPr>
            <p:ph sz="half" idx="1"/>
          </p:nvPr>
        </p:nvPicPr>
        <p:blipFill>
          <a:blip r:embed="rId3"/>
          <a:srcRect l="28729" r="22999"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CAEC731C-06C9-BEF1-7A3D-FA4FD105BFD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Ventajas de FOB</a:t>
            </a:r>
          </a:p>
          <a:p>
            <a:pPr marL="0" lvl="1" indent="0">
              <a:buNone/>
            </a:pPr>
            <a:r>
              <a:rPr lang="es-MX" sz="1400"/>
              <a:t>FOB es popular en el transporte marítimo porque permite al comprador tener control sobre el envío desde el puerto de carga.</a:t>
            </a:r>
          </a:p>
          <a:p>
            <a:pPr marL="0" indent="0">
              <a:spcBef>
                <a:spcPts val="2500"/>
              </a:spcBef>
              <a:buNone/>
            </a:pPr>
            <a:r>
              <a:rPr lang="es-MX" sz="1400" b="1"/>
              <a:t>Desventajas de FOB</a:t>
            </a:r>
          </a:p>
          <a:p>
            <a:pPr marL="0" lvl="1" indent="0">
              <a:buNone/>
            </a:pPr>
            <a:r>
              <a:rPr lang="es-MX" sz="1400"/>
              <a:t>El FOB puede presentar riesgos para el comprador si no gestiona adecuadamente el envío y los costos asociados.</a:t>
            </a:r>
          </a:p>
          <a:p>
            <a:pPr marL="0" indent="0">
              <a:spcBef>
                <a:spcPts val="2500"/>
              </a:spcBef>
              <a:buNone/>
            </a:pPr>
            <a:r>
              <a:rPr lang="es-MX" sz="1400" b="1"/>
              <a:t>Comparación de Incoterms</a:t>
            </a:r>
          </a:p>
          <a:p>
            <a:pPr marL="0" lvl="1" indent="0">
              <a:buNone/>
            </a:pPr>
            <a:r>
              <a:rPr lang="es-MX" sz="1400"/>
              <a:t>Cada Incoterm tiene características únicas que afectan los costos, riesgos y responsabilidades en el transporte internacional.</a:t>
            </a:r>
            <a:endParaRPr lang="es-CL" sz="1400"/>
          </a:p>
        </p:txBody>
      </p:sp>
    </p:spTree>
    <p:extLst>
      <p:ext uri="{BB962C8B-B14F-4D97-AF65-F5344CB8AC3E}">
        <p14:creationId xmlns:p14="http://schemas.microsoft.com/office/powerpoint/2010/main" val="2542578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B507A10-ED90-00C3-3F29-9AB84CD124D8}"/>
              </a:ext>
            </a:extLst>
          </p:cNvPr>
          <p:cNvSpPr>
            <a:spLocks noGrp="1"/>
          </p:cNvSpPr>
          <p:nvPr>
            <p:ph type="title"/>
          </p:nvPr>
        </p:nvSpPr>
        <p:spPr>
          <a:xfrm>
            <a:off x="5431536" y="978408"/>
            <a:ext cx="6236208" cy="1463040"/>
          </a:xfrm>
        </p:spPr>
        <p:txBody>
          <a:bodyPr vert="horz" lIns="91440" tIns="45720" rIns="91440" bIns="45720" rtlCol="0" anchor="t">
            <a:normAutofit/>
          </a:bodyPr>
          <a:lstStyle/>
          <a:p>
            <a:pPr>
              <a:lnSpc>
                <a:spcPct val="90000"/>
              </a:lnSpc>
            </a:pPr>
            <a:r>
              <a:rPr lang="en-US" sz="3700" b="1" kern="1200">
                <a:solidFill>
                  <a:schemeClr val="tx1"/>
                </a:solidFill>
                <a:latin typeface="+mj-lt"/>
                <a:ea typeface="+mj-ea"/>
                <a:cs typeface="+mj-cs"/>
              </a:rPr>
              <a:t>Impacto de los Incoterms en los costos y riesgos</a:t>
            </a:r>
          </a:p>
        </p:txBody>
      </p:sp>
      <p:pic>
        <p:nvPicPr>
          <p:cNvPr id="5" name="Marcador de contenido 4" descr="Contenedores de carga coloridos y signo de flecha. Exportando la metáfora del progreso del éxito. Aislado en blanco.">
            <a:extLst>
              <a:ext uri="{FF2B5EF4-FFF2-40B4-BE49-F238E27FC236}">
                <a16:creationId xmlns:a16="http://schemas.microsoft.com/office/drawing/2014/main" id="{3D479365-38DD-42A4-9A2D-E88FE181CDCF}"/>
              </a:ext>
            </a:extLst>
          </p:cNvPr>
          <p:cNvPicPr>
            <a:picLocks noGrp="1" noChangeAspect="1"/>
          </p:cNvPicPr>
          <p:nvPr>
            <p:ph sz="half" idx="1"/>
          </p:nvPr>
        </p:nvPicPr>
        <p:blipFill>
          <a:blip r:embed="rId3"/>
          <a:srcRect l="18381" r="3226"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7886AA72-C53B-227B-A463-E21B92437D6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Costos de Transporte</a:t>
            </a:r>
          </a:p>
          <a:p>
            <a:pPr marL="0" lvl="1" indent="0">
              <a:buNone/>
            </a:pPr>
            <a:r>
              <a:rPr lang="es-MX" sz="1400"/>
              <a:t>Los Incoterms determinan quién asume los costos de transporte, lo que puede afectar el presupuesto de la empresa.</a:t>
            </a:r>
          </a:p>
          <a:p>
            <a:pPr marL="0" indent="0">
              <a:spcBef>
                <a:spcPts val="2500"/>
              </a:spcBef>
              <a:buNone/>
            </a:pPr>
            <a:r>
              <a:rPr lang="es-MX" sz="1400" b="1"/>
              <a:t>Riesgos Asociados</a:t>
            </a:r>
          </a:p>
          <a:p>
            <a:pPr marL="0" lvl="1" indent="0">
              <a:buNone/>
            </a:pPr>
            <a:r>
              <a:rPr lang="es-MX" sz="1400"/>
              <a:t>Cada Incoterm asigna diferentes responsabilidades en caso de pérdida o daño, influyendo en la gestión del riesgo.</a:t>
            </a:r>
          </a:p>
          <a:p>
            <a:pPr marL="0" indent="0">
              <a:spcBef>
                <a:spcPts val="2500"/>
              </a:spcBef>
              <a:buNone/>
            </a:pPr>
            <a:r>
              <a:rPr lang="es-MX" sz="1400" b="1"/>
              <a:t>Gestión de la Cadena de Suministro</a:t>
            </a:r>
          </a:p>
          <a:p>
            <a:pPr marL="0" lvl="1" indent="0">
              <a:buNone/>
            </a:pPr>
            <a:r>
              <a:rPr lang="es-MX" sz="1400"/>
              <a:t>Comprender los Incoterms es crucial para una gestión eficiente de la cadena de suministro y mejora en la toma de decisiones.</a:t>
            </a:r>
            <a:endParaRPr lang="es-CL" sz="1400"/>
          </a:p>
        </p:txBody>
      </p:sp>
    </p:spTree>
    <p:extLst>
      <p:ext uri="{BB962C8B-B14F-4D97-AF65-F5344CB8AC3E}">
        <p14:creationId xmlns:p14="http://schemas.microsoft.com/office/powerpoint/2010/main" val="414784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72115DC6-6CE9-CF94-1782-16FAEB91717B}"/>
              </a:ext>
            </a:extLst>
          </p:cNvPr>
          <p:cNvSpPr>
            <a:spLocks noGrp="1"/>
          </p:cNvSpPr>
          <p:nvPr>
            <p:ph type="ctrTitle"/>
          </p:nvPr>
        </p:nvSpPr>
        <p:spPr>
          <a:xfrm>
            <a:off x="521208" y="1211766"/>
            <a:ext cx="7237052" cy="4727988"/>
          </a:xfrm>
        </p:spPr>
        <p:txBody>
          <a:bodyPr anchor="b">
            <a:normAutofit/>
          </a:bodyPr>
          <a:lstStyle/>
          <a:p>
            <a:r>
              <a:rPr lang="es-CL" sz="7400"/>
              <a:t>Casos prácticos y aplicación en Chile</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3841797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CAC9766E-3905-4811-C5FA-27903BA4479D}"/>
              </a:ext>
            </a:extLst>
          </p:cNvPr>
          <p:cNvSpPr>
            <a:spLocks noGrp="1"/>
          </p:cNvSpPr>
          <p:nvPr>
            <p:ph type="title"/>
          </p:nvPr>
        </p:nvSpPr>
        <p:spPr>
          <a:xfrm>
            <a:off x="6995160" y="978408"/>
            <a:ext cx="4745736" cy="1463040"/>
          </a:xfrm>
        </p:spPr>
        <p:txBody>
          <a:bodyPr vert="horz" lIns="91440" tIns="45720" rIns="91440" bIns="45720" rtlCol="0" anchor="t">
            <a:normAutofit/>
          </a:bodyPr>
          <a:lstStyle/>
          <a:p>
            <a:r>
              <a:rPr lang="en-US" b="1" kern="1200">
                <a:solidFill>
                  <a:schemeClr val="tx1"/>
                </a:solidFill>
                <a:latin typeface="+mj-lt"/>
                <a:ea typeface="+mj-ea"/>
                <a:cs typeface="+mj-cs"/>
              </a:rPr>
              <a:t>Puntos Clave de la Presentación</a:t>
            </a:r>
          </a:p>
        </p:txBody>
      </p:sp>
      <p:pic>
        <p:nvPicPr>
          <p:cNvPr id="5" name="Marcador de contenido 4" descr="Concepto de comercio mundial. Globo terráqueo rodeado de contenedores marítimos. Textura de la Tierra proporcionada por visibleearth.nasa.govImágenes similares:">
            <a:extLst>
              <a:ext uri="{FF2B5EF4-FFF2-40B4-BE49-F238E27FC236}">
                <a16:creationId xmlns:a16="http://schemas.microsoft.com/office/drawing/2014/main" id="{F2E3374F-12F4-4514-9EE9-29703C1C9857}"/>
              </a:ext>
            </a:extLst>
          </p:cNvPr>
          <p:cNvPicPr>
            <a:picLocks noGrp="1" noChangeAspect="1"/>
          </p:cNvPicPr>
          <p:nvPr>
            <p:ph sz="half" idx="1"/>
          </p:nvPr>
        </p:nvPicPr>
        <p:blipFill>
          <a:blip r:embed="rId3"/>
          <a:srcRect l="29310" r="16774"/>
          <a:stretch>
            <a:fillRect/>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Marcador de contenido 3">
            <a:extLst>
              <a:ext uri="{FF2B5EF4-FFF2-40B4-BE49-F238E27FC236}">
                <a16:creationId xmlns:a16="http://schemas.microsoft.com/office/drawing/2014/main" id="{D7305279-AA4A-843F-AF84-CBAE8E1C4DC2}"/>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995160" y="2578608"/>
            <a:ext cx="4672584" cy="3767328"/>
          </a:xfrm>
        </p:spPr>
        <p:txBody>
          <a:bodyPr vert="horz" lIns="91440" tIns="45720" rIns="91440" bIns="45720" rtlCol="0">
            <a:normAutofit/>
          </a:bodyPr>
          <a:lstStyle/>
          <a:p>
            <a:r>
              <a:rPr lang="en-US"/>
              <a:t>Introducción a los Incoterms</a:t>
            </a:r>
          </a:p>
          <a:p>
            <a:r>
              <a:rPr lang="en-US"/>
              <a:t>Incoterms más utilizados en Chile</a:t>
            </a:r>
          </a:p>
          <a:p>
            <a:r>
              <a:rPr lang="en-US"/>
              <a:t>Incoterms de transporte multimodal</a:t>
            </a:r>
          </a:p>
          <a:p>
            <a:r>
              <a:rPr lang="en-US"/>
              <a:t>Comparación y selección de Incoterms</a:t>
            </a:r>
          </a:p>
          <a:p>
            <a:r>
              <a:rPr lang="en-US"/>
              <a:t>Casos prácticos y aplicación en Chile</a:t>
            </a:r>
          </a:p>
        </p:txBody>
      </p:sp>
    </p:spTree>
    <p:extLst>
      <p:ext uri="{BB962C8B-B14F-4D97-AF65-F5344CB8AC3E}">
        <p14:creationId xmlns:p14="http://schemas.microsoft.com/office/powerpoint/2010/main" val="2317006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6F33398-6F28-7A3C-DE02-651DB5D0E864}"/>
              </a:ext>
            </a:extLst>
          </p:cNvPr>
          <p:cNvSpPr>
            <a:spLocks noGrp="1"/>
          </p:cNvSpPr>
          <p:nvPr>
            <p:ph type="title"/>
          </p:nvPr>
        </p:nvSpPr>
        <p:spPr>
          <a:xfrm>
            <a:off x="521208" y="978408"/>
            <a:ext cx="6300216" cy="1463040"/>
          </a:xfrm>
        </p:spPr>
        <p:txBody>
          <a:bodyPr vert="horz" lIns="91440" tIns="45720" rIns="91440" bIns="45720" rtlCol="0" anchor="t">
            <a:normAutofit/>
          </a:bodyPr>
          <a:lstStyle/>
          <a:p>
            <a:pPr>
              <a:lnSpc>
                <a:spcPct val="90000"/>
              </a:lnSpc>
            </a:pPr>
            <a:r>
              <a:rPr lang="en-US" sz="3100" b="1" kern="1200">
                <a:solidFill>
                  <a:schemeClr val="tx1"/>
                </a:solidFill>
                <a:latin typeface="+mj-lt"/>
                <a:ea typeface="+mj-ea"/>
                <a:cs typeface="+mj-cs"/>
              </a:rPr>
              <a:t>Estudios de caso de exportaciones e importaciones</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5525041A-D219-C538-1822-E362A0CD3FA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Uso de Incoterms</a:t>
            </a:r>
          </a:p>
          <a:p>
            <a:pPr marL="0" lvl="1" indent="0">
              <a:buNone/>
            </a:pPr>
            <a:r>
              <a:rPr lang="es-MX" sz="1400"/>
              <a:t>Los Incoterms son términos comerciales que definen las responsabilidades entre compradores y vendedores en transacciones internacionales, esenciales para el comercio global.</a:t>
            </a:r>
          </a:p>
          <a:p>
            <a:pPr marL="0" indent="0">
              <a:spcBef>
                <a:spcPts val="2500"/>
              </a:spcBef>
              <a:buNone/>
            </a:pPr>
            <a:r>
              <a:rPr lang="es-MX" sz="1400" b="1"/>
              <a:t>Estudios de caso en Chile</a:t>
            </a:r>
          </a:p>
          <a:p>
            <a:pPr marL="0" lvl="1" indent="0">
              <a:buNone/>
            </a:pPr>
            <a:r>
              <a:rPr lang="es-MX" sz="1400"/>
              <a:t>Presentaremos ejemplos específicos de cómo se aplican los Incoterms en transacciones reales en el mercado chileno, ilustrando su importancia.</a:t>
            </a:r>
          </a:p>
          <a:p>
            <a:pPr marL="0" indent="0">
              <a:spcBef>
                <a:spcPts val="2500"/>
              </a:spcBef>
              <a:buNone/>
            </a:pPr>
            <a:r>
              <a:rPr lang="es-MX" sz="1400" b="1"/>
              <a:t>Implementación práctica</a:t>
            </a:r>
          </a:p>
          <a:p>
            <a:pPr marL="0" lvl="1" indent="0">
              <a:buNone/>
            </a:pPr>
            <a:r>
              <a:rPr lang="es-MX" sz="1400"/>
              <a:t>Estos ejemplos ofrecerán una visión clara y práctica de la implementación de Incoterms en el comercio internacional desde Chile.</a:t>
            </a:r>
            <a:endParaRPr lang="es-CL" sz="1400"/>
          </a:p>
        </p:txBody>
      </p:sp>
      <p:pic>
        <p:nvPicPr>
          <p:cNvPr id="5" name="Marcador de contenido 4" descr="Ciudad inteligente y red de comunicación inalámbrica">
            <a:extLst>
              <a:ext uri="{FF2B5EF4-FFF2-40B4-BE49-F238E27FC236}">
                <a16:creationId xmlns:a16="http://schemas.microsoft.com/office/drawing/2014/main" id="{281E0C57-9168-4D3F-BB76-30345DC99CD0}"/>
              </a:ext>
            </a:extLst>
          </p:cNvPr>
          <p:cNvPicPr>
            <a:picLocks noGrp="1" noChangeAspect="1"/>
          </p:cNvPicPr>
          <p:nvPr>
            <p:ph sz="half" idx="1"/>
          </p:nvPr>
        </p:nvPicPr>
        <p:blipFill>
          <a:blip r:embed="rId3"/>
          <a:srcRect l="31162" r="22240" b="1"/>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4128831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B9CC063-F011-B2C5-2745-02F99C897DFA}"/>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Experiencias de empresas chilenas</a:t>
            </a:r>
          </a:p>
        </p:txBody>
      </p:sp>
      <p:pic>
        <p:nvPicPr>
          <p:cNvPr id="5" name="Marcador de contenido 4" descr="Reunión de Negocios, Presentaciones Y Consultas">
            <a:extLst>
              <a:ext uri="{FF2B5EF4-FFF2-40B4-BE49-F238E27FC236}">
                <a16:creationId xmlns:a16="http://schemas.microsoft.com/office/drawing/2014/main" id="{EDC79398-3210-4A6D-A3B0-2BCA76967508}"/>
              </a:ext>
            </a:extLst>
          </p:cNvPr>
          <p:cNvPicPr>
            <a:picLocks noGrp="1" noChangeAspect="1"/>
          </p:cNvPicPr>
          <p:nvPr>
            <p:ph sz="half" idx="1"/>
          </p:nvPr>
        </p:nvPicPr>
        <p:blipFill>
          <a:blip r:embed="rId3"/>
          <a:srcRect l="14117" r="37611"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EEBEB8B7-5DBD-EAC6-9AD9-CAC270FBC3D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Testimonios de Empresas</a:t>
            </a:r>
          </a:p>
          <a:p>
            <a:pPr marL="0" lvl="1" indent="0">
              <a:buNone/>
            </a:pPr>
            <a:r>
              <a:rPr lang="es-MX" sz="1400"/>
              <a:t>Empresas chilenas compartirán sus experiencias sobre el uso de Incoterms y cómo estos han impactado su comercio internacional.</a:t>
            </a:r>
          </a:p>
          <a:p>
            <a:pPr marL="0" indent="0">
              <a:spcBef>
                <a:spcPts val="2500"/>
              </a:spcBef>
              <a:buNone/>
            </a:pPr>
            <a:r>
              <a:rPr lang="es-MX" sz="1400" b="1"/>
              <a:t>Desafíos en el Comercio</a:t>
            </a:r>
          </a:p>
          <a:p>
            <a:pPr marL="0" lvl="1" indent="0">
              <a:buNone/>
            </a:pPr>
            <a:r>
              <a:rPr lang="es-MX" sz="1400"/>
              <a:t>Las historias revelan los desafíos que enfrentan las empresas al aplicar Incoterms en sus operaciones comerciales internacionales.</a:t>
            </a:r>
          </a:p>
          <a:p>
            <a:pPr marL="0" indent="0">
              <a:spcBef>
                <a:spcPts val="2500"/>
              </a:spcBef>
              <a:buNone/>
            </a:pPr>
            <a:r>
              <a:rPr lang="es-MX" sz="1400" b="1"/>
              <a:t>Éxitos en la Aplicación</a:t>
            </a:r>
          </a:p>
          <a:p>
            <a:pPr marL="0" lvl="1" indent="0">
              <a:buNone/>
            </a:pPr>
            <a:r>
              <a:rPr lang="es-MX" sz="1400"/>
              <a:t>Los éxitos en la aplicación de Incoterms serán destacados, mostrando cómo las empresas chilenas han superado barreras y prosperado.</a:t>
            </a:r>
            <a:endParaRPr lang="es-CL" sz="1400"/>
          </a:p>
        </p:txBody>
      </p:sp>
    </p:spTree>
    <p:extLst>
      <p:ext uri="{BB962C8B-B14F-4D97-AF65-F5344CB8AC3E}">
        <p14:creationId xmlns:p14="http://schemas.microsoft.com/office/powerpoint/2010/main" val="1282460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FED17E8-F231-9F15-3299-5DC57EFFEA4A}"/>
              </a:ext>
            </a:extLst>
          </p:cNvPr>
          <p:cNvSpPr>
            <a:spLocks noGrp="1"/>
          </p:cNvSpPr>
          <p:nvPr>
            <p:ph type="title"/>
          </p:nvPr>
        </p:nvSpPr>
        <p:spPr>
          <a:xfrm>
            <a:off x="521208" y="978408"/>
            <a:ext cx="6300216" cy="1463040"/>
          </a:xfrm>
        </p:spPr>
        <p:txBody>
          <a:bodyPr vert="horz" lIns="91440" tIns="45720" rIns="91440" bIns="45720" rtlCol="0" anchor="t">
            <a:normAutofit/>
          </a:bodyPr>
          <a:lstStyle/>
          <a:p>
            <a:pPr>
              <a:lnSpc>
                <a:spcPct val="90000"/>
              </a:lnSpc>
            </a:pPr>
            <a:r>
              <a:rPr lang="en-US" sz="3700" b="1" kern="1200">
                <a:solidFill>
                  <a:schemeClr val="tx1"/>
                </a:solidFill>
                <a:latin typeface="+mj-lt"/>
                <a:ea typeface="+mj-ea"/>
                <a:cs typeface="+mj-cs"/>
              </a:rPr>
              <a:t>Recomendaciones para el uso efectivo de Incoterms</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23D5BBE6-4EE9-D9CE-85E8-F6CA03B19A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Entender los Incoterms</a:t>
            </a:r>
          </a:p>
          <a:p>
            <a:pPr marL="0" lvl="1" indent="0">
              <a:buNone/>
            </a:pPr>
            <a:r>
              <a:rPr lang="es-MX" sz="1400"/>
              <a:t>Es crucial que las empresas comprendan los diferentes Incoterms y su aplicación en el comercio internacional para evitar malentendidos.</a:t>
            </a:r>
          </a:p>
          <a:p>
            <a:pPr marL="0" indent="0">
              <a:spcBef>
                <a:spcPts val="2500"/>
              </a:spcBef>
              <a:buNone/>
            </a:pPr>
            <a:r>
              <a:rPr lang="es-MX" sz="1400" b="1"/>
              <a:t>Seleccionar el Incoterm adecuado</a:t>
            </a:r>
          </a:p>
          <a:p>
            <a:pPr marL="0" lvl="1" indent="0">
              <a:buNone/>
            </a:pPr>
            <a:r>
              <a:rPr lang="es-MX" sz="1400"/>
              <a:t>Seleccionar el Incoterm correcto según el tipo de transacción puede optimizar las operaciones y minimizar riesgos en el transporte.</a:t>
            </a:r>
          </a:p>
          <a:p>
            <a:pPr marL="0" indent="0">
              <a:spcBef>
                <a:spcPts val="2500"/>
              </a:spcBef>
              <a:buNone/>
            </a:pPr>
            <a:r>
              <a:rPr lang="es-MX" sz="1400" b="1"/>
              <a:t>Capacitación del personal</a:t>
            </a:r>
          </a:p>
          <a:p>
            <a:pPr marL="0" lvl="1" indent="0">
              <a:buNone/>
            </a:pPr>
            <a:r>
              <a:rPr lang="es-MX" sz="1400"/>
              <a:t>Capacitar al personal sobre el uso y la importancia de los Incoterms garantizará transacciones más eficientes y seguras.</a:t>
            </a:r>
            <a:endParaRPr lang="es-CL" sz="1400"/>
          </a:p>
        </p:txBody>
      </p:sp>
      <p:pic>
        <p:nvPicPr>
          <p:cNvPr id="5" name="Marcador de contenido 4" descr="buque portacontenedores en importación, exportación y logística empresarial. Logística y transporte de buque de carga internacional de contenedores y avión de carga en el océano en el cielo del atardecer, transporte de carga, envío">
            <a:extLst>
              <a:ext uri="{FF2B5EF4-FFF2-40B4-BE49-F238E27FC236}">
                <a16:creationId xmlns:a16="http://schemas.microsoft.com/office/drawing/2014/main" id="{095DFA6B-B635-4640-8B7E-E16DCAE2A66A}"/>
              </a:ext>
            </a:extLst>
          </p:cNvPr>
          <p:cNvPicPr>
            <a:picLocks noGrp="1" noChangeAspect="1"/>
          </p:cNvPicPr>
          <p:nvPr>
            <p:ph sz="half" idx="1"/>
          </p:nvPr>
        </p:nvPicPr>
        <p:blipFill>
          <a:blip r:embed="rId3"/>
          <a:srcRect l="17097" r="30546"/>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2161982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7898AA7E-A8B5-9B28-4F8B-36BC507836E7}"/>
              </a:ext>
            </a:extLst>
          </p:cNvPr>
          <p:cNvSpPr>
            <a:spLocks noGrp="1"/>
          </p:cNvSpPr>
          <p:nvPr>
            <p:ph type="title"/>
          </p:nvPr>
        </p:nvSpPr>
        <p:spPr>
          <a:xfrm>
            <a:off x="521208" y="1325880"/>
            <a:ext cx="11155680" cy="1408176"/>
          </a:xfrm>
        </p:spPr>
        <p:txBody>
          <a:bodyPr anchor="b">
            <a:normAutofit/>
          </a:bodyPr>
          <a:lstStyle/>
          <a:p>
            <a:r>
              <a:rPr lang="es-CL" sz="6800"/>
              <a:t>Conclusión</a:t>
            </a:r>
          </a:p>
        </p:txBody>
      </p:sp>
      <p:graphicFrame>
        <p:nvGraphicFramePr>
          <p:cNvPr id="11" name="Marcador de contenido 2">
            <a:extLst>
              <a:ext uri="{FF2B5EF4-FFF2-40B4-BE49-F238E27FC236}">
                <a16:creationId xmlns:a16="http://schemas.microsoft.com/office/drawing/2014/main" id="{85EE97FA-E142-C1EC-B1E1-FFD221C6450F}"/>
              </a:ext>
            </a:extLst>
          </p:cNvPr>
          <p:cNvGraphicFramePr>
            <a:graphicFrameLocks noGrp="1"/>
          </p:cNvGraphicFramePr>
          <p:nvPr>
            <p:ph idx="1"/>
            <p:extLst>
              <p:ext uri="{D42A27DB-BD31-4B8C-83A1-F6EECF244321}">
                <p14:modId xmlns:p14="http://schemas.microsoft.com/office/powerpoint/2010/main" val="648363576"/>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21208" y="3785616"/>
          <a:ext cx="11155680"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4865045"/>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59B60779-C87F-9822-FE31-4730315A89BE}"/>
              </a:ext>
            </a:extLst>
          </p:cNvPr>
          <p:cNvSpPr>
            <a:spLocks noGrp="1"/>
          </p:cNvSpPr>
          <p:nvPr>
            <p:ph type="ctrTitle"/>
          </p:nvPr>
        </p:nvSpPr>
        <p:spPr>
          <a:xfrm>
            <a:off x="521208" y="1211766"/>
            <a:ext cx="7237052" cy="4727988"/>
          </a:xfrm>
        </p:spPr>
        <p:txBody>
          <a:bodyPr anchor="b">
            <a:normAutofit/>
          </a:bodyPr>
          <a:lstStyle/>
          <a:p>
            <a:r>
              <a:rPr lang="es-CL" sz="7400"/>
              <a:t>Introducción a los Incoterms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6071072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E8873F53-55B7-4E34-B697-201CF2F10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5B04F1FD-0F45-C47E-C1F4-B38FBEAD8CB4}"/>
              </a:ext>
            </a:extLst>
          </p:cNvPr>
          <p:cNvSpPr>
            <a:spLocks noGrp="1"/>
          </p:cNvSpPr>
          <p:nvPr>
            <p:ph type="title"/>
          </p:nvPr>
        </p:nvSpPr>
        <p:spPr>
          <a:xfrm>
            <a:off x="8476488" y="978408"/>
            <a:ext cx="3200400" cy="2459736"/>
          </a:xfrm>
        </p:spPr>
        <p:txBody>
          <a:bodyPr vert="horz" lIns="91440" tIns="45720" rIns="91440" bIns="45720" rtlCol="0" anchor="b">
            <a:normAutofit/>
          </a:bodyPr>
          <a:lstStyle/>
          <a:p>
            <a:pPr>
              <a:lnSpc>
                <a:spcPct val="90000"/>
              </a:lnSpc>
            </a:pPr>
            <a:r>
              <a:rPr lang="en-US" sz="4000" b="1" kern="1200">
                <a:solidFill>
                  <a:schemeClr val="tx1"/>
                </a:solidFill>
                <a:latin typeface="+mj-lt"/>
                <a:ea typeface="+mj-ea"/>
                <a:cs typeface="+mj-cs"/>
              </a:rPr>
              <a:t>Definición y propósito de los Incoterms</a:t>
            </a:r>
          </a:p>
        </p:txBody>
      </p:sp>
      <p:sp>
        <p:nvSpPr>
          <p:cNvPr id="14" name="Freeform: Shape 13">
            <a:extLst>
              <a:ext uri="{FF2B5EF4-FFF2-40B4-BE49-F238E27FC236}">
                <a16:creationId xmlns:a16="http://schemas.microsoft.com/office/drawing/2014/main" id="{FD90D0AA-A57E-2DE9-0CE8-B7B306878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Marcador de contenido 4" descr="buque portacontenedores en importación, exportación y logística empresarial. Logística y transporte de buque de carga internacional de contenedores y avión de carga en el océano en el cielo del atardecer, transporte de carga, envío">
            <a:extLst>
              <a:ext uri="{FF2B5EF4-FFF2-40B4-BE49-F238E27FC236}">
                <a16:creationId xmlns:a16="http://schemas.microsoft.com/office/drawing/2014/main" id="{3A381A9B-39FE-455D-8F4D-7761612F8DD3}"/>
              </a:ext>
            </a:extLst>
          </p:cNvPr>
          <p:cNvPicPr>
            <a:picLocks noGrp="1" noChangeAspect="1"/>
          </p:cNvPicPr>
          <p:nvPr>
            <p:ph sz="half" idx="1"/>
          </p:nvPr>
        </p:nvPicPr>
        <p:blipFill>
          <a:blip r:embed="rId3"/>
          <a:srcRect t="4877" r="-2" b="-2"/>
          <a:stretch>
            <a:fillRect/>
          </a:stretch>
        </p:blipFill>
        <p:spPr>
          <a:xfrm>
            <a:off x="517864" y="970929"/>
            <a:ext cx="7534183" cy="5375076"/>
          </a:xfrm>
          <a:prstGeom prst="rect">
            <a:avLst/>
          </a:prstGeom>
        </p:spPr>
      </p:pic>
      <p:sp>
        <p:nvSpPr>
          <p:cNvPr id="4" name="Marcador de contenido 3">
            <a:extLst>
              <a:ext uri="{FF2B5EF4-FFF2-40B4-BE49-F238E27FC236}">
                <a16:creationId xmlns:a16="http://schemas.microsoft.com/office/drawing/2014/main" id="{91EA29AB-4D31-C6DC-F9C8-CE0663CF892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476488" y="3538728"/>
            <a:ext cx="3200400" cy="2816352"/>
          </a:xfrm>
        </p:spPr>
        <p:txBody>
          <a:bodyPr>
            <a:normAutofit/>
          </a:bodyPr>
          <a:lstStyle/>
          <a:p>
            <a:pPr marL="0" indent="0">
              <a:lnSpc>
                <a:spcPct val="100000"/>
              </a:lnSpc>
              <a:spcBef>
                <a:spcPts val="2500"/>
              </a:spcBef>
              <a:buNone/>
            </a:pPr>
            <a:r>
              <a:rPr lang="es-MX" sz="1000" b="1"/>
              <a:t>Reglas de Incoterms</a:t>
            </a:r>
          </a:p>
          <a:p>
            <a:pPr marL="0" lvl="1" indent="0">
              <a:lnSpc>
                <a:spcPct val="100000"/>
              </a:lnSpc>
              <a:buNone/>
            </a:pPr>
            <a:r>
              <a:rPr lang="es-MX" sz="1000"/>
              <a:t>Los Incoterms establecen normas claras sobre los derechos y obligaciones de compradores y vendedores en el transporte de mercancías.</a:t>
            </a:r>
          </a:p>
          <a:p>
            <a:pPr marL="0" indent="0">
              <a:lnSpc>
                <a:spcPct val="100000"/>
              </a:lnSpc>
              <a:spcBef>
                <a:spcPts val="2500"/>
              </a:spcBef>
              <a:buNone/>
            </a:pPr>
            <a:r>
              <a:rPr lang="es-MX" sz="1000" b="1"/>
              <a:t>Responsabilidad en el Transporte</a:t>
            </a:r>
          </a:p>
          <a:p>
            <a:pPr marL="0" lvl="1" indent="0">
              <a:lnSpc>
                <a:spcPct val="100000"/>
              </a:lnSpc>
              <a:buNone/>
            </a:pPr>
            <a:r>
              <a:rPr lang="es-MX" sz="1000"/>
              <a:t>Definen quién es responsable de los costos y riesgos asociados con el transporte de productos, asegurando una correcta planificación logística.</a:t>
            </a:r>
          </a:p>
          <a:p>
            <a:pPr marL="0" indent="0">
              <a:lnSpc>
                <a:spcPct val="100000"/>
              </a:lnSpc>
              <a:spcBef>
                <a:spcPts val="2500"/>
              </a:spcBef>
              <a:buNone/>
            </a:pPr>
            <a:r>
              <a:rPr lang="es-MX" sz="1000" b="1"/>
              <a:t>Prevención de Conflictos</a:t>
            </a:r>
          </a:p>
          <a:p>
            <a:pPr marL="0" lvl="1" indent="0">
              <a:lnSpc>
                <a:spcPct val="100000"/>
              </a:lnSpc>
              <a:buNone/>
            </a:pPr>
            <a:r>
              <a:rPr lang="es-MX" sz="1000"/>
              <a:t>Al proporcionar claridad en la entrega de productos, los Incoterms ayudan a los comerciantes a evitar conflictos legales en el comercio internacional.</a:t>
            </a:r>
            <a:endParaRPr lang="es-CL" sz="1000"/>
          </a:p>
        </p:txBody>
      </p:sp>
    </p:spTree>
    <p:extLst>
      <p:ext uri="{BB962C8B-B14F-4D97-AF65-F5344CB8AC3E}">
        <p14:creationId xmlns:p14="http://schemas.microsoft.com/office/powerpoint/2010/main" val="2231651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4B6161A-C55E-BF23-6561-896DE99131C3}"/>
              </a:ext>
            </a:extLst>
          </p:cNvPr>
          <p:cNvSpPr>
            <a:spLocks noGrp="1"/>
          </p:cNvSpPr>
          <p:nvPr>
            <p:ph type="title"/>
          </p:nvPr>
        </p:nvSpPr>
        <p:spPr>
          <a:xfrm>
            <a:off x="521208" y="978408"/>
            <a:ext cx="6300216" cy="1463040"/>
          </a:xfrm>
        </p:spPr>
        <p:txBody>
          <a:bodyPr vert="horz" lIns="91440" tIns="45720" rIns="91440" bIns="45720" rtlCol="0" anchor="t">
            <a:normAutofit/>
          </a:bodyPr>
          <a:lstStyle/>
          <a:p>
            <a:r>
              <a:rPr lang="en-US" b="1" kern="1200">
                <a:solidFill>
                  <a:schemeClr val="tx1"/>
                </a:solidFill>
                <a:latin typeface="+mj-lt"/>
                <a:ea typeface="+mj-ea"/>
                <a:cs typeface="+mj-cs"/>
              </a:rPr>
              <a:t>Historia y evolución de los Incoterms</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A4920D04-5155-B305-39EC-9293C91486B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Creación de los Incoterms</a:t>
            </a:r>
          </a:p>
          <a:p>
            <a:pPr marL="0" lvl="1" indent="0">
              <a:buNone/>
            </a:pPr>
            <a:r>
              <a:rPr lang="es-MX" sz="1400"/>
              <a:t>Los Incoterms fueron introducidos en 1936 por la Cámara de Comercio Internacional para facilitar el comercio internacional.</a:t>
            </a:r>
          </a:p>
          <a:p>
            <a:pPr marL="0" indent="0">
              <a:spcBef>
                <a:spcPts val="2500"/>
              </a:spcBef>
              <a:buNone/>
            </a:pPr>
            <a:r>
              <a:rPr lang="es-MX" sz="1400" b="1"/>
              <a:t>Evolución a lo largo de los años</a:t>
            </a:r>
          </a:p>
          <a:p>
            <a:pPr marL="0" lvl="1" indent="0">
              <a:buNone/>
            </a:pPr>
            <a:r>
              <a:rPr lang="es-MX" sz="1400"/>
              <a:t>Desde su creación, los Incoterms han evolucionado, adaptándose a las nuevas dinámicas del comercio global.</a:t>
            </a:r>
          </a:p>
          <a:p>
            <a:pPr marL="0" indent="0">
              <a:spcBef>
                <a:spcPts val="2500"/>
              </a:spcBef>
              <a:buNone/>
            </a:pPr>
            <a:r>
              <a:rPr lang="es-MX" sz="1400" b="1"/>
              <a:t>Última actualización en 2020</a:t>
            </a:r>
          </a:p>
          <a:p>
            <a:pPr marL="0" lvl="1" indent="0">
              <a:buNone/>
            </a:pPr>
            <a:r>
              <a:rPr lang="es-MX" sz="1400"/>
              <a:t>La última revisión de los Incoterms se realizó en 2020 para reflejar los cambios actuales en el comercio internacional.</a:t>
            </a:r>
            <a:endParaRPr lang="es-CL" sz="1400"/>
          </a:p>
        </p:txBody>
      </p:sp>
      <p:pic>
        <p:nvPicPr>
          <p:cNvPr id="5" name="Marcador de contenido 4" descr="La cuna de Newton con tierras sobre un fondo oscuro Imagen de la Tierra: http://www.visibleearth.nasa.gov">
            <a:extLst>
              <a:ext uri="{FF2B5EF4-FFF2-40B4-BE49-F238E27FC236}">
                <a16:creationId xmlns:a16="http://schemas.microsoft.com/office/drawing/2014/main" id="{E3C0F67F-7EC9-4D40-96F0-11ED97E3CA43}"/>
              </a:ext>
            </a:extLst>
          </p:cNvPr>
          <p:cNvPicPr>
            <a:picLocks noGrp="1" noChangeAspect="1"/>
          </p:cNvPicPr>
          <p:nvPr>
            <p:ph sz="half" idx="1"/>
          </p:nvPr>
        </p:nvPicPr>
        <p:blipFill>
          <a:blip r:embed="rId3"/>
          <a:srcRect l="32039" r="21536" b="-1"/>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719087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B7E5BC7-A54A-2723-B3E2-F087394839A9}"/>
              </a:ext>
            </a:extLst>
          </p:cNvPr>
          <p:cNvSpPr>
            <a:spLocks noGrp="1"/>
          </p:cNvSpPr>
          <p:nvPr>
            <p:ph type="title"/>
          </p:nvPr>
        </p:nvSpPr>
        <p:spPr>
          <a:xfrm>
            <a:off x="521208" y="978408"/>
            <a:ext cx="6300216" cy="1463040"/>
          </a:xfrm>
        </p:spPr>
        <p:txBody>
          <a:bodyPr vert="horz" lIns="91440" tIns="45720" rIns="91440" bIns="45720" rtlCol="0" anchor="t">
            <a:normAutofit/>
          </a:bodyPr>
          <a:lstStyle/>
          <a:p>
            <a:pPr>
              <a:lnSpc>
                <a:spcPct val="90000"/>
              </a:lnSpc>
            </a:pPr>
            <a:r>
              <a:rPr lang="en-US" sz="3400" b="1" kern="1200">
                <a:solidFill>
                  <a:schemeClr val="tx1"/>
                </a:solidFill>
                <a:latin typeface="+mj-lt"/>
                <a:ea typeface="+mj-ea"/>
                <a:cs typeface="+mj-cs"/>
              </a:rPr>
              <a:t>Importancia de los Incoterms en el comercio internacional</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5970B764-5564-ADED-9736-D7D806A29F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Marco Estandarizado</a:t>
            </a:r>
          </a:p>
          <a:p>
            <a:pPr marL="0" lvl="1" indent="0">
              <a:buNone/>
            </a:pPr>
            <a:r>
              <a:rPr lang="es-MX" sz="1400"/>
              <a:t>Los Incoterms crean un marco estandarizado para las transacciones comerciales, lo que ayuda a aclarar las responsabilidades de compradores y vendedores.</a:t>
            </a:r>
          </a:p>
          <a:p>
            <a:pPr marL="0" indent="0">
              <a:spcBef>
                <a:spcPts val="2500"/>
              </a:spcBef>
              <a:buNone/>
            </a:pPr>
            <a:r>
              <a:rPr lang="es-MX" sz="1400" b="1"/>
              <a:t>Reducción de Confusiones</a:t>
            </a:r>
          </a:p>
          <a:p>
            <a:pPr marL="0" lvl="1" indent="0">
              <a:buNone/>
            </a:pPr>
            <a:r>
              <a:rPr lang="es-MX" sz="1400"/>
              <a:t>El uso de Incoterms reduce el riesgo de confusiones y disputas entre las partes involucradas en una transacción internacional.</a:t>
            </a:r>
          </a:p>
          <a:p>
            <a:pPr marL="0" indent="0">
              <a:spcBef>
                <a:spcPts val="2500"/>
              </a:spcBef>
              <a:buNone/>
            </a:pPr>
            <a:r>
              <a:rPr lang="es-MX" sz="1400" b="1"/>
              <a:t>Facilitación de Transacciones</a:t>
            </a:r>
          </a:p>
          <a:p>
            <a:pPr marL="0" lvl="1" indent="0">
              <a:buNone/>
            </a:pPr>
            <a:r>
              <a:rPr lang="es-MX" sz="1400"/>
              <a:t>La implementación adecuada de Incoterms facilita transacciones más eficientes y seguras en el comercio internacional.</a:t>
            </a:r>
            <a:endParaRPr lang="es-CL" sz="1400"/>
          </a:p>
        </p:txBody>
      </p:sp>
      <p:pic>
        <p:nvPicPr>
          <p:cNvPr id="5" name="Marcador de contenido 4" descr="Una mano sosteniendo un bolígrafo y sombreando círculos en una hoja">
            <a:extLst>
              <a:ext uri="{FF2B5EF4-FFF2-40B4-BE49-F238E27FC236}">
                <a16:creationId xmlns:a16="http://schemas.microsoft.com/office/drawing/2014/main" id="{E0C1ED71-3DB9-4C82-A662-4F34B6C4A511}"/>
              </a:ext>
            </a:extLst>
          </p:cNvPr>
          <p:cNvPicPr>
            <a:picLocks noGrp="1" noChangeAspect="1"/>
          </p:cNvPicPr>
          <p:nvPr>
            <p:ph sz="half" idx="1"/>
          </p:nvPr>
        </p:nvPicPr>
        <p:blipFill>
          <a:blip r:embed="rId3"/>
          <a:srcRect l="41069" r="18266" b="-2"/>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3251506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31AD958A-C7A2-9C85-E1F2-CA0358AB1D3D}"/>
              </a:ext>
            </a:extLst>
          </p:cNvPr>
          <p:cNvSpPr>
            <a:spLocks noGrp="1"/>
          </p:cNvSpPr>
          <p:nvPr>
            <p:ph type="ctrTitle"/>
          </p:nvPr>
        </p:nvSpPr>
        <p:spPr>
          <a:xfrm>
            <a:off x="521208" y="1211766"/>
            <a:ext cx="7237052" cy="4727988"/>
          </a:xfrm>
        </p:spPr>
        <p:txBody>
          <a:bodyPr anchor="b">
            <a:normAutofit/>
          </a:bodyPr>
          <a:lstStyle/>
          <a:p>
            <a:r>
              <a:rPr lang="es-CL" sz="7400"/>
              <a:t>Incoterms más utilizados en Chile</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9324508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80646002-C01F-F83F-A282-2C25D2F4754A}"/>
              </a:ext>
            </a:extLst>
          </p:cNvPr>
          <p:cNvSpPr>
            <a:spLocks noGrp="1"/>
          </p:cNvSpPr>
          <p:nvPr>
            <p:ph type="title"/>
          </p:nvPr>
        </p:nvSpPr>
        <p:spPr>
          <a:xfrm>
            <a:off x="521208" y="978408"/>
            <a:ext cx="4754880" cy="1463040"/>
          </a:xfrm>
        </p:spPr>
        <p:txBody>
          <a:bodyPr vert="horz" lIns="91440" tIns="45720" rIns="91440" bIns="45720" rtlCol="0" anchor="t">
            <a:normAutofit/>
          </a:bodyPr>
          <a:lstStyle/>
          <a:p>
            <a:r>
              <a:rPr lang="en-US" b="1" kern="1200">
                <a:solidFill>
                  <a:schemeClr val="tx1"/>
                </a:solidFill>
                <a:latin typeface="+mj-lt"/>
                <a:ea typeface="+mj-ea"/>
                <a:cs typeface="+mj-cs"/>
              </a:rPr>
              <a:t>EXW (Ex Works)</a:t>
            </a:r>
          </a:p>
        </p:txBody>
      </p:sp>
      <p:sp>
        <p:nvSpPr>
          <p:cNvPr id="14" name="Rectangle 13">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Marcador de contenido 3">
            <a:extLst>
              <a:ext uri="{FF2B5EF4-FFF2-40B4-BE49-F238E27FC236}">
                <a16:creationId xmlns:a16="http://schemas.microsoft.com/office/drawing/2014/main" id="{98306728-7A96-E8DC-BFEE-15CBCACE3E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4672584" cy="3767328"/>
          </a:xfrm>
        </p:spPr>
        <p:txBody>
          <a:bodyPr>
            <a:normAutofit/>
          </a:bodyPr>
          <a:lstStyle/>
          <a:p>
            <a:pPr marL="0" indent="0">
              <a:spcBef>
                <a:spcPts val="2500"/>
              </a:spcBef>
              <a:buNone/>
            </a:pPr>
            <a:r>
              <a:rPr lang="es-MX" sz="1400" b="1"/>
              <a:t>Definición de EXW</a:t>
            </a:r>
          </a:p>
          <a:p>
            <a:pPr marL="0" lvl="1" indent="0">
              <a:buNone/>
            </a:pPr>
            <a:r>
              <a:rPr lang="es-MX" sz="1400"/>
              <a:t>El término EXW significa que el vendedor entrega los bienes en su propio local, facilitando la disponibilidad para el comprador.</a:t>
            </a:r>
          </a:p>
          <a:p>
            <a:pPr marL="0" indent="0">
              <a:spcBef>
                <a:spcPts val="2500"/>
              </a:spcBef>
              <a:buNone/>
            </a:pPr>
            <a:r>
              <a:rPr lang="es-MX" sz="1400" b="1"/>
              <a:t>Responsabilidad del Comprador</a:t>
            </a:r>
          </a:p>
          <a:p>
            <a:pPr marL="0" lvl="1" indent="0">
              <a:buNone/>
            </a:pPr>
            <a:r>
              <a:rPr lang="es-MX" sz="1400"/>
              <a:t>Bajo EXW, el comprador es responsable de todos los aspectos logísticos, desde la recogida de la mercancía hasta el transporte internacional.</a:t>
            </a:r>
            <a:endParaRPr lang="es-CL" sz="1400"/>
          </a:p>
        </p:txBody>
      </p:sp>
      <p:pic>
        <p:nvPicPr>
          <p:cNvPr id="5" name="Marcador de contenido 4" descr="Concepto de envío y logística, caja de carga">
            <a:extLst>
              <a:ext uri="{FF2B5EF4-FFF2-40B4-BE49-F238E27FC236}">
                <a16:creationId xmlns:a16="http://schemas.microsoft.com/office/drawing/2014/main" id="{16EEBF69-4966-4A55-BC8A-E2D92B0A4850}"/>
              </a:ext>
            </a:extLst>
          </p:cNvPr>
          <p:cNvPicPr>
            <a:picLocks noGrp="1" noChangeAspect="1"/>
          </p:cNvPicPr>
          <p:nvPr>
            <p:ph sz="half" idx="1"/>
          </p:nvPr>
        </p:nvPicPr>
        <p:blipFill>
          <a:blip r:embed="rId3"/>
          <a:srcRect l="12121" r="13665" b="3"/>
          <a:stretch>
            <a:fillRect/>
          </a:stretch>
        </p:blipFill>
        <p:spPr>
          <a:xfrm>
            <a:off x="5958018" y="508090"/>
            <a:ext cx="5709726" cy="5846989"/>
          </a:xfrm>
          <a:prstGeom prst="rect">
            <a:avLst/>
          </a:prstGeom>
        </p:spPr>
      </p:pic>
    </p:spTree>
    <p:extLst>
      <p:ext uri="{BB962C8B-B14F-4D97-AF65-F5344CB8AC3E}">
        <p14:creationId xmlns:p14="http://schemas.microsoft.com/office/powerpoint/2010/main" val="2602104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3A5F48C-E20B-3D62-BF17-A4D645C452E9}"/>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FCA (Free Carrier)</a:t>
            </a:r>
          </a:p>
        </p:txBody>
      </p:sp>
      <p:pic>
        <p:nvPicPr>
          <p:cNvPr id="5" name="Marcador de contenido 4" descr="Contenedores de transporte de carga en una pila y en un semirremolque en un puerto">
            <a:extLst>
              <a:ext uri="{FF2B5EF4-FFF2-40B4-BE49-F238E27FC236}">
                <a16:creationId xmlns:a16="http://schemas.microsoft.com/office/drawing/2014/main" id="{6023A14D-BBCA-4424-8B3A-5336E9328C86}"/>
              </a:ext>
            </a:extLst>
          </p:cNvPr>
          <p:cNvPicPr>
            <a:picLocks noGrp="1" noChangeAspect="1"/>
          </p:cNvPicPr>
          <p:nvPr>
            <p:ph sz="half" idx="1"/>
          </p:nvPr>
        </p:nvPicPr>
        <p:blipFill>
          <a:blip r:embed="rId3"/>
          <a:srcRect l="32965" r="12797"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19808E5C-078C-7350-632C-A95A4B73590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Definición de FCA</a:t>
            </a:r>
          </a:p>
          <a:p>
            <a:pPr marL="0" lvl="1" indent="0">
              <a:buNone/>
            </a:pPr>
            <a:r>
              <a:rPr lang="es-MX" sz="1400"/>
              <a:t>FCA significa que el vendedor entrega la mercancía a un transportista elegido por el comprador, facilitando el inicio del transporte.</a:t>
            </a:r>
          </a:p>
          <a:p>
            <a:pPr marL="0" indent="0">
              <a:spcBef>
                <a:spcPts val="2500"/>
              </a:spcBef>
              <a:buNone/>
            </a:pPr>
            <a:r>
              <a:rPr lang="es-MX" sz="1400" b="1"/>
              <a:t>Transferencia de Riesgo</a:t>
            </a:r>
          </a:p>
          <a:p>
            <a:pPr marL="0" lvl="1" indent="0">
              <a:buNone/>
            </a:pPr>
            <a:r>
              <a:rPr lang="es-MX" sz="1400"/>
              <a:t>Una vez entregada la mercancía, el riesgo y los costos se trasladan al comprador, quien asume la responsabilidad del transporte.</a:t>
            </a:r>
          </a:p>
          <a:p>
            <a:pPr marL="0" indent="0">
              <a:spcBef>
                <a:spcPts val="2500"/>
              </a:spcBef>
              <a:buNone/>
            </a:pPr>
            <a:r>
              <a:rPr lang="es-MX" sz="1400" b="1"/>
              <a:t>Gestión del Transporte</a:t>
            </a:r>
          </a:p>
          <a:p>
            <a:pPr marL="0" lvl="1" indent="0">
              <a:buNone/>
            </a:pPr>
            <a:r>
              <a:rPr lang="es-MX" sz="1400"/>
              <a:t>El comprador debe gestionar el transporte internacional, lo que implica coordinar el envío y los costos asociados.</a:t>
            </a:r>
            <a:endParaRPr lang="es-CL" sz="1400"/>
          </a:p>
        </p:txBody>
      </p:sp>
    </p:spTree>
    <p:extLst>
      <p:ext uri="{BB962C8B-B14F-4D97-AF65-F5344CB8AC3E}">
        <p14:creationId xmlns:p14="http://schemas.microsoft.com/office/powerpoint/2010/main" val="2833985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2500</Words>
  <Application>Microsoft Office PowerPoint</Application>
  <PresentationFormat>Panorámica</PresentationFormat>
  <Paragraphs>171</Paragraphs>
  <Slides>23</Slides>
  <Notes>23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Aptos</vt:lpstr>
      <vt:lpstr>Arial</vt:lpstr>
      <vt:lpstr>Bierstadt</vt:lpstr>
      <vt:lpstr>GestaltVTI</vt:lpstr>
      <vt:lpstr>Principales Incoterms usados en Chile: Un análisis detallado</vt:lpstr>
      <vt:lpstr>Puntos Clave de la Presentación</vt:lpstr>
      <vt:lpstr>Introducción a los Incoterms</vt:lpstr>
      <vt:lpstr>Definición y propósito de los Incoterms</vt:lpstr>
      <vt:lpstr>Historia y evolución de los Incoterms</vt:lpstr>
      <vt:lpstr>Importancia de los Incoterms en el comercio internacional</vt:lpstr>
      <vt:lpstr>Incoterms más utilizados en Chile</vt:lpstr>
      <vt:lpstr>EXW (Ex Works)</vt:lpstr>
      <vt:lpstr>FCA (Free Carrier)</vt:lpstr>
      <vt:lpstr>FOB (Free On Board)</vt:lpstr>
      <vt:lpstr>Incoterms de transporte multimodal</vt:lpstr>
      <vt:lpstr>CPT (Carriage Paid To)</vt:lpstr>
      <vt:lpstr>CIP (Carriage and Insurance Paid To)</vt:lpstr>
      <vt:lpstr>DAP (Delivered At Place)</vt:lpstr>
      <vt:lpstr>Comparación y selección de Incoterms</vt:lpstr>
      <vt:lpstr>Factores a considerar al elegir un Incoterm</vt:lpstr>
      <vt:lpstr>Ventajas y desventajas de los Incoterms comunes</vt:lpstr>
      <vt:lpstr>Impacto de los Incoterms en los costos y riesgos</vt:lpstr>
      <vt:lpstr>Casos prácticos y aplicación en Chile</vt:lpstr>
      <vt:lpstr>Estudios de caso de exportaciones e importaciones</vt:lpstr>
      <vt:lpstr>Experiencias de empresas chilenas</vt:lpstr>
      <vt:lpstr>Recomendaciones para el uso efectivo de Incoterms</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2025-07-02T21:29:37Z</dcterms:created>
  <dcterms:modified xsi:type="dcterms:W3CDTF">2025-07-02T21:33:31Z</dcterms:modified>
</cp:coreProperties>
</file>